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63" r:id="rId3"/>
    <p:sldId id="265" r:id="rId4"/>
    <p:sldId id="257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47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A3ADE-A5B7-4494-90A9-4E54E5F6F8CB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CC56F-0211-4E58-9444-BD9CA0978C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44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7638A08-1434-4538-9EE0-769981F9E62A}" type="datetimeFigureOut">
              <a:rPr lang="cs-CZ" smtClean="0"/>
              <a:t>22.03.2020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10E1DF3-2DDB-4ED8-9E61-6ACF3A8D1E2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PŘEVODY JEDNOTEK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JEDNOTKY DÉLKY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4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JEDNOTKY DÉLKY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771800" y="3776101"/>
            <a:ext cx="38884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m</a:t>
            </a:r>
            <a:r>
              <a:rPr lang="cs-CZ" sz="2800" dirty="0" smtClean="0"/>
              <a:t>ilimetr		mm</a:t>
            </a:r>
          </a:p>
          <a:p>
            <a:r>
              <a:rPr lang="cs-CZ" sz="2800" dirty="0"/>
              <a:t>c</a:t>
            </a:r>
            <a:r>
              <a:rPr lang="cs-CZ" sz="2800" dirty="0" smtClean="0"/>
              <a:t>entimetr		cm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ecimetr		dm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etr			m</a:t>
            </a:r>
          </a:p>
          <a:p>
            <a:r>
              <a:rPr lang="cs-CZ" sz="2800" dirty="0"/>
              <a:t>k</a:t>
            </a:r>
            <a:r>
              <a:rPr lang="cs-CZ" sz="2800" dirty="0" smtClean="0"/>
              <a:t>ilometr		km	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8072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JEDNOTKY DÉLKY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83568" y="4149080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 cm	= 10 mm</a:t>
            </a:r>
          </a:p>
          <a:p>
            <a:r>
              <a:rPr lang="cs-CZ" sz="2800" dirty="0" smtClean="0"/>
              <a:t>1 dm= 10 cm	= 100 mm</a:t>
            </a:r>
          </a:p>
          <a:p>
            <a:r>
              <a:rPr lang="cs-CZ" sz="2800" dirty="0" smtClean="0"/>
              <a:t>1 m	= 10 dm	= 100 cm	= 1 000 mm</a:t>
            </a:r>
          </a:p>
          <a:p>
            <a:r>
              <a:rPr lang="cs-CZ" sz="2800" dirty="0" smtClean="0"/>
              <a:t>1 km	= 1 000 m	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18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Přímá spojnice 11"/>
          <p:cNvCxnSpPr/>
          <p:nvPr/>
        </p:nvCxnSpPr>
        <p:spPr>
          <a:xfrm>
            <a:off x="837733" y="3967004"/>
            <a:ext cx="74680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582149" y="375998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8305771" y="3750980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40008" y="3750980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3358013" y="3750980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132323" y="3750980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806285" y="3750980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7030421" y="3750980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ahnutá šipka dolů 27"/>
          <p:cNvSpPr/>
          <p:nvPr/>
        </p:nvSpPr>
        <p:spPr>
          <a:xfrm>
            <a:off x="2132323" y="318391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Zahnutá šipka dolů 29"/>
          <p:cNvSpPr/>
          <p:nvPr/>
        </p:nvSpPr>
        <p:spPr>
          <a:xfrm>
            <a:off x="865232" y="3174916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dolů 30"/>
          <p:cNvSpPr/>
          <p:nvPr/>
        </p:nvSpPr>
        <p:spPr>
          <a:xfrm>
            <a:off x="3364909" y="3174916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dolů 31"/>
          <p:cNvSpPr/>
          <p:nvPr/>
        </p:nvSpPr>
        <p:spPr>
          <a:xfrm>
            <a:off x="4582149" y="318391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Zahnutá šipka dolů 32"/>
          <p:cNvSpPr/>
          <p:nvPr/>
        </p:nvSpPr>
        <p:spPr>
          <a:xfrm>
            <a:off x="5830598" y="3174916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Zahnutá šipka dolů 33"/>
          <p:cNvSpPr/>
          <p:nvPr/>
        </p:nvSpPr>
        <p:spPr>
          <a:xfrm>
            <a:off x="7023669" y="318391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305243" y="3305031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0" name="Obdélník 39"/>
          <p:cNvSpPr/>
          <p:nvPr/>
        </p:nvSpPr>
        <p:spPr>
          <a:xfrm>
            <a:off x="2572334" y="3305031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2" name="Obdélník 41"/>
          <p:cNvSpPr/>
          <p:nvPr/>
        </p:nvSpPr>
        <p:spPr>
          <a:xfrm>
            <a:off x="3804920" y="3305031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5022160" y="3310745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6" name="Obdélník 45"/>
          <p:cNvSpPr/>
          <p:nvPr/>
        </p:nvSpPr>
        <p:spPr>
          <a:xfrm>
            <a:off x="6270609" y="3310745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8" name="Obdélník 47"/>
          <p:cNvSpPr/>
          <p:nvPr/>
        </p:nvSpPr>
        <p:spPr>
          <a:xfrm>
            <a:off x="7463680" y="3305031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458576" y="4205755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k</a:t>
            </a:r>
            <a:r>
              <a:rPr lang="cs-CZ" sz="3200" dirty="0" smtClean="0"/>
              <a:t>m      			 m 	   dm    cm   mm</a:t>
            </a:r>
            <a:endParaRPr lang="cs-CZ" sz="3200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2974564" y="980728"/>
            <a:ext cx="3388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0070C0"/>
                </a:solidFill>
              </a:rPr>
              <a:t>JEDNOTKY DÉLKY</a:t>
            </a: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53" name="Šipka doprava 52"/>
          <p:cNvSpPr/>
          <p:nvPr/>
        </p:nvSpPr>
        <p:spPr>
          <a:xfrm>
            <a:off x="4739102" y="2173167"/>
            <a:ext cx="978408" cy="484632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Šipka doleva 53"/>
          <p:cNvSpPr/>
          <p:nvPr/>
        </p:nvSpPr>
        <p:spPr>
          <a:xfrm>
            <a:off x="3490970" y="2173167"/>
            <a:ext cx="978408" cy="484632"/>
          </a:xfrm>
          <a:prstGeom prst="lef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5830598" y="2073024"/>
            <a:ext cx="1795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+0 </a:t>
            </a:r>
            <a:r>
              <a:rPr lang="cs-CZ" sz="2000" dirty="0" smtClean="0">
                <a:solidFill>
                  <a:srgbClr val="00B0F0"/>
                </a:solidFill>
              </a:rPr>
              <a:t>(X 10)</a:t>
            </a:r>
            <a:endParaRPr lang="cs-CZ" sz="3200" dirty="0">
              <a:solidFill>
                <a:srgbClr val="0070C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1781941" y="2134579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-0 </a:t>
            </a:r>
            <a:r>
              <a:rPr lang="cs-CZ" sz="2000" dirty="0" smtClean="0">
                <a:solidFill>
                  <a:srgbClr val="00B0F0"/>
                </a:solidFill>
              </a:rPr>
              <a:t>(: 10)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492250" y="5085184"/>
            <a:ext cx="81842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Při posunu o kopeček </a:t>
            </a:r>
            <a:r>
              <a:rPr lang="cs-CZ" sz="2000" dirty="0" smtClean="0">
                <a:solidFill>
                  <a:srgbClr val="0070C0"/>
                </a:solidFill>
              </a:rPr>
              <a:t>vpravo přidáme</a:t>
            </a:r>
            <a:r>
              <a:rPr lang="cs-CZ" sz="2000" dirty="0" smtClean="0"/>
              <a:t> k číslu jednu </a:t>
            </a:r>
            <a:r>
              <a:rPr lang="cs-CZ" sz="2000" dirty="0" smtClean="0">
                <a:solidFill>
                  <a:srgbClr val="0070C0"/>
                </a:solidFill>
              </a:rPr>
              <a:t>nulu</a:t>
            </a:r>
            <a:r>
              <a:rPr lang="cs-CZ" sz="2000" dirty="0" smtClean="0"/>
              <a:t>.</a:t>
            </a:r>
          </a:p>
          <a:p>
            <a:pPr algn="ctr"/>
            <a:r>
              <a:rPr lang="cs-CZ" sz="2000" dirty="0" smtClean="0"/>
              <a:t>(</a:t>
            </a:r>
            <a:r>
              <a:rPr lang="cs-CZ" sz="2000" dirty="0" smtClean="0">
                <a:solidFill>
                  <a:srgbClr val="00B0F0"/>
                </a:solidFill>
              </a:rPr>
              <a:t>násobíme deseti</a:t>
            </a:r>
            <a:r>
              <a:rPr lang="cs-CZ" sz="2000" dirty="0" smtClean="0"/>
              <a:t>)</a:t>
            </a:r>
          </a:p>
          <a:p>
            <a:pPr algn="ctr"/>
            <a:r>
              <a:rPr lang="cs-CZ" sz="2000" dirty="0" smtClean="0"/>
              <a:t>Při posunu o kopeček </a:t>
            </a:r>
            <a:r>
              <a:rPr lang="cs-CZ" sz="2000" dirty="0" smtClean="0">
                <a:solidFill>
                  <a:srgbClr val="0070C0"/>
                </a:solidFill>
              </a:rPr>
              <a:t>vlevo ubíráme </a:t>
            </a:r>
            <a:r>
              <a:rPr lang="cs-CZ" sz="2000" dirty="0" smtClean="0"/>
              <a:t>od čísla jednu </a:t>
            </a:r>
            <a:r>
              <a:rPr lang="cs-CZ" sz="2000" dirty="0" smtClean="0">
                <a:solidFill>
                  <a:srgbClr val="0070C0"/>
                </a:solidFill>
              </a:rPr>
              <a:t>nulu</a:t>
            </a:r>
            <a:r>
              <a:rPr lang="cs-CZ" sz="2000" dirty="0" smtClean="0"/>
              <a:t>.</a:t>
            </a:r>
          </a:p>
          <a:p>
            <a:pPr algn="ctr"/>
            <a:r>
              <a:rPr lang="cs-CZ" sz="2000" dirty="0" smtClean="0"/>
              <a:t>(</a:t>
            </a:r>
            <a:r>
              <a:rPr lang="cs-CZ" sz="2000" dirty="0" smtClean="0">
                <a:solidFill>
                  <a:srgbClr val="00B0F0"/>
                </a:solidFill>
              </a:rPr>
              <a:t>dělíme deseti</a:t>
            </a:r>
            <a:r>
              <a:rPr lang="cs-CZ" sz="2000" dirty="0" smtClean="0"/>
              <a:t>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8884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Přímá spojnice 11"/>
          <p:cNvCxnSpPr/>
          <p:nvPr/>
        </p:nvCxnSpPr>
        <p:spPr>
          <a:xfrm>
            <a:off x="815549" y="2412167"/>
            <a:ext cx="74680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559965" y="2205146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828358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17824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333582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11013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784101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700823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ahnutá šipka dolů 27"/>
          <p:cNvSpPr/>
          <p:nvPr/>
        </p:nvSpPr>
        <p:spPr>
          <a:xfrm>
            <a:off x="2110139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Zahnutá šipka dolů 29"/>
          <p:cNvSpPr/>
          <p:nvPr/>
        </p:nvSpPr>
        <p:spPr>
          <a:xfrm>
            <a:off x="843048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dolů 30"/>
          <p:cNvSpPr/>
          <p:nvPr/>
        </p:nvSpPr>
        <p:spPr>
          <a:xfrm>
            <a:off x="3342725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dolů 31"/>
          <p:cNvSpPr/>
          <p:nvPr/>
        </p:nvSpPr>
        <p:spPr>
          <a:xfrm>
            <a:off x="455996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Zahnutá šipka dolů 32"/>
          <p:cNvSpPr/>
          <p:nvPr/>
        </p:nvSpPr>
        <p:spPr>
          <a:xfrm>
            <a:off x="5808414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Zahnutá šipka dolů 33"/>
          <p:cNvSpPr/>
          <p:nvPr/>
        </p:nvSpPr>
        <p:spPr>
          <a:xfrm>
            <a:off x="700148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283059" y="1750194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0" name="Obdélník 39"/>
          <p:cNvSpPr/>
          <p:nvPr/>
        </p:nvSpPr>
        <p:spPr>
          <a:xfrm>
            <a:off x="2550150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2" name="Obdélník 41"/>
          <p:cNvSpPr/>
          <p:nvPr/>
        </p:nvSpPr>
        <p:spPr>
          <a:xfrm>
            <a:off x="378273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4999976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6" name="Obdélník 45"/>
          <p:cNvSpPr/>
          <p:nvPr/>
        </p:nvSpPr>
        <p:spPr>
          <a:xfrm>
            <a:off x="6248425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8" name="Obdélník 47"/>
          <p:cNvSpPr/>
          <p:nvPr/>
        </p:nvSpPr>
        <p:spPr>
          <a:xfrm>
            <a:off x="744149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383501" y="285293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k</a:t>
            </a:r>
            <a:r>
              <a:rPr lang="cs-CZ" sz="3200" dirty="0" smtClean="0"/>
              <a:t>m      			 m 	   dm    cm   mm</a:t>
            </a:r>
            <a:endParaRPr lang="cs-CZ" sz="3200" dirty="0"/>
          </a:p>
        </p:txBody>
      </p:sp>
      <p:sp>
        <p:nvSpPr>
          <p:cNvPr id="53" name="Šipka doprava 52"/>
          <p:cNvSpPr/>
          <p:nvPr/>
        </p:nvSpPr>
        <p:spPr>
          <a:xfrm>
            <a:off x="4716918" y="618330"/>
            <a:ext cx="978408" cy="484632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Šipka doleva 53"/>
          <p:cNvSpPr/>
          <p:nvPr/>
        </p:nvSpPr>
        <p:spPr>
          <a:xfrm>
            <a:off x="3468786" y="618330"/>
            <a:ext cx="978408" cy="484632"/>
          </a:xfrm>
          <a:prstGeom prst="lef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5808414" y="518187"/>
            <a:ext cx="1795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+0 </a:t>
            </a:r>
            <a:r>
              <a:rPr lang="cs-CZ" sz="2000" dirty="0" smtClean="0">
                <a:solidFill>
                  <a:srgbClr val="00B0F0"/>
                </a:solidFill>
              </a:rPr>
              <a:t>(X 10)</a:t>
            </a:r>
            <a:endParaRPr lang="cs-CZ" sz="3200" dirty="0">
              <a:solidFill>
                <a:srgbClr val="0070C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1759757" y="579742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-0 </a:t>
            </a:r>
            <a:r>
              <a:rPr lang="cs-CZ" sz="2000" dirty="0" smtClean="0">
                <a:solidFill>
                  <a:srgbClr val="00B0F0"/>
                </a:solidFill>
              </a:rPr>
              <a:t>(: 10)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2" name="Zahnutá šipka nahoru 1"/>
          <p:cNvSpPr/>
          <p:nvPr/>
        </p:nvSpPr>
        <p:spPr>
          <a:xfrm>
            <a:off x="4581898" y="2709203"/>
            <a:ext cx="1202204" cy="28775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" name="Zahnutá šipka nahoru 2"/>
          <p:cNvSpPr/>
          <p:nvPr/>
        </p:nvSpPr>
        <p:spPr>
          <a:xfrm>
            <a:off x="7100729" y="2700199"/>
            <a:ext cx="1182858" cy="296753"/>
          </a:xfrm>
          <a:prstGeom prst="curved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" name="Zahnutá šipka nahoru 3"/>
          <p:cNvSpPr/>
          <p:nvPr/>
        </p:nvSpPr>
        <p:spPr>
          <a:xfrm>
            <a:off x="5852280" y="2700199"/>
            <a:ext cx="1149205" cy="296753"/>
          </a:xfrm>
          <a:prstGeom prst="curved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3717032"/>
            <a:ext cx="81968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/>
              <a:t>1 m = 1</a:t>
            </a:r>
            <a:r>
              <a:rPr lang="cs-CZ" sz="3600" dirty="0" smtClean="0">
                <a:solidFill>
                  <a:srgbClr val="FF0000"/>
                </a:solidFill>
              </a:rPr>
              <a:t>0</a:t>
            </a:r>
            <a:r>
              <a:rPr lang="cs-CZ" sz="3600" dirty="0" smtClean="0"/>
              <a:t> dm</a:t>
            </a:r>
          </a:p>
          <a:p>
            <a:pPr algn="ctr"/>
            <a:r>
              <a:rPr lang="cs-CZ" sz="3600" dirty="0" smtClean="0"/>
              <a:t>4 dm= 4</a:t>
            </a:r>
            <a:r>
              <a:rPr lang="cs-CZ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0</a:t>
            </a:r>
            <a:r>
              <a:rPr lang="cs-CZ" sz="3600" dirty="0" smtClean="0"/>
              <a:t> cm </a:t>
            </a:r>
          </a:p>
          <a:p>
            <a:pPr algn="ctr"/>
            <a:r>
              <a:rPr lang="cs-CZ" sz="3600" dirty="0" smtClean="0"/>
              <a:t>15 cm = 15</a:t>
            </a:r>
            <a:r>
              <a:rPr lang="cs-CZ" sz="3600" dirty="0" smtClean="0">
                <a:solidFill>
                  <a:srgbClr val="92D050"/>
                </a:solidFill>
              </a:rPr>
              <a:t>0</a:t>
            </a:r>
            <a:r>
              <a:rPr lang="cs-CZ" sz="3600" dirty="0" smtClean="0"/>
              <a:t> mm</a:t>
            </a:r>
          </a:p>
          <a:p>
            <a:pPr algn="ctr"/>
            <a:r>
              <a:rPr lang="cs-CZ" sz="3600" dirty="0" smtClean="0"/>
              <a:t>40 m = 40</a:t>
            </a:r>
            <a:r>
              <a:rPr lang="cs-CZ" sz="3600" dirty="0" smtClean="0">
                <a:solidFill>
                  <a:srgbClr val="FF0000"/>
                </a:solidFill>
              </a:rPr>
              <a:t>0</a:t>
            </a:r>
            <a:r>
              <a:rPr lang="cs-CZ" sz="3600" dirty="0" smtClean="0"/>
              <a:t> dm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04424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Přímá spojnice 11"/>
          <p:cNvCxnSpPr/>
          <p:nvPr/>
        </p:nvCxnSpPr>
        <p:spPr>
          <a:xfrm>
            <a:off x="815549" y="2412167"/>
            <a:ext cx="74680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559965" y="2205146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828358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17824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333582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11013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784101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700823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ahnutá šipka dolů 27"/>
          <p:cNvSpPr/>
          <p:nvPr/>
        </p:nvSpPr>
        <p:spPr>
          <a:xfrm>
            <a:off x="2110139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Zahnutá šipka dolů 29"/>
          <p:cNvSpPr/>
          <p:nvPr/>
        </p:nvSpPr>
        <p:spPr>
          <a:xfrm>
            <a:off x="843048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dolů 30"/>
          <p:cNvSpPr/>
          <p:nvPr/>
        </p:nvSpPr>
        <p:spPr>
          <a:xfrm>
            <a:off x="3342725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dolů 31"/>
          <p:cNvSpPr/>
          <p:nvPr/>
        </p:nvSpPr>
        <p:spPr>
          <a:xfrm>
            <a:off x="455996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Zahnutá šipka dolů 32"/>
          <p:cNvSpPr/>
          <p:nvPr/>
        </p:nvSpPr>
        <p:spPr>
          <a:xfrm>
            <a:off x="5808414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Zahnutá šipka dolů 33"/>
          <p:cNvSpPr/>
          <p:nvPr/>
        </p:nvSpPr>
        <p:spPr>
          <a:xfrm>
            <a:off x="700148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283059" y="1750194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0" name="Obdélník 39"/>
          <p:cNvSpPr/>
          <p:nvPr/>
        </p:nvSpPr>
        <p:spPr>
          <a:xfrm>
            <a:off x="2550150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2" name="Obdélník 41"/>
          <p:cNvSpPr/>
          <p:nvPr/>
        </p:nvSpPr>
        <p:spPr>
          <a:xfrm>
            <a:off x="378273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4999976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6" name="Obdélník 45"/>
          <p:cNvSpPr/>
          <p:nvPr/>
        </p:nvSpPr>
        <p:spPr>
          <a:xfrm>
            <a:off x="6248425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8" name="Obdélník 47"/>
          <p:cNvSpPr/>
          <p:nvPr/>
        </p:nvSpPr>
        <p:spPr>
          <a:xfrm>
            <a:off x="744149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383501" y="285293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k</a:t>
            </a:r>
            <a:r>
              <a:rPr lang="cs-CZ" sz="3200" dirty="0" smtClean="0"/>
              <a:t>m      			 m 	   dm    cm   mm</a:t>
            </a:r>
            <a:endParaRPr lang="cs-CZ" sz="3200" dirty="0"/>
          </a:p>
        </p:txBody>
      </p:sp>
      <p:sp>
        <p:nvSpPr>
          <p:cNvPr id="53" name="Šipka doprava 52"/>
          <p:cNvSpPr/>
          <p:nvPr/>
        </p:nvSpPr>
        <p:spPr>
          <a:xfrm>
            <a:off x="4716918" y="618330"/>
            <a:ext cx="978408" cy="484632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Šipka doleva 53"/>
          <p:cNvSpPr/>
          <p:nvPr/>
        </p:nvSpPr>
        <p:spPr>
          <a:xfrm>
            <a:off x="3468786" y="618330"/>
            <a:ext cx="978408" cy="484632"/>
          </a:xfrm>
          <a:prstGeom prst="lef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5808414" y="518187"/>
            <a:ext cx="1795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+0 </a:t>
            </a:r>
            <a:r>
              <a:rPr lang="cs-CZ" sz="2000" dirty="0" smtClean="0">
                <a:solidFill>
                  <a:srgbClr val="00B0F0"/>
                </a:solidFill>
              </a:rPr>
              <a:t>(X 10)</a:t>
            </a:r>
            <a:endParaRPr lang="cs-CZ" sz="3200" dirty="0">
              <a:solidFill>
                <a:srgbClr val="0070C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1759757" y="579742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-0 </a:t>
            </a:r>
            <a:r>
              <a:rPr lang="cs-CZ" sz="2000" dirty="0" smtClean="0">
                <a:solidFill>
                  <a:srgbClr val="00B0F0"/>
                </a:solidFill>
              </a:rPr>
              <a:t>(: 10)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3717032"/>
            <a:ext cx="81968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/>
              <a:t>1 km = 1</a:t>
            </a:r>
            <a:r>
              <a:rPr lang="cs-CZ" sz="3600" dirty="0" smtClean="0">
                <a:solidFill>
                  <a:srgbClr val="FF0000"/>
                </a:solidFill>
              </a:rPr>
              <a:t>000</a:t>
            </a:r>
            <a:r>
              <a:rPr lang="cs-CZ" sz="3600" dirty="0" smtClean="0"/>
              <a:t> m</a:t>
            </a:r>
          </a:p>
          <a:p>
            <a:pPr algn="ctr"/>
            <a:r>
              <a:rPr lang="cs-CZ" sz="3600" dirty="0" smtClean="0"/>
              <a:t>8 dm= 8</a:t>
            </a:r>
            <a:r>
              <a:rPr lang="cs-CZ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00</a:t>
            </a:r>
            <a:r>
              <a:rPr lang="cs-CZ" sz="3600" dirty="0" smtClean="0"/>
              <a:t> mm </a:t>
            </a:r>
          </a:p>
          <a:p>
            <a:pPr algn="ctr"/>
            <a:r>
              <a:rPr lang="cs-CZ" sz="3600" dirty="0" smtClean="0"/>
              <a:t>3 m = 3</a:t>
            </a:r>
            <a:r>
              <a:rPr lang="cs-CZ" sz="3600" dirty="0" smtClean="0">
                <a:solidFill>
                  <a:srgbClr val="92D050"/>
                </a:solidFill>
              </a:rPr>
              <a:t>00</a:t>
            </a:r>
            <a:r>
              <a:rPr lang="cs-CZ" sz="3600" dirty="0" smtClean="0"/>
              <a:t> cm</a:t>
            </a:r>
          </a:p>
          <a:p>
            <a:pPr algn="ctr"/>
            <a:r>
              <a:rPr lang="cs-CZ" sz="3600" dirty="0"/>
              <a:t>1</a:t>
            </a:r>
            <a:r>
              <a:rPr lang="cs-CZ" sz="3600" dirty="0" smtClean="0"/>
              <a:t> m = 1</a:t>
            </a:r>
            <a:r>
              <a:rPr lang="cs-CZ" sz="3600" dirty="0" smtClean="0">
                <a:solidFill>
                  <a:srgbClr val="FFC000"/>
                </a:solidFill>
              </a:rPr>
              <a:t>000</a:t>
            </a:r>
            <a:r>
              <a:rPr lang="cs-CZ" sz="3600" dirty="0" smtClean="0"/>
              <a:t> </a:t>
            </a:r>
            <a:r>
              <a:rPr lang="cs-CZ" sz="3600" dirty="0"/>
              <a:t>m</a:t>
            </a:r>
            <a:r>
              <a:rPr lang="cs-CZ" sz="3600" dirty="0" smtClean="0"/>
              <a:t>m</a:t>
            </a:r>
            <a:endParaRPr lang="cs-CZ" sz="3600" dirty="0"/>
          </a:p>
        </p:txBody>
      </p:sp>
      <p:sp>
        <p:nvSpPr>
          <p:cNvPr id="7" name="Zahnutá šipka nahoru 6"/>
          <p:cNvSpPr/>
          <p:nvPr/>
        </p:nvSpPr>
        <p:spPr>
          <a:xfrm>
            <a:off x="843048" y="2457174"/>
            <a:ext cx="3706520" cy="39576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Zahnutá šipka nahoru 7"/>
          <p:cNvSpPr/>
          <p:nvPr/>
        </p:nvSpPr>
        <p:spPr>
          <a:xfrm>
            <a:off x="4559966" y="2457174"/>
            <a:ext cx="2441520" cy="252028"/>
          </a:xfrm>
          <a:prstGeom prst="curved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Zahnutá šipka nahoru 8"/>
          <p:cNvSpPr/>
          <p:nvPr/>
        </p:nvSpPr>
        <p:spPr>
          <a:xfrm>
            <a:off x="5852280" y="2457174"/>
            <a:ext cx="2431307" cy="395762"/>
          </a:xfrm>
          <a:prstGeom prst="curved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0" name="Zahnutá šipka nahoru 9"/>
          <p:cNvSpPr/>
          <p:nvPr/>
        </p:nvSpPr>
        <p:spPr>
          <a:xfrm>
            <a:off x="4549569" y="2709202"/>
            <a:ext cx="3734018" cy="287750"/>
          </a:xfrm>
          <a:prstGeom prst="curvedUpArrow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5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Přímá spojnice 11"/>
          <p:cNvCxnSpPr/>
          <p:nvPr/>
        </p:nvCxnSpPr>
        <p:spPr>
          <a:xfrm>
            <a:off x="815549" y="2412167"/>
            <a:ext cx="74680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559965" y="2205146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828358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17824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333582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11013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784101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700823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ahnutá šipka dolů 27"/>
          <p:cNvSpPr/>
          <p:nvPr/>
        </p:nvSpPr>
        <p:spPr>
          <a:xfrm>
            <a:off x="2110139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Zahnutá šipka dolů 29"/>
          <p:cNvSpPr/>
          <p:nvPr/>
        </p:nvSpPr>
        <p:spPr>
          <a:xfrm>
            <a:off x="843048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dolů 30"/>
          <p:cNvSpPr/>
          <p:nvPr/>
        </p:nvSpPr>
        <p:spPr>
          <a:xfrm>
            <a:off x="3342725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dolů 31"/>
          <p:cNvSpPr/>
          <p:nvPr/>
        </p:nvSpPr>
        <p:spPr>
          <a:xfrm>
            <a:off x="455996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Zahnutá šipka dolů 32"/>
          <p:cNvSpPr/>
          <p:nvPr/>
        </p:nvSpPr>
        <p:spPr>
          <a:xfrm>
            <a:off x="5808414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Zahnutá šipka dolů 33"/>
          <p:cNvSpPr/>
          <p:nvPr/>
        </p:nvSpPr>
        <p:spPr>
          <a:xfrm>
            <a:off x="700148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283059" y="1750194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0" name="Obdélník 39"/>
          <p:cNvSpPr/>
          <p:nvPr/>
        </p:nvSpPr>
        <p:spPr>
          <a:xfrm>
            <a:off x="2550150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2" name="Obdélník 41"/>
          <p:cNvSpPr/>
          <p:nvPr/>
        </p:nvSpPr>
        <p:spPr>
          <a:xfrm>
            <a:off x="378273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4999976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6" name="Obdélník 45"/>
          <p:cNvSpPr/>
          <p:nvPr/>
        </p:nvSpPr>
        <p:spPr>
          <a:xfrm>
            <a:off x="6248425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8" name="Obdélník 47"/>
          <p:cNvSpPr/>
          <p:nvPr/>
        </p:nvSpPr>
        <p:spPr>
          <a:xfrm>
            <a:off x="744149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383501" y="285293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k</a:t>
            </a:r>
            <a:r>
              <a:rPr lang="cs-CZ" sz="3200" dirty="0" smtClean="0"/>
              <a:t>m      			 m 	   dm    cm   mm</a:t>
            </a:r>
            <a:endParaRPr lang="cs-CZ" sz="3200" dirty="0"/>
          </a:p>
        </p:txBody>
      </p:sp>
      <p:sp>
        <p:nvSpPr>
          <p:cNvPr id="53" name="Šipka doprava 52"/>
          <p:cNvSpPr/>
          <p:nvPr/>
        </p:nvSpPr>
        <p:spPr>
          <a:xfrm>
            <a:off x="4716918" y="618330"/>
            <a:ext cx="978408" cy="484632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Šipka doleva 53"/>
          <p:cNvSpPr/>
          <p:nvPr/>
        </p:nvSpPr>
        <p:spPr>
          <a:xfrm>
            <a:off x="3468786" y="618330"/>
            <a:ext cx="978408" cy="484632"/>
          </a:xfrm>
          <a:prstGeom prst="lef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5808414" y="518187"/>
            <a:ext cx="1795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+0 </a:t>
            </a:r>
            <a:r>
              <a:rPr lang="cs-CZ" sz="2000" dirty="0" smtClean="0">
                <a:solidFill>
                  <a:srgbClr val="00B0F0"/>
                </a:solidFill>
              </a:rPr>
              <a:t>(X 10)</a:t>
            </a:r>
            <a:endParaRPr lang="cs-CZ" sz="3200" dirty="0">
              <a:solidFill>
                <a:srgbClr val="0070C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1759757" y="579742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-0 </a:t>
            </a:r>
            <a:r>
              <a:rPr lang="cs-CZ" sz="2000" dirty="0" smtClean="0">
                <a:solidFill>
                  <a:srgbClr val="00B0F0"/>
                </a:solidFill>
              </a:rPr>
              <a:t>(: 10)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3717032"/>
            <a:ext cx="81968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smtClean="0"/>
              <a:t>1</a:t>
            </a:r>
            <a:r>
              <a:rPr lang="cs-CZ" sz="3600" dirty="0" smtClean="0">
                <a:solidFill>
                  <a:srgbClr val="FF0000"/>
                </a:solidFill>
              </a:rPr>
              <a:t>000</a:t>
            </a:r>
            <a:r>
              <a:rPr lang="cs-CZ" sz="3600" dirty="0" smtClean="0"/>
              <a:t> m = 1 km</a:t>
            </a:r>
          </a:p>
          <a:p>
            <a:pPr algn="ctr"/>
            <a:r>
              <a:rPr lang="cs-CZ" sz="3600" dirty="0" smtClean="0"/>
              <a:t>8</a:t>
            </a:r>
            <a:r>
              <a:rPr lang="cs-CZ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0</a:t>
            </a:r>
            <a:r>
              <a:rPr lang="cs-CZ" sz="3600" dirty="0" smtClean="0"/>
              <a:t> dm= 8m </a:t>
            </a:r>
          </a:p>
          <a:p>
            <a:pPr algn="ctr"/>
            <a:r>
              <a:rPr lang="cs-CZ" sz="3600" dirty="0" smtClean="0"/>
              <a:t>3</a:t>
            </a:r>
            <a:r>
              <a:rPr lang="cs-CZ" sz="3600" dirty="0" smtClean="0">
                <a:solidFill>
                  <a:srgbClr val="92D050"/>
                </a:solidFill>
              </a:rPr>
              <a:t>00</a:t>
            </a:r>
            <a:r>
              <a:rPr lang="cs-CZ" sz="3600" dirty="0" smtClean="0"/>
              <a:t> mm = 3 dm</a:t>
            </a:r>
          </a:p>
          <a:p>
            <a:pPr algn="ctr"/>
            <a:r>
              <a:rPr lang="cs-CZ" sz="3600" dirty="0" smtClean="0"/>
              <a:t>5</a:t>
            </a:r>
            <a:r>
              <a:rPr lang="cs-CZ" sz="3600" dirty="0" smtClean="0">
                <a:solidFill>
                  <a:schemeClr val="accent1"/>
                </a:solidFill>
              </a:rPr>
              <a:t>0</a:t>
            </a:r>
            <a:r>
              <a:rPr lang="cs-CZ" sz="3600" dirty="0" smtClean="0"/>
              <a:t> mm = 5 cm</a:t>
            </a:r>
            <a:endParaRPr lang="cs-CZ" sz="3600" dirty="0"/>
          </a:p>
        </p:txBody>
      </p:sp>
      <p:sp>
        <p:nvSpPr>
          <p:cNvPr id="4" name="Zahnutá šipka nahoru 3"/>
          <p:cNvSpPr/>
          <p:nvPr/>
        </p:nvSpPr>
        <p:spPr>
          <a:xfrm>
            <a:off x="7035574" y="2412721"/>
            <a:ext cx="1224136" cy="272007"/>
          </a:xfrm>
          <a:prstGeom prst="curvedUp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7" name="Zahnutá šipka nahoru 36"/>
          <p:cNvSpPr/>
          <p:nvPr/>
        </p:nvSpPr>
        <p:spPr>
          <a:xfrm>
            <a:off x="5808414" y="2457174"/>
            <a:ext cx="2475173" cy="455108"/>
          </a:xfrm>
          <a:prstGeom prst="curved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8" name="Zahnutá šipka nahoru 37"/>
          <p:cNvSpPr/>
          <p:nvPr/>
        </p:nvSpPr>
        <p:spPr>
          <a:xfrm>
            <a:off x="843048" y="2457174"/>
            <a:ext cx="3672638" cy="455108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9" name="Zahnutá šipka nahoru 38"/>
          <p:cNvSpPr/>
          <p:nvPr/>
        </p:nvSpPr>
        <p:spPr>
          <a:xfrm>
            <a:off x="4594054" y="2457174"/>
            <a:ext cx="1224136" cy="395762"/>
          </a:xfrm>
          <a:prstGeom prst="curved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25" name="Přímá spojnice 24"/>
          <p:cNvCxnSpPr/>
          <p:nvPr/>
        </p:nvCxnSpPr>
        <p:spPr>
          <a:xfrm>
            <a:off x="3131840" y="3861048"/>
            <a:ext cx="270614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51"/>
          <p:cNvCxnSpPr/>
          <p:nvPr/>
        </p:nvCxnSpPr>
        <p:spPr>
          <a:xfrm>
            <a:off x="3421802" y="3861048"/>
            <a:ext cx="270614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54"/>
          <p:cNvCxnSpPr/>
          <p:nvPr/>
        </p:nvCxnSpPr>
        <p:spPr>
          <a:xfrm>
            <a:off x="3718268" y="3884181"/>
            <a:ext cx="270614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/>
          <p:cNvCxnSpPr/>
          <p:nvPr/>
        </p:nvCxnSpPr>
        <p:spPr>
          <a:xfrm>
            <a:off x="3557109" y="4404286"/>
            <a:ext cx="270614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58"/>
          <p:cNvCxnSpPr/>
          <p:nvPr/>
        </p:nvCxnSpPr>
        <p:spPr>
          <a:xfrm>
            <a:off x="3033155" y="4941168"/>
            <a:ext cx="270614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/>
          <p:cNvCxnSpPr/>
          <p:nvPr/>
        </p:nvCxnSpPr>
        <p:spPr>
          <a:xfrm>
            <a:off x="3333479" y="4944773"/>
            <a:ext cx="270614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/>
          <p:cNvCxnSpPr/>
          <p:nvPr/>
        </p:nvCxnSpPr>
        <p:spPr>
          <a:xfrm>
            <a:off x="3200522" y="5517232"/>
            <a:ext cx="270614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35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Přímá spojnice 11"/>
          <p:cNvCxnSpPr/>
          <p:nvPr/>
        </p:nvCxnSpPr>
        <p:spPr>
          <a:xfrm>
            <a:off x="815549" y="2412167"/>
            <a:ext cx="74680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559965" y="2205146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828358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17824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333582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11013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784101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700823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ahnutá šipka dolů 27"/>
          <p:cNvSpPr/>
          <p:nvPr/>
        </p:nvSpPr>
        <p:spPr>
          <a:xfrm>
            <a:off x="2110139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Zahnutá šipka dolů 29"/>
          <p:cNvSpPr/>
          <p:nvPr/>
        </p:nvSpPr>
        <p:spPr>
          <a:xfrm>
            <a:off x="843048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dolů 30"/>
          <p:cNvSpPr/>
          <p:nvPr/>
        </p:nvSpPr>
        <p:spPr>
          <a:xfrm>
            <a:off x="3342725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dolů 31"/>
          <p:cNvSpPr/>
          <p:nvPr/>
        </p:nvSpPr>
        <p:spPr>
          <a:xfrm>
            <a:off x="455996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Zahnutá šipka dolů 32"/>
          <p:cNvSpPr/>
          <p:nvPr/>
        </p:nvSpPr>
        <p:spPr>
          <a:xfrm>
            <a:off x="5808414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Zahnutá šipka dolů 33"/>
          <p:cNvSpPr/>
          <p:nvPr/>
        </p:nvSpPr>
        <p:spPr>
          <a:xfrm>
            <a:off x="700148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283059" y="1750194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0" name="Obdélník 39"/>
          <p:cNvSpPr/>
          <p:nvPr/>
        </p:nvSpPr>
        <p:spPr>
          <a:xfrm>
            <a:off x="2550150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2" name="Obdélník 41"/>
          <p:cNvSpPr/>
          <p:nvPr/>
        </p:nvSpPr>
        <p:spPr>
          <a:xfrm>
            <a:off x="378273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4999976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6" name="Obdélník 45"/>
          <p:cNvSpPr/>
          <p:nvPr/>
        </p:nvSpPr>
        <p:spPr>
          <a:xfrm>
            <a:off x="6248425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8" name="Obdélník 47"/>
          <p:cNvSpPr/>
          <p:nvPr/>
        </p:nvSpPr>
        <p:spPr>
          <a:xfrm>
            <a:off x="744149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383501" y="285293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k</a:t>
            </a:r>
            <a:r>
              <a:rPr lang="cs-CZ" sz="3200" dirty="0" smtClean="0"/>
              <a:t>m      			 m 	   dm    cm   mm</a:t>
            </a:r>
            <a:endParaRPr lang="cs-CZ" sz="3200" dirty="0"/>
          </a:p>
        </p:txBody>
      </p:sp>
      <p:sp>
        <p:nvSpPr>
          <p:cNvPr id="53" name="Šipka doprava 52"/>
          <p:cNvSpPr/>
          <p:nvPr/>
        </p:nvSpPr>
        <p:spPr>
          <a:xfrm>
            <a:off x="4716918" y="618330"/>
            <a:ext cx="978408" cy="484632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Šipka doleva 53"/>
          <p:cNvSpPr/>
          <p:nvPr/>
        </p:nvSpPr>
        <p:spPr>
          <a:xfrm>
            <a:off x="3468786" y="618330"/>
            <a:ext cx="978408" cy="484632"/>
          </a:xfrm>
          <a:prstGeom prst="lef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5808414" y="518187"/>
            <a:ext cx="1795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+0 </a:t>
            </a:r>
            <a:r>
              <a:rPr lang="cs-CZ" sz="2000" dirty="0" smtClean="0">
                <a:solidFill>
                  <a:srgbClr val="00B0F0"/>
                </a:solidFill>
              </a:rPr>
              <a:t>(X 10)</a:t>
            </a:r>
            <a:endParaRPr lang="cs-CZ" sz="3200" dirty="0">
              <a:solidFill>
                <a:srgbClr val="0070C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1759757" y="579742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-0 </a:t>
            </a:r>
            <a:r>
              <a:rPr lang="cs-CZ" sz="2000" dirty="0" smtClean="0">
                <a:solidFill>
                  <a:srgbClr val="00B0F0"/>
                </a:solidFill>
              </a:rPr>
              <a:t>(: 10)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91513" y="3573016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0070C0"/>
                </a:solidFill>
              </a:rPr>
              <a:t>Procvičuj: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83502" y="4096236"/>
            <a:ext cx="8352928" cy="224676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cs-CZ" sz="2800" dirty="0" smtClean="0"/>
              <a:t>6 cm	 = 	mm</a:t>
            </a:r>
          </a:p>
          <a:p>
            <a:r>
              <a:rPr lang="cs-CZ" sz="2800" dirty="0" smtClean="0"/>
              <a:t>18 m =	dm</a:t>
            </a:r>
          </a:p>
          <a:p>
            <a:r>
              <a:rPr lang="cs-CZ" sz="2800" dirty="0" smtClean="0"/>
              <a:t>9 dm =	cm</a:t>
            </a:r>
          </a:p>
          <a:p>
            <a:r>
              <a:rPr lang="cs-CZ" sz="2800" dirty="0" smtClean="0"/>
              <a:t>1 km =	   m</a:t>
            </a:r>
          </a:p>
          <a:p>
            <a:r>
              <a:rPr lang="cs-CZ" sz="2800" dirty="0" smtClean="0"/>
              <a:t>2 m   =	  cm</a:t>
            </a:r>
          </a:p>
          <a:p>
            <a:r>
              <a:rPr lang="cs-CZ" sz="2800" dirty="0" smtClean="0"/>
              <a:t>40 mm =		cm</a:t>
            </a:r>
          </a:p>
          <a:p>
            <a:r>
              <a:rPr lang="cs-CZ" sz="2800" dirty="0" smtClean="0"/>
              <a:t>70 cm  =		dm</a:t>
            </a:r>
          </a:p>
          <a:p>
            <a:r>
              <a:rPr lang="cs-CZ" sz="2800" dirty="0" smtClean="0"/>
              <a:t>250 dm=		m</a:t>
            </a:r>
          </a:p>
          <a:p>
            <a:r>
              <a:rPr lang="cs-CZ" sz="2800" dirty="0" smtClean="0"/>
              <a:t>1000 m=		km</a:t>
            </a:r>
          </a:p>
          <a:p>
            <a:r>
              <a:rPr lang="cs-CZ" sz="2800" dirty="0" smtClean="0"/>
              <a:t>300 mm=		dm</a:t>
            </a:r>
          </a:p>
        </p:txBody>
      </p:sp>
    </p:spTree>
    <p:extLst>
      <p:ext uri="{BB962C8B-B14F-4D97-AF65-F5344CB8AC3E}">
        <p14:creationId xmlns:p14="http://schemas.microsoft.com/office/powerpoint/2010/main" val="277613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Přímá spojnice 11"/>
          <p:cNvCxnSpPr/>
          <p:nvPr/>
        </p:nvCxnSpPr>
        <p:spPr>
          <a:xfrm>
            <a:off x="815549" y="2412167"/>
            <a:ext cx="74680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559965" y="2205146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828358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817824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333582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2110139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784101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7008237" y="2196143"/>
            <a:ext cx="0" cy="50405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ahnutá šipka dolů 27"/>
          <p:cNvSpPr/>
          <p:nvPr/>
        </p:nvSpPr>
        <p:spPr>
          <a:xfrm>
            <a:off x="2110139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0" name="Zahnutá šipka dolů 29"/>
          <p:cNvSpPr/>
          <p:nvPr/>
        </p:nvSpPr>
        <p:spPr>
          <a:xfrm>
            <a:off x="843048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ahnutá šipka dolů 30"/>
          <p:cNvSpPr/>
          <p:nvPr/>
        </p:nvSpPr>
        <p:spPr>
          <a:xfrm>
            <a:off x="3342725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2" name="Zahnutá šipka dolů 31"/>
          <p:cNvSpPr/>
          <p:nvPr/>
        </p:nvSpPr>
        <p:spPr>
          <a:xfrm>
            <a:off x="455996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3" name="Zahnutá šipka dolů 32"/>
          <p:cNvSpPr/>
          <p:nvPr/>
        </p:nvSpPr>
        <p:spPr>
          <a:xfrm>
            <a:off x="5808414" y="1620079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Zahnutá šipka dolů 33"/>
          <p:cNvSpPr/>
          <p:nvPr/>
        </p:nvSpPr>
        <p:spPr>
          <a:xfrm>
            <a:off x="7001485" y="1629082"/>
            <a:ext cx="1292315" cy="576064"/>
          </a:xfrm>
          <a:prstGeom prst="curved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283059" y="1750194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0" name="Obdélník 39"/>
          <p:cNvSpPr/>
          <p:nvPr/>
        </p:nvSpPr>
        <p:spPr>
          <a:xfrm>
            <a:off x="2550150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0</a:t>
            </a:r>
            <a:endParaRPr lang="cs-CZ" sz="2800" dirty="0"/>
          </a:p>
        </p:txBody>
      </p:sp>
      <p:sp>
        <p:nvSpPr>
          <p:cNvPr id="42" name="Obdélník 41"/>
          <p:cNvSpPr/>
          <p:nvPr/>
        </p:nvSpPr>
        <p:spPr>
          <a:xfrm>
            <a:off x="378273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4" name="Obdélník 43"/>
          <p:cNvSpPr/>
          <p:nvPr/>
        </p:nvSpPr>
        <p:spPr>
          <a:xfrm>
            <a:off x="4999976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6" name="Obdélník 45"/>
          <p:cNvSpPr/>
          <p:nvPr/>
        </p:nvSpPr>
        <p:spPr>
          <a:xfrm>
            <a:off x="6248425" y="1755908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48" name="Obdélník 47"/>
          <p:cNvSpPr/>
          <p:nvPr/>
        </p:nvSpPr>
        <p:spPr>
          <a:xfrm>
            <a:off x="7441496" y="1750194"/>
            <a:ext cx="412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800" dirty="0">
                <a:solidFill>
                  <a:prstClr val="black"/>
                </a:solidFill>
              </a:rPr>
              <a:t>0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383501" y="2852936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k</a:t>
            </a:r>
            <a:r>
              <a:rPr lang="cs-CZ" sz="3200" dirty="0" smtClean="0"/>
              <a:t>m      			 m 	   dm    cm   mm</a:t>
            </a:r>
            <a:endParaRPr lang="cs-CZ" sz="3200" dirty="0"/>
          </a:p>
        </p:txBody>
      </p:sp>
      <p:sp>
        <p:nvSpPr>
          <p:cNvPr id="53" name="Šipka doprava 52"/>
          <p:cNvSpPr/>
          <p:nvPr/>
        </p:nvSpPr>
        <p:spPr>
          <a:xfrm>
            <a:off x="4716918" y="618330"/>
            <a:ext cx="978408" cy="484632"/>
          </a:xfrm>
          <a:prstGeom prst="righ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Šipka doleva 53"/>
          <p:cNvSpPr/>
          <p:nvPr/>
        </p:nvSpPr>
        <p:spPr>
          <a:xfrm>
            <a:off x="3468786" y="618330"/>
            <a:ext cx="978408" cy="484632"/>
          </a:xfrm>
          <a:prstGeom prst="left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5808414" y="518187"/>
            <a:ext cx="1795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+0 </a:t>
            </a:r>
            <a:r>
              <a:rPr lang="cs-CZ" sz="2000" dirty="0" smtClean="0">
                <a:solidFill>
                  <a:srgbClr val="00B0F0"/>
                </a:solidFill>
              </a:rPr>
              <a:t>(X 10)</a:t>
            </a:r>
            <a:endParaRPr lang="cs-CZ" sz="3200" dirty="0">
              <a:solidFill>
                <a:srgbClr val="0070C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1759757" y="579742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>
                <a:solidFill>
                  <a:srgbClr val="002060"/>
                </a:solidFill>
              </a:rPr>
              <a:t>-0 </a:t>
            </a:r>
            <a:r>
              <a:rPr lang="cs-CZ" sz="2000" dirty="0" smtClean="0">
                <a:solidFill>
                  <a:srgbClr val="00B0F0"/>
                </a:solidFill>
              </a:rPr>
              <a:t>(: 10)</a:t>
            </a:r>
            <a:endParaRPr lang="cs-CZ" sz="2000" dirty="0">
              <a:solidFill>
                <a:srgbClr val="0070C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91513" y="3573016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0070C0"/>
                </a:solidFill>
              </a:rPr>
              <a:t>Procvičuj: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83502" y="4096236"/>
            <a:ext cx="8352928" cy="224676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cs-CZ" sz="2800" dirty="0" smtClean="0"/>
              <a:t>6 cm	 = 6</a:t>
            </a:r>
            <a:r>
              <a:rPr lang="cs-CZ" sz="2800" dirty="0" smtClean="0">
                <a:solidFill>
                  <a:srgbClr val="0070C0"/>
                </a:solidFill>
              </a:rPr>
              <a:t>0</a:t>
            </a:r>
            <a:r>
              <a:rPr lang="cs-CZ" sz="2800" dirty="0" smtClean="0"/>
              <a:t>    mm</a:t>
            </a:r>
          </a:p>
          <a:p>
            <a:r>
              <a:rPr lang="cs-CZ" sz="2800" dirty="0" smtClean="0"/>
              <a:t>18 m = 18</a:t>
            </a:r>
            <a:r>
              <a:rPr lang="cs-CZ" sz="2800" dirty="0" smtClean="0">
                <a:solidFill>
                  <a:srgbClr val="0070C0"/>
                </a:solidFill>
              </a:rPr>
              <a:t>0</a:t>
            </a:r>
            <a:r>
              <a:rPr lang="cs-CZ" sz="2800" dirty="0" smtClean="0"/>
              <a:t>  dm</a:t>
            </a:r>
          </a:p>
          <a:p>
            <a:r>
              <a:rPr lang="cs-CZ" sz="2800" dirty="0" smtClean="0"/>
              <a:t>9 dm = 9</a:t>
            </a:r>
            <a:r>
              <a:rPr lang="cs-CZ" sz="2800" dirty="0" smtClean="0">
                <a:solidFill>
                  <a:srgbClr val="0070C0"/>
                </a:solidFill>
              </a:rPr>
              <a:t>0</a:t>
            </a:r>
            <a:r>
              <a:rPr lang="cs-CZ" sz="2800" dirty="0" smtClean="0"/>
              <a:t>    cm</a:t>
            </a:r>
          </a:p>
          <a:p>
            <a:r>
              <a:rPr lang="cs-CZ" sz="2800" dirty="0" smtClean="0"/>
              <a:t>1 km = 1</a:t>
            </a:r>
            <a:r>
              <a:rPr lang="cs-CZ" sz="2800" dirty="0" smtClean="0">
                <a:solidFill>
                  <a:srgbClr val="0070C0"/>
                </a:solidFill>
              </a:rPr>
              <a:t>000</a:t>
            </a:r>
            <a:r>
              <a:rPr lang="cs-CZ" sz="2800" dirty="0" smtClean="0"/>
              <a:t> m</a:t>
            </a:r>
          </a:p>
          <a:p>
            <a:r>
              <a:rPr lang="cs-CZ" sz="2800" dirty="0" smtClean="0"/>
              <a:t>2 m   = 2</a:t>
            </a:r>
            <a:r>
              <a:rPr lang="cs-CZ" sz="2800" dirty="0" smtClean="0">
                <a:solidFill>
                  <a:srgbClr val="0070C0"/>
                </a:solidFill>
              </a:rPr>
              <a:t>00</a:t>
            </a:r>
            <a:r>
              <a:rPr lang="cs-CZ" sz="2800" dirty="0" smtClean="0"/>
              <a:t>  cm</a:t>
            </a:r>
          </a:p>
          <a:p>
            <a:r>
              <a:rPr lang="cs-CZ" sz="2800" dirty="0" smtClean="0"/>
              <a:t>40 mm =	4	cm</a:t>
            </a:r>
          </a:p>
          <a:p>
            <a:r>
              <a:rPr lang="cs-CZ" sz="2800" dirty="0" smtClean="0"/>
              <a:t>70 cm  =	7	dm</a:t>
            </a:r>
          </a:p>
          <a:p>
            <a:r>
              <a:rPr lang="cs-CZ" sz="2800" dirty="0" smtClean="0"/>
              <a:t>250 dm=	25	m</a:t>
            </a:r>
          </a:p>
          <a:p>
            <a:r>
              <a:rPr lang="cs-CZ" sz="2800" dirty="0" smtClean="0"/>
              <a:t>1000 m=	1	km</a:t>
            </a:r>
          </a:p>
          <a:p>
            <a:r>
              <a:rPr lang="cs-CZ" sz="2800" dirty="0" smtClean="0"/>
              <a:t>300 mm=	3	dm</a:t>
            </a:r>
          </a:p>
        </p:txBody>
      </p:sp>
      <p:cxnSp>
        <p:nvCxnSpPr>
          <p:cNvPr id="4" name="Přímá spojnice 3"/>
          <p:cNvCxnSpPr/>
          <p:nvPr/>
        </p:nvCxnSpPr>
        <p:spPr>
          <a:xfrm>
            <a:off x="4778334" y="4243241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/>
          <p:nvPr/>
        </p:nvCxnSpPr>
        <p:spPr>
          <a:xfrm>
            <a:off x="4757205" y="4664978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/>
          <p:nvPr/>
        </p:nvCxnSpPr>
        <p:spPr>
          <a:xfrm>
            <a:off x="4998049" y="5075604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4770853" y="5517232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4999976" y="5517232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42"/>
          <p:cNvCxnSpPr/>
          <p:nvPr/>
        </p:nvCxnSpPr>
        <p:spPr>
          <a:xfrm>
            <a:off x="5213792" y="5517232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>
            <a:off x="4757205" y="5949280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>
            <a:off x="5040263" y="5949280"/>
            <a:ext cx="283058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64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544</TotalTime>
  <Words>218</Words>
  <Application>Microsoft Office PowerPoint</Application>
  <PresentationFormat>Předvádění na obrazovce (4:3)</PresentationFormat>
  <Paragraphs>106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Calibri</vt:lpstr>
      <vt:lpstr>Verdana</vt:lpstr>
      <vt:lpstr>Wingdings 2</vt:lpstr>
      <vt:lpstr>Aspekt</vt:lpstr>
      <vt:lpstr>PŘEVODY JEDNOTEK</vt:lpstr>
      <vt:lpstr>JEDNOTKY DÉLKY</vt:lpstr>
      <vt:lpstr>JEDNOTKY DÉLKY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JEDNOTKY DÉLKY</dc:title>
  <dc:creator>Josefíková Jitka</dc:creator>
  <cp:lastModifiedBy>Lucka</cp:lastModifiedBy>
  <cp:revision>34</cp:revision>
  <dcterms:created xsi:type="dcterms:W3CDTF">2012-02-12T19:01:52Z</dcterms:created>
  <dcterms:modified xsi:type="dcterms:W3CDTF">2020-03-22T08:40:42Z</dcterms:modified>
</cp:coreProperties>
</file>