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96" r:id="rId3"/>
    <p:sldId id="307" r:id="rId4"/>
    <p:sldId id="308" r:id="rId5"/>
    <p:sldId id="309" r:id="rId6"/>
    <p:sldId id="306" r:id="rId7"/>
    <p:sldId id="310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C17AB"/>
    <a:srgbClr val="F61616"/>
    <a:srgbClr val="66FF66"/>
    <a:srgbClr val="00CC00"/>
    <a:srgbClr val="FFFF99"/>
    <a:srgbClr val="F45C18"/>
    <a:srgbClr val="FFFF00"/>
    <a:srgbClr val="00FF00"/>
    <a:srgbClr val="08F8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125" d="100"/>
          <a:sy n="125" d="100"/>
        </p:scale>
        <p:origin x="390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E1780B-B84E-42A7-88FE-CE1DD92B3921}" type="datetimeFigureOut">
              <a:rPr lang="cs-CZ" smtClean="0"/>
              <a:pPr/>
              <a:t>25.03.2020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C68841-9818-4F1A-803B-A4E885EB5F5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3249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1DC4F-6E2B-4412-9224-CB6AE7093932}" type="datetimeFigureOut">
              <a:rPr lang="cs-CZ" smtClean="0"/>
              <a:pPr/>
              <a:t>25.03.2020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CE6D9-1EA6-44D1-94D2-04D79BD9358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4603975"/>
      </p:ext>
    </p:extLst>
  </p:cSld>
  <p:clrMapOvr>
    <a:masterClrMapping/>
  </p:clrMapOvr>
  <p:transition>
    <p:fade/>
    <p:sndAc>
      <p:stSnd>
        <p:snd r:embed="rId1" name="type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1DC4F-6E2B-4412-9224-CB6AE7093932}" type="datetimeFigureOut">
              <a:rPr lang="cs-CZ" smtClean="0"/>
              <a:pPr/>
              <a:t>25.03.2020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CE6D9-1EA6-44D1-94D2-04D79BD9358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0120868"/>
      </p:ext>
    </p:extLst>
  </p:cSld>
  <p:clrMapOvr>
    <a:masterClrMapping/>
  </p:clrMapOvr>
  <p:transition>
    <p:fade/>
    <p:sndAc>
      <p:stSnd>
        <p:snd r:embed="rId1" name="type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1DC4F-6E2B-4412-9224-CB6AE7093932}" type="datetimeFigureOut">
              <a:rPr lang="cs-CZ" smtClean="0"/>
              <a:pPr/>
              <a:t>25.03.2020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CE6D9-1EA6-44D1-94D2-04D79BD9358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7541578"/>
      </p:ext>
    </p:extLst>
  </p:cSld>
  <p:clrMapOvr>
    <a:masterClrMapping/>
  </p:clrMapOvr>
  <p:transition>
    <p:fade/>
    <p:sndAc>
      <p:stSnd>
        <p:snd r:embed="rId1" name="type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1DC4F-6E2B-4412-9224-CB6AE7093932}" type="datetimeFigureOut">
              <a:rPr lang="cs-CZ" smtClean="0"/>
              <a:pPr/>
              <a:t>25.03.2020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CE6D9-1EA6-44D1-94D2-04D79BD9358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3649933"/>
      </p:ext>
    </p:extLst>
  </p:cSld>
  <p:clrMapOvr>
    <a:masterClrMapping/>
  </p:clrMapOvr>
  <p:transition>
    <p:fade/>
    <p:sndAc>
      <p:stSnd>
        <p:snd r:embed="rId1" name="type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1DC4F-6E2B-4412-9224-CB6AE7093932}" type="datetimeFigureOut">
              <a:rPr lang="cs-CZ" smtClean="0"/>
              <a:pPr/>
              <a:t>25.03.2020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CE6D9-1EA6-44D1-94D2-04D79BD9358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2473457"/>
      </p:ext>
    </p:extLst>
  </p:cSld>
  <p:clrMapOvr>
    <a:masterClrMapping/>
  </p:clrMapOvr>
  <p:transition>
    <p:fade/>
    <p:sndAc>
      <p:stSnd>
        <p:snd r:embed="rId1" name="type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1DC4F-6E2B-4412-9224-CB6AE7093932}" type="datetimeFigureOut">
              <a:rPr lang="cs-CZ" smtClean="0"/>
              <a:pPr/>
              <a:t>25.03.2020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CE6D9-1EA6-44D1-94D2-04D79BD9358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8645884"/>
      </p:ext>
    </p:extLst>
  </p:cSld>
  <p:clrMapOvr>
    <a:masterClrMapping/>
  </p:clrMapOvr>
  <p:transition>
    <p:fade/>
    <p:sndAc>
      <p:stSnd>
        <p:snd r:embed="rId1" name="type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1DC4F-6E2B-4412-9224-CB6AE7093932}" type="datetimeFigureOut">
              <a:rPr lang="cs-CZ" smtClean="0"/>
              <a:pPr/>
              <a:t>25.03.2020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CE6D9-1EA6-44D1-94D2-04D79BD9358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9821663"/>
      </p:ext>
    </p:extLst>
  </p:cSld>
  <p:clrMapOvr>
    <a:masterClrMapping/>
  </p:clrMapOvr>
  <p:transition>
    <p:fade/>
    <p:sndAc>
      <p:stSnd>
        <p:snd r:embed="rId1" name="type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1DC4F-6E2B-4412-9224-CB6AE7093932}" type="datetimeFigureOut">
              <a:rPr lang="cs-CZ" smtClean="0"/>
              <a:pPr/>
              <a:t>25.03.2020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CE6D9-1EA6-44D1-94D2-04D79BD9358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9483591"/>
      </p:ext>
    </p:extLst>
  </p:cSld>
  <p:clrMapOvr>
    <a:masterClrMapping/>
  </p:clrMapOvr>
  <p:transition>
    <p:fade/>
    <p:sndAc>
      <p:stSnd>
        <p:snd r:embed="rId1" name="type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1DC4F-6E2B-4412-9224-CB6AE7093932}" type="datetimeFigureOut">
              <a:rPr lang="cs-CZ" smtClean="0"/>
              <a:pPr/>
              <a:t>25.03.2020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CE6D9-1EA6-44D1-94D2-04D79BD9358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7720000"/>
      </p:ext>
    </p:extLst>
  </p:cSld>
  <p:clrMapOvr>
    <a:masterClrMapping/>
  </p:clrMapOvr>
  <p:transition>
    <p:fade/>
    <p:sndAc>
      <p:stSnd>
        <p:snd r:embed="rId1" name="type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1DC4F-6E2B-4412-9224-CB6AE7093932}" type="datetimeFigureOut">
              <a:rPr lang="cs-CZ" smtClean="0"/>
              <a:pPr/>
              <a:t>25.03.2020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CE6D9-1EA6-44D1-94D2-04D79BD9358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0575598"/>
      </p:ext>
    </p:extLst>
  </p:cSld>
  <p:clrMapOvr>
    <a:masterClrMapping/>
  </p:clrMapOvr>
  <p:transition>
    <p:fade/>
    <p:sndAc>
      <p:stSnd>
        <p:snd r:embed="rId1" name="type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1DC4F-6E2B-4412-9224-CB6AE7093932}" type="datetimeFigureOut">
              <a:rPr lang="cs-CZ" smtClean="0"/>
              <a:pPr/>
              <a:t>25.03.2020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CE6D9-1EA6-44D1-94D2-04D79BD9358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791734"/>
      </p:ext>
    </p:extLst>
  </p:cSld>
  <p:clrMapOvr>
    <a:masterClrMapping/>
  </p:clrMapOvr>
  <p:transition>
    <p:fade/>
    <p:sndAc>
      <p:stSnd>
        <p:snd r:embed="rId1" name="type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41DC4F-6E2B-4412-9224-CB6AE7093932}" type="datetimeFigureOut">
              <a:rPr lang="cs-CZ" smtClean="0"/>
              <a:pPr/>
              <a:t>25.03.2020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3CE6D9-1EA6-44D1-94D2-04D79BD9358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5902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  <p:sndAc>
      <p:stSnd>
        <p:snd r:embed="rId13" name="type.wav"/>
      </p:stSnd>
    </p:sndAc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39552" y="1340768"/>
            <a:ext cx="7918648" cy="2376263"/>
          </a:xfrm>
        </p:spPr>
        <p:txBody>
          <a:bodyPr>
            <a:noAutofit/>
          </a:bodyPr>
          <a:lstStyle/>
          <a:p>
            <a:r>
              <a:rPr lang="cs-CZ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tx2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Arial Black" pitchFamily="34" charset="0"/>
              </a:rPr>
              <a:t>Slovesa</a:t>
            </a:r>
            <a:endParaRPr lang="cs-CZ" sz="54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chemeClr val="tx2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Arial Black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03648" y="2996952"/>
            <a:ext cx="6400800" cy="1752600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cs-CZ" sz="4400" b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</a:t>
            </a:r>
            <a:endParaRPr lang="cs-CZ" sz="4400" b="1" dirty="0">
              <a:ln w="11430"/>
              <a:solidFill>
                <a:srgbClr val="0070C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cs-CZ" sz="4400" b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Časování sloves</a:t>
            </a:r>
          </a:p>
        </p:txBody>
      </p:sp>
    </p:spTree>
    <p:extLst>
      <p:ext uri="{BB962C8B-B14F-4D97-AF65-F5344CB8AC3E}">
        <p14:creationId xmlns:p14="http://schemas.microsoft.com/office/powerpoint/2010/main" val="2102986376"/>
      </p:ext>
    </p:extLst>
  </p:cSld>
  <p:clrMapOvr>
    <a:masterClrMapping/>
  </p:clrMapOvr>
  <p:transition>
    <p:fade/>
    <p:sndAc>
      <p:stSnd>
        <p:snd r:embed="rId2" name="type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2690"/>
            <a:ext cx="8229600" cy="850106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cs-CZ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Časování sloves v čase přítomném</a:t>
            </a:r>
            <a:endParaRPr lang="cs-CZ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indent="0">
              <a:buNone/>
            </a:pPr>
            <a:r>
              <a:rPr lang="cs-CZ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	STAVĚT 			</a:t>
            </a:r>
            <a:endParaRPr lang="cs-CZ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4" name="Zástupný symbol pro obsah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56582687"/>
              </p:ext>
            </p:extLst>
          </p:nvPr>
        </p:nvGraphicFramePr>
        <p:xfrm>
          <a:off x="611560" y="1916832"/>
          <a:ext cx="4176465" cy="325657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947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392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24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60804">
                <a:tc>
                  <a:txBody>
                    <a:bodyPr/>
                    <a:lstStyle/>
                    <a:p>
                      <a:endParaRPr lang="cs-CZ" sz="2400" dirty="0" smtClean="0"/>
                    </a:p>
                    <a:p>
                      <a:endParaRPr lang="cs-CZ" sz="24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FF99"/>
                          </a:solidFill>
                        </a:rPr>
                        <a:t>Číslo jednotné</a:t>
                      </a:r>
                      <a:endParaRPr lang="cs-CZ" sz="2400" dirty="0">
                        <a:solidFill>
                          <a:srgbClr val="FFFF99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FF99"/>
                          </a:solidFill>
                        </a:rPr>
                        <a:t>Číslo množné</a:t>
                      </a:r>
                      <a:endParaRPr lang="cs-CZ" sz="2400" dirty="0">
                        <a:solidFill>
                          <a:srgbClr val="FFFF99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5380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FF99"/>
                          </a:solidFill>
                        </a:rPr>
                        <a:t>1.</a:t>
                      </a:r>
                      <a:endParaRPr lang="cs-CZ" sz="2400" dirty="0">
                        <a:solidFill>
                          <a:srgbClr val="FFFF99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FF99"/>
                          </a:solidFill>
                        </a:rPr>
                        <a:t>2.</a:t>
                      </a:r>
                      <a:endParaRPr lang="cs-CZ" sz="2400" dirty="0">
                        <a:solidFill>
                          <a:srgbClr val="FFFF99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8303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FF99"/>
                          </a:solidFill>
                        </a:rPr>
                        <a:t>3.</a:t>
                      </a:r>
                      <a:endParaRPr lang="cs-CZ" sz="2400" dirty="0">
                        <a:solidFill>
                          <a:srgbClr val="FFFF99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TextovéPole 5"/>
          <p:cNvSpPr txBox="1"/>
          <p:nvPr/>
        </p:nvSpPr>
        <p:spPr>
          <a:xfrm>
            <a:off x="611560" y="5445224"/>
            <a:ext cx="7776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Doplňte tvary slovesa STAVĚT (tvary jednoduché).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952481503"/>
      </p:ext>
    </p:extLst>
  </p:cSld>
  <p:clrMapOvr>
    <a:masterClrMapping/>
  </p:clrMapOvr>
  <p:transition>
    <p:fade/>
    <p:sndAc>
      <p:stSnd>
        <p:snd r:embed="rId2" name="type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2690"/>
            <a:ext cx="8229600" cy="850106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cs-CZ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Časování sloves v čase přítomném</a:t>
            </a:r>
            <a:endParaRPr lang="cs-CZ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indent="0">
              <a:buNone/>
            </a:pPr>
            <a:r>
              <a:rPr lang="cs-CZ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	STAVĚT 			</a:t>
            </a:r>
            <a:endParaRPr lang="cs-CZ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4" name="Zástupný symbol pro obsah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6670798"/>
              </p:ext>
            </p:extLst>
          </p:nvPr>
        </p:nvGraphicFramePr>
        <p:xfrm>
          <a:off x="611560" y="1916832"/>
          <a:ext cx="4104455" cy="325657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844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75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24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60804">
                <a:tc>
                  <a:txBody>
                    <a:bodyPr/>
                    <a:lstStyle/>
                    <a:p>
                      <a:endParaRPr lang="cs-CZ" sz="2400" dirty="0" smtClean="0"/>
                    </a:p>
                    <a:p>
                      <a:endParaRPr lang="cs-CZ" sz="24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FF99"/>
                          </a:solidFill>
                        </a:rPr>
                        <a:t>Číslo jednotné</a:t>
                      </a:r>
                      <a:endParaRPr lang="cs-CZ" sz="2400" dirty="0">
                        <a:solidFill>
                          <a:srgbClr val="FFFF99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FF99"/>
                          </a:solidFill>
                        </a:rPr>
                        <a:t>Číslo množné</a:t>
                      </a:r>
                      <a:endParaRPr lang="cs-CZ" sz="2400" dirty="0">
                        <a:solidFill>
                          <a:srgbClr val="FFFF99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5380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FF99"/>
                          </a:solidFill>
                        </a:rPr>
                        <a:t>1.</a:t>
                      </a:r>
                      <a:endParaRPr lang="cs-CZ" sz="2400" dirty="0">
                        <a:solidFill>
                          <a:srgbClr val="FFFF99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STAVÍM</a:t>
                      </a:r>
                      <a:endParaRPr lang="cs-CZ" sz="24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C00000"/>
                          </a:solidFill>
                        </a:rPr>
                        <a:t>STAVÍME</a:t>
                      </a:r>
                      <a:endParaRPr lang="cs-CZ" sz="2400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FF99"/>
                          </a:solidFill>
                        </a:rPr>
                        <a:t>2.</a:t>
                      </a:r>
                      <a:endParaRPr lang="cs-CZ" sz="2400" dirty="0">
                        <a:solidFill>
                          <a:srgbClr val="FFFF99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STAVÍŠ</a:t>
                      </a:r>
                      <a:endParaRPr lang="cs-CZ" sz="24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C00000"/>
                          </a:solidFill>
                        </a:rPr>
                        <a:t>STAVÍTE</a:t>
                      </a:r>
                      <a:endParaRPr lang="cs-CZ" sz="2400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8303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FF99"/>
                          </a:solidFill>
                        </a:rPr>
                        <a:t>3.</a:t>
                      </a:r>
                      <a:endParaRPr lang="cs-CZ" sz="2400" dirty="0">
                        <a:solidFill>
                          <a:srgbClr val="FFFF99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STAVÍ</a:t>
                      </a:r>
                      <a:endParaRPr lang="cs-CZ" sz="24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C00000"/>
                          </a:solidFill>
                        </a:rPr>
                        <a:t>STAVÍ</a:t>
                      </a:r>
                      <a:endParaRPr lang="cs-CZ" sz="2400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TextovéPole 5"/>
          <p:cNvSpPr txBox="1"/>
          <p:nvPr/>
        </p:nvSpPr>
        <p:spPr>
          <a:xfrm>
            <a:off x="611560" y="5445224"/>
            <a:ext cx="7776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Doplňte tvary slovesa STAVĚT (tvary jednoduché).</a:t>
            </a:r>
            <a:endParaRPr lang="cs-CZ" sz="2400" dirty="0"/>
          </a:p>
        </p:txBody>
      </p:sp>
      <p:sp>
        <p:nvSpPr>
          <p:cNvPr id="5" name="Zaoblený obdélník 4"/>
          <p:cNvSpPr/>
          <p:nvPr/>
        </p:nvSpPr>
        <p:spPr>
          <a:xfrm>
            <a:off x="5652120" y="2348880"/>
            <a:ext cx="3096344" cy="1872208"/>
          </a:xfrm>
          <a:prstGeom prst="roundRect">
            <a:avLst/>
          </a:prstGeom>
          <a:solidFill>
            <a:srgbClr val="FFC000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solidFill>
                  <a:srgbClr val="C00000"/>
                </a:solidFill>
              </a:rPr>
              <a:t>V OSOBNÍCH KONCOVKÁCH V ČASE PŘÍTOMNÉM JE VŽDY MĚKKÉ I/Í</a:t>
            </a:r>
          </a:p>
          <a:p>
            <a:pPr algn="ctr"/>
            <a:r>
              <a:rPr lang="cs-CZ" sz="2000" dirty="0" smtClean="0">
                <a:solidFill>
                  <a:srgbClr val="C00000"/>
                </a:solidFill>
              </a:rPr>
              <a:t>!!!</a:t>
            </a:r>
            <a:endParaRPr lang="cs-CZ" sz="2000" dirty="0">
              <a:solidFill>
                <a:srgbClr val="C00000"/>
              </a:solidFill>
            </a:endParaRPr>
          </a:p>
        </p:txBody>
      </p:sp>
      <p:sp>
        <p:nvSpPr>
          <p:cNvPr id="7" name="Zaoblený obdélník 6"/>
          <p:cNvSpPr/>
          <p:nvPr/>
        </p:nvSpPr>
        <p:spPr>
          <a:xfrm>
            <a:off x="6732240" y="908720"/>
            <a:ext cx="2016224" cy="792088"/>
          </a:xfrm>
          <a:prstGeom prst="roundRect">
            <a:avLst/>
          </a:prstGeom>
          <a:solidFill>
            <a:srgbClr val="F61616">
              <a:alpha val="38000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 smtClean="0">
                <a:solidFill>
                  <a:srgbClr val="FFFF00"/>
                </a:solidFill>
              </a:rPr>
              <a:t>ŘEŠENÍ</a:t>
            </a:r>
            <a:endParaRPr lang="cs-CZ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8837785"/>
      </p:ext>
    </p:extLst>
  </p:cSld>
  <p:clrMapOvr>
    <a:masterClrMapping/>
  </p:clrMapOvr>
  <p:transition>
    <p:fade/>
    <p:sndAc>
      <p:stSnd>
        <p:snd r:embed="rId2" name="typ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2690"/>
            <a:ext cx="8229600" cy="850106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cs-CZ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Časování sloves v čase minulém</a:t>
            </a:r>
            <a:endParaRPr lang="cs-CZ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864" y="764704"/>
            <a:ext cx="8229600" cy="5073427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indent="0">
              <a:buNone/>
            </a:pPr>
            <a:r>
              <a:rPr lang="cs-CZ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	STAVĚT</a:t>
            </a:r>
            <a:endParaRPr lang="cs-CZ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4" name="Zástupný symbol pro obsah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77033108"/>
              </p:ext>
            </p:extLst>
          </p:nvPr>
        </p:nvGraphicFramePr>
        <p:xfrm>
          <a:off x="251519" y="1484784"/>
          <a:ext cx="6480721" cy="43204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228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540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038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60804">
                <a:tc>
                  <a:txBody>
                    <a:bodyPr/>
                    <a:lstStyle/>
                    <a:p>
                      <a:endParaRPr lang="cs-CZ" sz="2400" dirty="0" smtClean="0"/>
                    </a:p>
                    <a:p>
                      <a:endParaRPr lang="cs-CZ" sz="24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FF99"/>
                          </a:solidFill>
                        </a:rPr>
                        <a:t>Číslo jednotné</a:t>
                      </a:r>
                      <a:endParaRPr lang="cs-CZ" sz="2400" dirty="0">
                        <a:solidFill>
                          <a:srgbClr val="FFFF99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FF99"/>
                          </a:solidFill>
                        </a:rPr>
                        <a:t>Číslo množné</a:t>
                      </a:r>
                      <a:endParaRPr lang="cs-CZ" sz="2400" dirty="0">
                        <a:solidFill>
                          <a:srgbClr val="FFFF99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5380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FF99"/>
                          </a:solidFill>
                        </a:rPr>
                        <a:t>1.</a:t>
                      </a:r>
                      <a:endParaRPr lang="cs-CZ" sz="2400" dirty="0">
                        <a:solidFill>
                          <a:srgbClr val="FFFF99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cs-CZ" sz="24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180000" marR="90000" marT="46800" marB="46800" anchor="ctr"/>
                </a:tc>
                <a:tc>
                  <a:txBody>
                    <a:bodyPr/>
                    <a:lstStyle/>
                    <a:p>
                      <a:pPr algn="l"/>
                      <a:endParaRPr lang="cs-CZ" sz="2400" dirty="0">
                        <a:solidFill>
                          <a:srgbClr val="C00000"/>
                        </a:solidFill>
                      </a:endParaRPr>
                    </a:p>
                  </a:txBody>
                  <a:tcPr marL="180000" marR="90000" marT="46800" marB="4680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FF99"/>
                          </a:solidFill>
                        </a:rPr>
                        <a:t>2.</a:t>
                      </a:r>
                      <a:endParaRPr lang="cs-CZ" sz="2400" dirty="0">
                        <a:solidFill>
                          <a:srgbClr val="FFFF99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cs-CZ" sz="24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180000" marR="90000" marT="46800" marB="46800" anchor="ctr"/>
                </a:tc>
                <a:tc>
                  <a:txBody>
                    <a:bodyPr/>
                    <a:lstStyle/>
                    <a:p>
                      <a:pPr algn="l"/>
                      <a:endParaRPr lang="cs-CZ" sz="2400" dirty="0">
                        <a:solidFill>
                          <a:srgbClr val="C00000"/>
                        </a:solidFill>
                      </a:endParaRPr>
                    </a:p>
                  </a:txBody>
                  <a:tcPr marL="180000" marR="90000" marT="46800" marB="4680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4069">
                <a:tc rowSpan="3"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FF99"/>
                          </a:solidFill>
                        </a:rPr>
                        <a:t>3.</a:t>
                      </a:r>
                      <a:endParaRPr lang="cs-CZ" sz="2400" dirty="0">
                        <a:solidFill>
                          <a:srgbClr val="FFFF99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on</a:t>
                      </a:r>
                      <a:endParaRPr lang="cs-CZ" sz="1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180000" marR="90000" marT="46800" marB="4680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oni</a:t>
                      </a:r>
                      <a:endParaRPr lang="cs-CZ" sz="1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180000" marR="90000" marT="46800" marB="4680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407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ona</a:t>
                      </a:r>
                      <a:endParaRPr lang="cs-CZ" sz="1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180000" marR="90000" marT="46800" marB="4680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ony</a:t>
                      </a:r>
                      <a:endParaRPr lang="cs-CZ" sz="1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180000" marR="90000" marT="46800" marB="4680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4069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ono</a:t>
                      </a:r>
                      <a:endParaRPr lang="cs-CZ" sz="1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180000" marR="90000" marT="46800" marB="4680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ona</a:t>
                      </a:r>
                      <a:endParaRPr lang="cs-CZ" sz="1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180000" marR="90000" marT="46800" marB="4680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TextovéPole 5"/>
          <p:cNvSpPr txBox="1"/>
          <p:nvPr/>
        </p:nvSpPr>
        <p:spPr>
          <a:xfrm>
            <a:off x="588999" y="6019972"/>
            <a:ext cx="7776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Doplňte tvary slovesa STAVĚT (tvary složené).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226030996"/>
      </p:ext>
    </p:extLst>
  </p:cSld>
  <p:clrMapOvr>
    <a:masterClrMapping/>
  </p:clrMapOvr>
  <p:transition>
    <p:fade/>
    <p:sndAc>
      <p:stSnd>
        <p:snd r:embed="rId2" name="type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2690"/>
            <a:ext cx="8229600" cy="850106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cs-CZ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Časování sloves v čase minulém</a:t>
            </a:r>
            <a:endParaRPr lang="cs-CZ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864" y="764705"/>
            <a:ext cx="3189040" cy="720080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indent="0">
              <a:buNone/>
            </a:pPr>
            <a:r>
              <a:rPr lang="cs-CZ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	STAVĚT</a:t>
            </a:r>
            <a:endParaRPr lang="cs-CZ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4" name="Zástupný symbol pro obsah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62492284"/>
              </p:ext>
            </p:extLst>
          </p:nvPr>
        </p:nvGraphicFramePr>
        <p:xfrm>
          <a:off x="251519" y="1484784"/>
          <a:ext cx="6480721" cy="43204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228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540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038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60804">
                <a:tc>
                  <a:txBody>
                    <a:bodyPr/>
                    <a:lstStyle/>
                    <a:p>
                      <a:endParaRPr lang="cs-CZ" sz="2400" dirty="0" smtClean="0"/>
                    </a:p>
                    <a:p>
                      <a:endParaRPr lang="cs-CZ" sz="24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FF99"/>
                          </a:solidFill>
                        </a:rPr>
                        <a:t>Číslo jednotné</a:t>
                      </a:r>
                      <a:endParaRPr lang="cs-CZ" sz="2400" dirty="0">
                        <a:solidFill>
                          <a:srgbClr val="FFFF99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FF99"/>
                          </a:solidFill>
                        </a:rPr>
                        <a:t>Číslo množné</a:t>
                      </a:r>
                      <a:endParaRPr lang="cs-CZ" sz="2400" dirty="0">
                        <a:solidFill>
                          <a:srgbClr val="FFFF99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5380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FF99"/>
                          </a:solidFill>
                        </a:rPr>
                        <a:t>1.</a:t>
                      </a:r>
                      <a:endParaRPr lang="cs-CZ" sz="2400" dirty="0">
                        <a:solidFill>
                          <a:srgbClr val="FFFF99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STAVĚL JSEM</a:t>
                      </a:r>
                      <a:endParaRPr lang="cs-CZ" sz="24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180000" marR="90000" marT="46800" marB="4680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>
                          <a:solidFill>
                            <a:srgbClr val="C00000"/>
                          </a:solidFill>
                        </a:rPr>
                        <a:t>STAVĚLI JSME </a:t>
                      </a:r>
                      <a:endParaRPr lang="cs-CZ" sz="2400" dirty="0">
                        <a:solidFill>
                          <a:srgbClr val="C00000"/>
                        </a:solidFill>
                      </a:endParaRPr>
                    </a:p>
                  </a:txBody>
                  <a:tcPr marL="180000" marR="90000" marT="46800" marB="4680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FF99"/>
                          </a:solidFill>
                        </a:rPr>
                        <a:t>2.</a:t>
                      </a:r>
                      <a:endParaRPr lang="cs-CZ" sz="2400" dirty="0">
                        <a:solidFill>
                          <a:srgbClr val="FFFF99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STAVĚL</a:t>
                      </a:r>
                      <a:r>
                        <a:rPr lang="cs-CZ" sz="24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JSI</a:t>
                      </a:r>
                      <a:endParaRPr lang="cs-CZ" sz="24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180000" marR="90000" marT="46800" marB="4680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>
                          <a:solidFill>
                            <a:srgbClr val="C00000"/>
                          </a:solidFill>
                        </a:rPr>
                        <a:t>STAVĚLI JSTE</a:t>
                      </a:r>
                      <a:endParaRPr lang="cs-CZ" sz="2400" dirty="0">
                        <a:solidFill>
                          <a:srgbClr val="C00000"/>
                        </a:solidFill>
                      </a:endParaRPr>
                    </a:p>
                  </a:txBody>
                  <a:tcPr marL="180000" marR="90000" marT="46800" marB="4680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72208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FF99"/>
                          </a:solidFill>
                        </a:rPr>
                        <a:t>3.</a:t>
                      </a:r>
                      <a:endParaRPr lang="cs-CZ" sz="2400" dirty="0">
                        <a:solidFill>
                          <a:srgbClr val="FFFF99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STAVĚL (ON)</a:t>
                      </a:r>
                    </a:p>
                    <a:p>
                      <a:pPr algn="l"/>
                      <a:r>
                        <a:rPr lang="cs-CZ" sz="2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STAVĚLA (ONA)</a:t>
                      </a:r>
                    </a:p>
                    <a:p>
                      <a:pPr algn="l"/>
                      <a:r>
                        <a:rPr lang="cs-CZ" sz="2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STAVĚLO (ONO)</a:t>
                      </a:r>
                      <a:endParaRPr lang="cs-CZ" sz="24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marL="180000" marR="90000" marT="46800" marB="4680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>
                          <a:solidFill>
                            <a:srgbClr val="C00000"/>
                          </a:solidFill>
                        </a:rPr>
                        <a:t>STAVĚLI (ONI)</a:t>
                      </a:r>
                    </a:p>
                    <a:p>
                      <a:pPr algn="l"/>
                      <a:r>
                        <a:rPr lang="cs-CZ" sz="2400" dirty="0" smtClean="0">
                          <a:solidFill>
                            <a:srgbClr val="C00000"/>
                          </a:solidFill>
                        </a:rPr>
                        <a:t>STAVĚLY (ONY)</a:t>
                      </a:r>
                    </a:p>
                    <a:p>
                      <a:pPr algn="l"/>
                      <a:r>
                        <a:rPr lang="cs-CZ" sz="2400" dirty="0" smtClean="0">
                          <a:solidFill>
                            <a:srgbClr val="C00000"/>
                          </a:solidFill>
                        </a:rPr>
                        <a:t>STAVĚLA (ONA)</a:t>
                      </a:r>
                      <a:endParaRPr lang="cs-CZ" sz="2400" dirty="0">
                        <a:solidFill>
                          <a:srgbClr val="C00000"/>
                        </a:solidFill>
                      </a:endParaRPr>
                    </a:p>
                  </a:txBody>
                  <a:tcPr marL="180000" marR="90000" marT="46800" marB="4680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TextovéPole 5"/>
          <p:cNvSpPr txBox="1"/>
          <p:nvPr/>
        </p:nvSpPr>
        <p:spPr>
          <a:xfrm>
            <a:off x="323528" y="5877272"/>
            <a:ext cx="8568952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dirty="0" smtClean="0"/>
              <a:t>Minulý čas tvoří </a:t>
            </a:r>
            <a:r>
              <a:rPr lang="cs-CZ" sz="2400" b="1" dirty="0" smtClean="0"/>
              <a:t>příčestí minulé</a:t>
            </a:r>
            <a:r>
              <a:rPr lang="cs-CZ" sz="2400" dirty="0" smtClean="0"/>
              <a:t>, které končí na </a:t>
            </a:r>
            <a:r>
              <a:rPr lang="cs-CZ" sz="2400" b="1" dirty="0" smtClean="0"/>
              <a:t>-l, -la, -</a:t>
            </a:r>
            <a:r>
              <a:rPr lang="cs-CZ" sz="2400" b="1" dirty="0" err="1" smtClean="0"/>
              <a:t>lo</a:t>
            </a:r>
            <a:r>
              <a:rPr lang="cs-CZ" sz="2400" b="1" dirty="0" smtClean="0"/>
              <a:t>, -</a:t>
            </a:r>
            <a:r>
              <a:rPr lang="cs-CZ" sz="2400" b="1" dirty="0" err="1" smtClean="0"/>
              <a:t>li</a:t>
            </a:r>
            <a:r>
              <a:rPr lang="cs-CZ" sz="2400" b="1" dirty="0" smtClean="0"/>
              <a:t>, -</a:t>
            </a:r>
            <a:r>
              <a:rPr lang="cs-CZ" sz="2400" b="1" dirty="0" err="1" smtClean="0"/>
              <a:t>ly</a:t>
            </a:r>
            <a:r>
              <a:rPr lang="cs-CZ" sz="2400" b="1" dirty="0" smtClean="0"/>
              <a:t>, -la </a:t>
            </a:r>
          </a:p>
          <a:p>
            <a:r>
              <a:rPr lang="cs-CZ" sz="2400" dirty="0" smtClean="0"/>
              <a:t>a tvary slovesa </a:t>
            </a:r>
            <a:r>
              <a:rPr lang="cs-CZ" sz="2400" b="1" dirty="0" smtClean="0"/>
              <a:t>být.</a:t>
            </a:r>
            <a:endParaRPr lang="cs-CZ" sz="2400" b="1" dirty="0"/>
          </a:p>
        </p:txBody>
      </p:sp>
      <p:sp>
        <p:nvSpPr>
          <p:cNvPr id="7" name="Zaoblený obdélník 6"/>
          <p:cNvSpPr/>
          <p:nvPr/>
        </p:nvSpPr>
        <p:spPr>
          <a:xfrm>
            <a:off x="6876256" y="908720"/>
            <a:ext cx="2016224" cy="792088"/>
          </a:xfrm>
          <a:prstGeom prst="roundRect">
            <a:avLst/>
          </a:prstGeom>
          <a:solidFill>
            <a:srgbClr val="F61616">
              <a:alpha val="38000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 smtClean="0">
                <a:solidFill>
                  <a:srgbClr val="FFFF00"/>
                </a:solidFill>
              </a:rPr>
              <a:t>ŘEŠENÍ</a:t>
            </a:r>
            <a:endParaRPr lang="cs-CZ" sz="2800" b="1" dirty="0">
              <a:solidFill>
                <a:srgbClr val="FFFF00"/>
              </a:solidFill>
            </a:endParaRPr>
          </a:p>
        </p:txBody>
      </p:sp>
      <p:sp>
        <p:nvSpPr>
          <p:cNvPr id="5" name="Zaoblený obdélník 4"/>
          <p:cNvSpPr/>
          <p:nvPr/>
        </p:nvSpPr>
        <p:spPr>
          <a:xfrm>
            <a:off x="6876256" y="1988840"/>
            <a:ext cx="2160240" cy="1800200"/>
          </a:xfrm>
          <a:prstGeom prst="roundRect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400" dirty="0">
                <a:solidFill>
                  <a:srgbClr val="C00000"/>
                </a:solidFill>
              </a:rPr>
              <a:t>Pozor, </a:t>
            </a:r>
            <a:endParaRPr lang="cs-CZ" sz="2400" dirty="0" smtClean="0">
              <a:solidFill>
                <a:srgbClr val="C00000"/>
              </a:solidFill>
            </a:endParaRPr>
          </a:p>
          <a:p>
            <a:r>
              <a:rPr lang="cs-CZ" sz="2400" dirty="0" smtClean="0">
                <a:solidFill>
                  <a:srgbClr val="C00000"/>
                </a:solidFill>
              </a:rPr>
              <a:t>3</a:t>
            </a:r>
            <a:r>
              <a:rPr lang="cs-CZ" sz="2400" dirty="0">
                <a:solidFill>
                  <a:srgbClr val="C00000"/>
                </a:solidFill>
              </a:rPr>
              <a:t>. osoba se liší podle rodu podmětu!</a:t>
            </a:r>
          </a:p>
        </p:txBody>
      </p:sp>
    </p:spTree>
    <p:extLst>
      <p:ext uri="{BB962C8B-B14F-4D97-AF65-F5344CB8AC3E}">
        <p14:creationId xmlns:p14="http://schemas.microsoft.com/office/powerpoint/2010/main" val="3335650486"/>
      </p:ext>
    </p:extLst>
  </p:cSld>
  <p:clrMapOvr>
    <a:masterClrMapping/>
  </p:clrMapOvr>
  <p:transition>
    <p:fade/>
    <p:sndAc>
      <p:stSnd>
        <p:snd r:embed="rId2" name="type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2690"/>
            <a:ext cx="8229600" cy="850106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cs-CZ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Časování sloves  v čase BUDOUCÍM</a:t>
            </a:r>
            <a:endParaRPr lang="cs-CZ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93204" y="833462"/>
            <a:ext cx="8229600" cy="5073427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indent="0">
              <a:buNone/>
            </a:pPr>
            <a:r>
              <a:rPr lang="cs-CZ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	STAVĚT			POSTAVIT</a:t>
            </a:r>
            <a:endParaRPr lang="cs-CZ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4" name="Zástupný symbol pro obsah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77370007"/>
              </p:ext>
            </p:extLst>
          </p:nvPr>
        </p:nvGraphicFramePr>
        <p:xfrm>
          <a:off x="215515" y="1556792"/>
          <a:ext cx="4392489" cy="439248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254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44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25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61057">
                <a:tc>
                  <a:txBody>
                    <a:bodyPr/>
                    <a:lstStyle/>
                    <a:p>
                      <a:endParaRPr lang="cs-CZ" sz="2400" dirty="0" smtClean="0"/>
                    </a:p>
                    <a:p>
                      <a:endParaRPr lang="cs-CZ" sz="24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FF99"/>
                          </a:solidFill>
                        </a:rPr>
                        <a:t>Číslo jednotné</a:t>
                      </a:r>
                      <a:endParaRPr lang="cs-CZ" sz="2400" dirty="0">
                        <a:solidFill>
                          <a:srgbClr val="FFFF99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FF99"/>
                          </a:solidFill>
                        </a:rPr>
                        <a:t>Číslo množné</a:t>
                      </a:r>
                      <a:endParaRPr lang="cs-CZ" sz="2400" dirty="0">
                        <a:solidFill>
                          <a:srgbClr val="FFFF99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72814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FF99"/>
                          </a:solidFill>
                        </a:rPr>
                        <a:t>1.</a:t>
                      </a:r>
                      <a:endParaRPr lang="cs-CZ" sz="2400" dirty="0">
                        <a:solidFill>
                          <a:srgbClr val="FFFF99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8373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FF99"/>
                          </a:solidFill>
                        </a:rPr>
                        <a:t>2.</a:t>
                      </a:r>
                      <a:endParaRPr lang="cs-CZ" sz="2400" dirty="0">
                        <a:solidFill>
                          <a:srgbClr val="FFFF99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90244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FF99"/>
                          </a:solidFill>
                        </a:rPr>
                        <a:t>3.</a:t>
                      </a:r>
                      <a:endParaRPr lang="cs-CZ" sz="2400" dirty="0">
                        <a:solidFill>
                          <a:srgbClr val="FFFF99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TextovéPole 5"/>
          <p:cNvSpPr txBox="1"/>
          <p:nvPr/>
        </p:nvSpPr>
        <p:spPr>
          <a:xfrm>
            <a:off x="340010" y="6093296"/>
            <a:ext cx="8568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C00000"/>
                </a:solidFill>
              </a:rPr>
              <a:t>Doplňte tvary slovesa stavět (složené) a postavit (jednoduché).</a:t>
            </a:r>
            <a:endParaRPr lang="cs-CZ" sz="2400" dirty="0">
              <a:solidFill>
                <a:srgbClr val="C00000"/>
              </a:solidFill>
            </a:endParaRPr>
          </a:p>
        </p:txBody>
      </p:sp>
      <p:graphicFrame>
        <p:nvGraphicFramePr>
          <p:cNvPr id="7" name="Zástupný symbol pro obsah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28889956"/>
              </p:ext>
            </p:extLst>
          </p:nvPr>
        </p:nvGraphicFramePr>
        <p:xfrm>
          <a:off x="4716016" y="1556792"/>
          <a:ext cx="4320480" cy="439248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152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26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25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61057">
                <a:tc>
                  <a:txBody>
                    <a:bodyPr/>
                    <a:lstStyle/>
                    <a:p>
                      <a:endParaRPr lang="cs-CZ" sz="2400" dirty="0" smtClean="0"/>
                    </a:p>
                    <a:p>
                      <a:endParaRPr lang="cs-CZ" sz="24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FF99"/>
                          </a:solidFill>
                        </a:rPr>
                        <a:t>Číslo jednotné</a:t>
                      </a:r>
                      <a:endParaRPr lang="cs-CZ" sz="2400" dirty="0">
                        <a:solidFill>
                          <a:srgbClr val="FFFF99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FF99"/>
                          </a:solidFill>
                        </a:rPr>
                        <a:t>Číslo množné</a:t>
                      </a:r>
                      <a:endParaRPr lang="cs-CZ" sz="2400" dirty="0">
                        <a:solidFill>
                          <a:srgbClr val="FFFF99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72814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FF99"/>
                          </a:solidFill>
                        </a:rPr>
                        <a:t>1.</a:t>
                      </a:r>
                      <a:endParaRPr lang="cs-CZ" sz="2400" dirty="0">
                        <a:solidFill>
                          <a:srgbClr val="FFFF99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8373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FF99"/>
                          </a:solidFill>
                        </a:rPr>
                        <a:t>2.</a:t>
                      </a:r>
                      <a:endParaRPr lang="cs-CZ" sz="2400" dirty="0">
                        <a:solidFill>
                          <a:srgbClr val="FFFF99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90244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FF99"/>
                          </a:solidFill>
                        </a:rPr>
                        <a:t>3.</a:t>
                      </a:r>
                      <a:endParaRPr lang="cs-CZ" sz="2400" dirty="0">
                        <a:solidFill>
                          <a:srgbClr val="FFFF99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8704861"/>
      </p:ext>
    </p:extLst>
  </p:cSld>
  <p:clrMapOvr>
    <a:masterClrMapping/>
  </p:clrMapOvr>
  <p:transition>
    <p:fade/>
    <p:sndAc>
      <p:stSnd>
        <p:snd r:embed="rId2" name="type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2690"/>
            <a:ext cx="8229600" cy="850106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cs-CZ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Časování sloves  v čase BUDOUCÍM</a:t>
            </a:r>
            <a:endParaRPr lang="cs-CZ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93204" y="833462"/>
            <a:ext cx="8229600" cy="5073427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indent="0">
              <a:buNone/>
            </a:pPr>
            <a:r>
              <a:rPr lang="cs-CZ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	STAVĚT			POSTAVIT</a:t>
            </a:r>
            <a:endParaRPr lang="cs-CZ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4" name="Zástupný symbol pro obsah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86598340"/>
              </p:ext>
            </p:extLst>
          </p:nvPr>
        </p:nvGraphicFramePr>
        <p:xfrm>
          <a:off x="215515" y="1988840"/>
          <a:ext cx="4392489" cy="332968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254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44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25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60804">
                <a:tc>
                  <a:txBody>
                    <a:bodyPr/>
                    <a:lstStyle/>
                    <a:p>
                      <a:endParaRPr lang="cs-CZ" sz="2400" dirty="0" smtClean="0"/>
                    </a:p>
                    <a:p>
                      <a:endParaRPr lang="cs-CZ" sz="24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FF99"/>
                          </a:solidFill>
                        </a:rPr>
                        <a:t>Číslo jednotné</a:t>
                      </a:r>
                      <a:endParaRPr lang="cs-CZ" sz="2400" dirty="0">
                        <a:solidFill>
                          <a:srgbClr val="FFFF99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FF99"/>
                          </a:solidFill>
                        </a:rPr>
                        <a:t>Číslo množné</a:t>
                      </a:r>
                      <a:endParaRPr lang="cs-CZ" sz="2400" dirty="0">
                        <a:solidFill>
                          <a:srgbClr val="FFFF99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5380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FF99"/>
                          </a:solidFill>
                        </a:rPr>
                        <a:t>1.</a:t>
                      </a:r>
                      <a:endParaRPr lang="cs-CZ" sz="2400" dirty="0">
                        <a:solidFill>
                          <a:srgbClr val="FFFF99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BUDU STAVĚT</a:t>
                      </a:r>
                      <a:endParaRPr lang="cs-CZ" sz="24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C00000"/>
                          </a:solidFill>
                        </a:rPr>
                        <a:t>BUDEME STAVĚT</a:t>
                      </a:r>
                      <a:endParaRPr lang="cs-CZ" sz="2400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FF99"/>
                          </a:solidFill>
                        </a:rPr>
                        <a:t>2.</a:t>
                      </a:r>
                      <a:endParaRPr lang="cs-CZ" sz="2400" dirty="0">
                        <a:solidFill>
                          <a:srgbClr val="FFFF99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BUDEŠ STAVĚT</a:t>
                      </a:r>
                      <a:endParaRPr lang="cs-CZ" sz="24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C00000"/>
                          </a:solidFill>
                        </a:rPr>
                        <a:t>BUDETE STAVĚT</a:t>
                      </a:r>
                      <a:endParaRPr lang="cs-CZ" sz="2400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8303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FF99"/>
                          </a:solidFill>
                        </a:rPr>
                        <a:t>3.</a:t>
                      </a:r>
                      <a:endParaRPr lang="cs-CZ" sz="2400" dirty="0">
                        <a:solidFill>
                          <a:srgbClr val="FFFF99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BUDE STAVĚT</a:t>
                      </a:r>
                      <a:endParaRPr lang="cs-CZ" sz="24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C00000"/>
                          </a:solidFill>
                        </a:rPr>
                        <a:t>BUDOU STAVĚT</a:t>
                      </a:r>
                      <a:endParaRPr lang="cs-CZ" sz="2400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TextovéPole 5"/>
          <p:cNvSpPr txBox="1"/>
          <p:nvPr/>
        </p:nvSpPr>
        <p:spPr>
          <a:xfrm>
            <a:off x="179512" y="5445224"/>
            <a:ext cx="4428492" cy="461665"/>
          </a:xfrm>
          <a:prstGeom prst="rect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C00000"/>
                </a:solidFill>
              </a:rPr>
              <a:t>TVARY SLOŽENÉ = BÝT a INFINITIV</a:t>
            </a:r>
          </a:p>
        </p:txBody>
      </p:sp>
      <p:graphicFrame>
        <p:nvGraphicFramePr>
          <p:cNvPr id="7" name="Zástupný symbol pro obsah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93738799"/>
              </p:ext>
            </p:extLst>
          </p:nvPr>
        </p:nvGraphicFramePr>
        <p:xfrm>
          <a:off x="4716016" y="1988840"/>
          <a:ext cx="4320480" cy="331236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152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26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25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75552">
                <a:tc>
                  <a:txBody>
                    <a:bodyPr/>
                    <a:lstStyle/>
                    <a:p>
                      <a:endParaRPr lang="cs-CZ" sz="2400" dirty="0" smtClean="0"/>
                    </a:p>
                    <a:p>
                      <a:endParaRPr lang="cs-CZ" sz="24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FF99"/>
                          </a:solidFill>
                        </a:rPr>
                        <a:t>Číslo jednotné</a:t>
                      </a:r>
                      <a:endParaRPr lang="cs-CZ" sz="2400" dirty="0">
                        <a:solidFill>
                          <a:srgbClr val="FFFF99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FF99"/>
                          </a:solidFill>
                        </a:rPr>
                        <a:t>Číslo množné</a:t>
                      </a:r>
                      <a:endParaRPr lang="cs-CZ" sz="2400" dirty="0">
                        <a:solidFill>
                          <a:srgbClr val="FFFF99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9007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FF99"/>
                          </a:solidFill>
                        </a:rPr>
                        <a:t>1.</a:t>
                      </a:r>
                      <a:endParaRPr lang="cs-CZ" sz="2400" dirty="0">
                        <a:solidFill>
                          <a:srgbClr val="FFFF99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POSTAVÍM</a:t>
                      </a:r>
                      <a:endParaRPr lang="cs-CZ" sz="24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C00000"/>
                          </a:solidFill>
                        </a:rPr>
                        <a:t>POSTAVÍME</a:t>
                      </a:r>
                      <a:endParaRPr lang="cs-CZ" sz="2400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5658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FF99"/>
                          </a:solidFill>
                        </a:rPr>
                        <a:t>2.</a:t>
                      </a:r>
                      <a:endParaRPr lang="cs-CZ" sz="2400" dirty="0">
                        <a:solidFill>
                          <a:srgbClr val="FFFF99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POSTAVÍŠ</a:t>
                      </a:r>
                      <a:endParaRPr lang="cs-CZ" sz="24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C00000"/>
                          </a:solidFill>
                        </a:rPr>
                        <a:t>POSTAVÍTE</a:t>
                      </a:r>
                      <a:endParaRPr lang="cs-CZ" sz="2400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2151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FFFF99"/>
                          </a:solidFill>
                        </a:rPr>
                        <a:t>3.</a:t>
                      </a:r>
                      <a:endParaRPr lang="cs-CZ" sz="2400" dirty="0">
                        <a:solidFill>
                          <a:srgbClr val="FFFF99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POSTAVÍ</a:t>
                      </a:r>
                      <a:endParaRPr lang="cs-CZ" sz="24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rgbClr val="C00000"/>
                          </a:solidFill>
                        </a:rPr>
                        <a:t>POSTAVÍ</a:t>
                      </a:r>
                      <a:endParaRPr lang="cs-CZ" sz="2400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Zaoblený obdélník 7"/>
          <p:cNvSpPr/>
          <p:nvPr/>
        </p:nvSpPr>
        <p:spPr>
          <a:xfrm>
            <a:off x="7020272" y="908720"/>
            <a:ext cx="2016224" cy="792088"/>
          </a:xfrm>
          <a:prstGeom prst="roundRect">
            <a:avLst/>
          </a:prstGeom>
          <a:solidFill>
            <a:srgbClr val="F61616">
              <a:alpha val="38000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 smtClean="0">
                <a:solidFill>
                  <a:srgbClr val="FFFF00"/>
                </a:solidFill>
              </a:rPr>
              <a:t>ŘEŠENÍ</a:t>
            </a:r>
            <a:endParaRPr lang="cs-CZ" sz="2800" b="1" dirty="0">
              <a:solidFill>
                <a:srgbClr val="FFFF00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4716016" y="5445224"/>
            <a:ext cx="4320480" cy="1200329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C00000"/>
                </a:solidFill>
              </a:rPr>
              <a:t>TVARY JEDNODUCHÉ - U SLOVES, KTERÁ NEMOHOU VYJÁDŘIT PŘÍTOMNOST</a:t>
            </a:r>
            <a:endParaRPr lang="cs-CZ" sz="24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179512" y="6045388"/>
            <a:ext cx="4428492" cy="646331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FF00"/>
                </a:solidFill>
              </a:rPr>
              <a:t>KTERÉ SLOVESO URČUJE OSOBU A ČÍSLO?</a:t>
            </a:r>
          </a:p>
          <a:p>
            <a:r>
              <a:rPr lang="cs-CZ" dirty="0" smtClean="0">
                <a:solidFill>
                  <a:srgbClr val="FFFF00"/>
                </a:solidFill>
              </a:rPr>
              <a:t>KTERÉ URČUJE VÝZNAM?</a:t>
            </a:r>
            <a:endParaRPr lang="cs-CZ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0951629"/>
      </p:ext>
    </p:extLst>
  </p:cSld>
  <p:clrMapOvr>
    <a:masterClrMapping/>
  </p:clrMapOvr>
  <p:transition>
    <p:fade/>
    <p:sndAc>
      <p:stSnd>
        <p:snd r:embed="rId2" name="typ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  <p:bldP spid="9" grpId="0" animBg="1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982</TotalTime>
  <Words>295</Words>
  <Application>Microsoft Office PowerPoint</Application>
  <PresentationFormat>Předvádění na obrazovce (4:3)</PresentationFormat>
  <Paragraphs>106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1" baseType="lpstr">
      <vt:lpstr>Arial</vt:lpstr>
      <vt:lpstr>Arial Black</vt:lpstr>
      <vt:lpstr>Calibri</vt:lpstr>
      <vt:lpstr>Motiv systému Office</vt:lpstr>
      <vt:lpstr>Slovesa</vt:lpstr>
      <vt:lpstr>Časování sloves v čase přítomném</vt:lpstr>
      <vt:lpstr>Časování sloves v čase přítomném</vt:lpstr>
      <vt:lpstr>Časování sloves v čase minulém</vt:lpstr>
      <vt:lpstr>Časování sloves v čase minulém</vt:lpstr>
      <vt:lpstr>Časování sloves  v čase BUDOUCÍM</vt:lpstr>
      <vt:lpstr>Časování sloves  v čase BUDOUCÍM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Dočkalová Jana</dc:creator>
  <cp:lastModifiedBy>Lucka</cp:lastModifiedBy>
  <cp:revision>117</cp:revision>
  <dcterms:created xsi:type="dcterms:W3CDTF">2011-10-18T13:52:16Z</dcterms:created>
  <dcterms:modified xsi:type="dcterms:W3CDTF">2020-03-25T09:43:44Z</dcterms:modified>
</cp:coreProperties>
</file>