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FB1B6FE6-2BD1-40DE-9194-E8AE4D351AD1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C3EC54-E396-420C-9090-549AFA364D16}" type="slidenum">
              <a:rPr lang="cs-CZ" smtClean="0"/>
              <a:t>‹#›</a:t>
            </a:fld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4F070AC-DCA5-4721-BB00-6FB70ED98ED7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757154-A760-497D-85BB-F5FE38A3A3E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96EF569-7257-4BF3-9894-99295AA32669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64701A-9589-4F4F-8A6F-E9E886A826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AD4E1AB-7042-42C1-A101-4D075F36CCC9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E188EBB-5B52-4E60-B866-E24848B2D80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6C0E695-6DF6-4B8D-B6BC-46AEC0C37811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4A65A1-4184-4F55-8F70-4598B9C06BA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F366C635-7737-4A21-8E92-6B8B2CA5E2F4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4D7738-56A1-46D6-BF34-F3F09E89A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67C7CDB-6BDE-4950-B144-381EE64FB664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19C4C9-CC7E-48D5-8458-A2269035B4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570378B-F95E-4906-B31D-506AB933AECE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5835639-C5E1-427A-B6DD-BB62E27F0A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099B90E-7D6B-47AF-A859-79707E716B18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3E0D99-F845-4032-87B9-40C1808E16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8C29EF2-6711-4864-AF31-AF65CB75878C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A7481A-B43A-4630-9BB7-A6D6596E2B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B1A650D-8BB6-45F0-9A46-78B666A50A20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3E5E91-6792-4E36-A2C9-731376F439C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pPr lvl="0"/>
            <a:fld id="{AB531191-8363-4D00-844E-3BD92CEB8E01}" type="datetime1">
              <a:rPr lang="cs-CZ" smtClean="0"/>
              <a:pPr lvl="0"/>
              <a:t>25.03.2020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pPr lvl="0"/>
            <a:fld id="{62D9035E-CD83-4547-9390-C8237C75B9CC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>
          <a:xfrm>
            <a:off x="467544" y="4077072"/>
            <a:ext cx="8384974" cy="2135087"/>
          </a:xfrm>
        </p:spPr>
        <p:txBody>
          <a:bodyPr anchor="ctr">
            <a:noAutofit/>
          </a:bodyPr>
          <a:lstStyle/>
          <a:p>
            <a:pPr lvl="0">
              <a:spcBef>
                <a:spcPts val="900"/>
              </a:spcBef>
            </a:pPr>
            <a:r>
              <a:rPr lang="cs-CZ" sz="4800" b="1" dirty="0">
                <a:solidFill>
                  <a:srgbClr val="7030A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/>
              </a:rPr>
              <a:t>ČASOVÁNÍ SLOVES- OZNAMOVACÍ ZPŮSOB- </a:t>
            </a:r>
            <a:r>
              <a:rPr lang="cs-CZ" sz="7200" b="1" u="sng" dirty="0">
                <a:solidFill>
                  <a:srgbClr val="7030A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/>
              </a:rPr>
              <a:t>BUDOUCÍ ČAS</a:t>
            </a:r>
          </a:p>
        </p:txBody>
      </p:sp>
      <p:sp>
        <p:nvSpPr>
          <p:cNvPr id="2" name="Nadpis 1"/>
          <p:cNvSpPr txBox="1">
            <a:spLocks noGrp="1"/>
          </p:cNvSpPr>
          <p:nvPr>
            <p:ph type="ctrTitle"/>
          </p:nvPr>
        </p:nvSpPr>
        <p:spPr>
          <a:xfrm>
            <a:off x="683568" y="764704"/>
            <a:ext cx="8208910" cy="1656176"/>
          </a:xfrm>
        </p:spPr>
        <p:txBody>
          <a:bodyPr/>
          <a:lstStyle/>
          <a:p>
            <a:pPr lvl="0"/>
            <a:r>
              <a:rPr lang="cs-CZ" sz="6000" b="1" dirty="0">
                <a:solidFill>
                  <a:srgbClr val="7030A0"/>
                </a:solidFill>
                <a:effectLst>
                  <a:outerShdw>
                    <a:srgbClr val="C4BD97"/>
                  </a:outerShdw>
                </a:effectLst>
                <a:latin typeface="Comic Sans MS" pitchFamily="66"/>
              </a:rPr>
              <a:t>SLOVESA A JEJICH TVARY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2" y="692694"/>
            <a:ext cx="8496943" cy="483209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Najednou se 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přibl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__žilo tatínkovo auto. 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B__l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 jsem 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velm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__ rád, že se podívám konečně zase za bab__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čkou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 a dědou. Nasedl jsem tedy do auta a celou cestu jsem se těšil, že 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uv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__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dím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 tu krásnou jarní rozkvetlou krajinu, která se v tom kraji rozléhá. Těšil jsem se 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nejv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__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ce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 na to, že se zase budu toulat po tom kouzelném kraji, že se budu vyhřívat na jarním žhnoucím teplém slunci. Bylo m__ jen trochu 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l__to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, že pojedu domů již za dva dny, a že si ___</a:t>
            </a:r>
            <a:r>
              <a:rPr lang="cs-CZ" sz="2800" b="0" i="0" u="none" strike="noStrike" kern="1200" cap="none" spc="0" baseline="0" dirty="0" err="1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ebou</a:t>
            </a:r>
            <a:r>
              <a:rPr lang="cs-CZ" sz="28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 povezu tu pochmurnou náladu __ loučení.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2"/>
          <p:cNvSpPr txBox="1"/>
          <p:nvPr/>
        </p:nvSpPr>
        <p:spPr>
          <a:xfrm>
            <a:off x="797905" y="2704566"/>
            <a:ext cx="2331089" cy="58477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>
                <a:solidFill>
                  <a:srgbClr val="7030A0"/>
                </a:solidFill>
                <a:uFillTx/>
                <a:latin typeface="Comic Sans MS" pitchFamily="66"/>
              </a:rPr>
              <a:t>podívám se</a:t>
            </a:r>
          </a:p>
        </p:txBody>
      </p:sp>
      <p:sp>
        <p:nvSpPr>
          <p:cNvPr id="3" name="TextovéPole 3"/>
          <p:cNvSpPr txBox="1"/>
          <p:nvPr/>
        </p:nvSpPr>
        <p:spPr>
          <a:xfrm>
            <a:off x="6337112" y="1375897"/>
            <a:ext cx="1388525" cy="58477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>
                <a:solidFill>
                  <a:srgbClr val="0070C0"/>
                </a:solidFill>
                <a:uFillTx/>
                <a:latin typeface="Comic Sans MS" pitchFamily="66"/>
              </a:rPr>
              <a:t>uvidím</a:t>
            </a:r>
          </a:p>
        </p:txBody>
      </p:sp>
      <p:sp>
        <p:nvSpPr>
          <p:cNvPr id="4" name="TextovéPole 4"/>
          <p:cNvSpPr txBox="1"/>
          <p:nvPr/>
        </p:nvSpPr>
        <p:spPr>
          <a:xfrm>
            <a:off x="1691676" y="1052739"/>
            <a:ext cx="3395478" cy="646334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600" b="1" i="0" u="none" strike="noStrike" kern="1200" cap="none" spc="0" baseline="0">
                <a:solidFill>
                  <a:srgbClr val="FF0000"/>
                </a:solidFill>
                <a:uFillTx/>
                <a:latin typeface="Comic Sans MS" pitchFamily="66"/>
              </a:rPr>
              <a:t>budu se toulat</a:t>
            </a:r>
          </a:p>
        </p:txBody>
      </p:sp>
      <p:sp>
        <p:nvSpPr>
          <p:cNvPr id="5" name="TextovéPole 5"/>
          <p:cNvSpPr txBox="1"/>
          <p:nvPr/>
        </p:nvSpPr>
        <p:spPr>
          <a:xfrm>
            <a:off x="5032683" y="3087380"/>
            <a:ext cx="3480444" cy="58477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 dirty="0">
                <a:solidFill>
                  <a:srgbClr val="FFFF00"/>
                </a:solidFill>
                <a:uFillTx/>
                <a:latin typeface="Comic Sans MS" pitchFamily="66"/>
              </a:rPr>
              <a:t>budu se vyhřívat</a:t>
            </a:r>
          </a:p>
        </p:txBody>
      </p:sp>
      <p:sp>
        <p:nvSpPr>
          <p:cNvPr id="6" name="TextovéPole 6"/>
          <p:cNvSpPr txBox="1"/>
          <p:nvPr/>
        </p:nvSpPr>
        <p:spPr>
          <a:xfrm>
            <a:off x="1622438" y="4777099"/>
            <a:ext cx="1463862" cy="58477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>
                <a:solidFill>
                  <a:srgbClr val="00B050"/>
                </a:solidFill>
                <a:uFillTx/>
                <a:latin typeface="Comic Sans MS" pitchFamily="66"/>
              </a:rPr>
              <a:t>pojedu</a:t>
            </a:r>
          </a:p>
        </p:txBody>
      </p:sp>
      <p:sp>
        <p:nvSpPr>
          <p:cNvPr id="7" name="TextovéPole 7"/>
          <p:cNvSpPr txBox="1"/>
          <p:nvPr/>
        </p:nvSpPr>
        <p:spPr>
          <a:xfrm>
            <a:off x="5987189" y="4794610"/>
            <a:ext cx="1479892" cy="58477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povezu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41474" y="692694"/>
            <a:ext cx="8815234" cy="92333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5400" b="1" i="0" u="none" strike="noStrike" kern="1200" cap="none" spc="0" baseline="0" dirty="0">
                <a:solidFill>
                  <a:srgbClr val="7030A0"/>
                </a:solidFill>
                <a:effectLst>
                  <a:outerShdw blurRad="63500" sx="102000" sy="102000" algn="ctr" rotWithShape="0">
                    <a:srgbClr val="FF0000">
                      <a:alpha val="40000"/>
                    </a:srgbClr>
                  </a:outerShdw>
                  <a:reflection blurRad="6350" stA="60000" endA="900" endPos="58000" dir="5400000" sy="-100000" algn="bl" rotWithShape="0"/>
                </a:effectLst>
                <a:uFillTx/>
                <a:latin typeface="Comic Sans MS" pitchFamily="66" charset="0"/>
              </a:rPr>
              <a:t>Budoucí čas se vyjadřuje: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1524" y="2708920"/>
            <a:ext cx="8738429" cy="10772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 dirty="0">
                <a:solidFill>
                  <a:srgbClr val="7030A0"/>
                </a:solidFill>
                <a:uFillTx/>
                <a:latin typeface="Comic Sans MS" pitchFamily="66"/>
              </a:rPr>
              <a:t>Složenými tvary- </a:t>
            </a:r>
            <a:r>
              <a:rPr lang="cs-CZ" sz="32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budu  se toulat, budu se vyhřívat, budu se smát apod.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80481" y="4154589"/>
            <a:ext cx="7963928" cy="10772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 dirty="0">
                <a:solidFill>
                  <a:srgbClr val="FF0000"/>
                </a:solidFill>
                <a:uFillTx/>
                <a:latin typeface="Comic Sans MS" pitchFamily="66"/>
              </a:rPr>
              <a:t>Přítomnými tvary-  </a:t>
            </a:r>
            <a:r>
              <a:rPr lang="cs-CZ" sz="3200" b="0" i="0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podívám se, uvidím, povezu, pojedu, zasměju se apod.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9"/>
          <p:cNvSpPr/>
          <p:nvPr/>
        </p:nvSpPr>
        <p:spPr>
          <a:xfrm>
            <a:off x="2314300" y="3854369"/>
            <a:ext cx="6699269" cy="523219"/>
          </a:xfrm>
          <a:prstGeom prst="rect">
            <a:avLst/>
          </a:pr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Obdélník 16"/>
          <p:cNvSpPr/>
          <p:nvPr/>
        </p:nvSpPr>
        <p:spPr>
          <a:xfrm>
            <a:off x="20574" y="2076154"/>
            <a:ext cx="5643365" cy="1384995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ovéPole 1"/>
          <p:cNvSpPr txBox="1"/>
          <p:nvPr/>
        </p:nvSpPr>
        <p:spPr>
          <a:xfrm>
            <a:off x="236811" y="404667"/>
            <a:ext cx="8776758" cy="92333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5400" b="1" i="0" u="none" strike="noStrike" kern="1200" cap="none" spc="0" baseline="0" dirty="0">
                <a:solidFill>
                  <a:srgbClr val="7030A0"/>
                </a:solidFill>
                <a:effectLst>
                  <a:outerShdw>
                    <a:srgbClr val="FFFF00"/>
                  </a:outerShdw>
                </a:effectLst>
                <a:uFillTx/>
                <a:latin typeface="Comic Sans MS" pitchFamily="66"/>
              </a:rPr>
              <a:t>Složený tvar se skládá z:</a:t>
            </a:r>
          </a:p>
        </p:txBody>
      </p:sp>
      <p:sp>
        <p:nvSpPr>
          <p:cNvPr id="5" name="TextovéPole 3"/>
          <p:cNvSpPr txBox="1"/>
          <p:nvPr/>
        </p:nvSpPr>
        <p:spPr>
          <a:xfrm>
            <a:off x="20574" y="2076154"/>
            <a:ext cx="6336700" cy="13849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800" b="1" i="0" u="none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</a:rPr>
              <a:t>pomocného slovesa </a:t>
            </a:r>
            <a:r>
              <a:rPr lang="cs-CZ" sz="2800" b="1" i="1" u="none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</a:rPr>
              <a:t>BÝT</a:t>
            </a:r>
            <a:r>
              <a:rPr lang="cs-CZ" sz="2800" b="1" i="0" u="none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</a:rPr>
              <a:t> </a:t>
            </a:r>
            <a:r>
              <a:rPr lang="cs-CZ" sz="2800" b="1" i="1" u="none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</a:rPr>
              <a:t>(BUDU, BUDEŠ, BUDOU, BUDEME, BUDETE, BUDOU)</a:t>
            </a:r>
          </a:p>
        </p:txBody>
      </p:sp>
      <p:sp>
        <p:nvSpPr>
          <p:cNvPr id="6" name="TextovéPole 4"/>
          <p:cNvSpPr txBox="1"/>
          <p:nvPr/>
        </p:nvSpPr>
        <p:spPr>
          <a:xfrm>
            <a:off x="2314300" y="3854369"/>
            <a:ext cx="6699269" cy="523219"/>
          </a:xfrm>
          <a:prstGeom prst="rect">
            <a:avLst/>
          </a:prstGeom>
          <a:solidFill>
            <a:srgbClr val="C0504D"/>
          </a:solidFill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800" b="1" i="1" u="none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</a:rPr>
              <a:t>Infinitivu</a:t>
            </a:r>
            <a:r>
              <a:rPr lang="cs-CZ" sz="2800" b="1" i="0" u="none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</a:rPr>
              <a:t> SLOVESA VÝZNAMOVÉHO</a:t>
            </a:r>
          </a:p>
        </p:txBody>
      </p:sp>
      <p:sp>
        <p:nvSpPr>
          <p:cNvPr id="7" name="TextovéPole 5"/>
          <p:cNvSpPr txBox="1"/>
          <p:nvPr/>
        </p:nvSpPr>
        <p:spPr>
          <a:xfrm>
            <a:off x="3090" y="5288340"/>
            <a:ext cx="9010479" cy="15696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0" i="1" u="none" strike="noStrike" kern="1200" cap="none" spc="0" baseline="0" dirty="0">
                <a:solidFill>
                  <a:schemeClr val="bg2">
                    <a:lumMod val="10000"/>
                    <a:lumOff val="90000"/>
                  </a:schemeClr>
                </a:solidFill>
                <a:uFillTx/>
                <a:latin typeface="Comic Sans MS" pitchFamily="66"/>
              </a:rPr>
              <a:t>Př. Budu lézt, budeš chodit, budou číst, budeme slyšet, budete poslouchat, budou se učit apod.</a:t>
            </a:r>
          </a:p>
        </p:txBody>
      </p:sp>
      <p:cxnSp>
        <p:nvCxnSpPr>
          <p:cNvPr id="8" name="Přímá spojnice se šipkou 8"/>
          <p:cNvCxnSpPr/>
          <p:nvPr/>
        </p:nvCxnSpPr>
        <p:spPr>
          <a:xfrm flipH="1">
            <a:off x="236811" y="1196821"/>
            <a:ext cx="1654872" cy="879333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cxnSp>
        <p:nvCxnSpPr>
          <p:cNvPr id="9" name="Přímá spojnice se šipkou 12"/>
          <p:cNvCxnSpPr/>
          <p:nvPr/>
        </p:nvCxnSpPr>
        <p:spPr>
          <a:xfrm>
            <a:off x="5634624" y="1196821"/>
            <a:ext cx="2207050" cy="2599319"/>
          </a:xfrm>
          <a:prstGeom prst="straightConnector1">
            <a:avLst/>
          </a:prstGeom>
          <a:noFill/>
          <a:ln w="9528">
            <a:solidFill>
              <a:srgbClr val="984807"/>
            </a:solidFill>
            <a:prstDash val="solid"/>
            <a:tailEnd type="arrow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90</TotalTime>
  <Words>218</Words>
  <Application>Microsoft Office PowerPoint</Application>
  <PresentationFormat>Předvádění na obrazovce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Comic Sans MS</vt:lpstr>
      <vt:lpstr>Horizont</vt:lpstr>
      <vt:lpstr>SLOVESA A JEJICH TVARY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SLOVESA A JEJICH TVARY</dc:title>
  <dc:creator>Lenka Mlýnková</dc:creator>
  <cp:lastModifiedBy>Lucka</cp:lastModifiedBy>
  <cp:revision>11</cp:revision>
  <dcterms:created xsi:type="dcterms:W3CDTF">2011-04-04T17:59:29Z</dcterms:created>
  <dcterms:modified xsi:type="dcterms:W3CDTF">2020-03-25T09:27:49Z</dcterms:modified>
</cp:coreProperties>
</file>