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321" r:id="rId2"/>
    <p:sldId id="313" r:id="rId3"/>
    <p:sldId id="322" r:id="rId4"/>
    <p:sldId id="318" r:id="rId5"/>
    <p:sldId id="319" r:id="rId6"/>
    <p:sldId id="326" r:id="rId7"/>
    <p:sldId id="327" r:id="rId8"/>
    <p:sldId id="328" r:id="rId9"/>
    <p:sldId id="32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F50B"/>
    <a:srgbClr val="D1F20E"/>
    <a:srgbClr val="99FF33"/>
    <a:srgbClr val="FFFF99"/>
    <a:srgbClr val="E3E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31" autoAdjust="0"/>
    <p:restoredTop sz="94618" autoAdjust="0"/>
  </p:normalViewPr>
  <p:slideViewPr>
    <p:cSldViewPr>
      <p:cViewPr varScale="1">
        <p:scale>
          <a:sx n="123" d="100"/>
          <a:sy n="123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0213B-8718-438F-8B3C-0C24DD97CE43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25DE1-0D75-41CB-8E42-8E759CA7A0D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07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8A3E9-25C1-498A-8E51-4FEF8159FF2C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EBE8-6D38-4A62-BB11-0762BD97FCB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33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5500"/>
            </a:lvl1pPr>
          </a:lstStyle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1371600" y="375372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altLang="ko-KR" smtClean="0"/>
              <a:t>Kliknutím lze upravit styl předlohy.</a:t>
            </a:r>
            <a:endParaRPr lang="ko-KR" altLang="ko-KR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3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05125"/>
            <a:ext cx="7772400" cy="1362075"/>
          </a:xfrm>
        </p:spPr>
        <p:txBody>
          <a:bodyPr anchor="t"/>
          <a:lstStyle>
            <a:lvl1pPr algn="l">
              <a:defRPr sz="4300" b="1" cap="none" baseline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636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45720" rIns="4572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2000" b="1" cap="all" baseline="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799"/>
            <a:ext cx="5111750" cy="4690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608"/>
            <a:ext cx="3008313" cy="4691063"/>
          </a:xfrm>
        </p:spPr>
        <p:txBody>
          <a:bodyPr lIns="45720" r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21172883" flipH="1">
            <a:off x="4068648" y="1312793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435926" flipH="1">
            <a:off x="4045012" y="1267664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65563" y="1252028"/>
            <a:ext cx="3840480" cy="384048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293056">
            <a:off x="4124179" y="1181685"/>
            <a:ext cx="3977640" cy="397764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05" y="1041009"/>
            <a:ext cx="2743200" cy="1715088"/>
          </a:xfrm>
        </p:spPr>
        <p:txBody>
          <a:bodyPr lIns="45720" rIns="45720" bIns="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1900" b="1" cap="all" baseline="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93056">
            <a:off x="4284199" y="1341705"/>
            <a:ext cx="3657600" cy="3657600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05" y="2792436"/>
            <a:ext cx="2743200" cy="2194561"/>
          </a:xfrm>
        </p:spPr>
        <p:txBody>
          <a:bodyPr lIns="54864" tIns="45720" rIns="45720" bIns="0"/>
          <a:lstStyle>
            <a:lvl1pPr marL="9144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>
                <a:lumMod val="62000"/>
                <a:lumOff val="38000"/>
              </a:srgbClr>
            </a:gs>
            <a:gs pos="28000">
              <a:srgbClr val="D1F20E">
                <a:lumMod val="11000"/>
                <a:lumOff val="89000"/>
              </a:srgbClr>
            </a:gs>
            <a:gs pos="83000">
              <a:srgbClr val="99FF33">
                <a:lumMod val="37000"/>
                <a:lumOff val="63000"/>
              </a:srgbClr>
            </a:gs>
            <a:gs pos="100000">
              <a:srgbClr val="CEF50B">
                <a:lumMod val="63000"/>
                <a:lumOff val="37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/>
          <a:p>
            <a:r>
              <a:rPr lang="cs-CZ" altLang="ko-KR" smtClean="0"/>
              <a:t>Kliknutím lze upravit styl.</a:t>
            </a:r>
            <a:endParaRPr lang="ko-KR" altLang="ko-KR" dirty="0"/>
          </a:p>
        </p:txBody>
      </p:sp>
      <p:sp>
        <p:nvSpPr>
          <p:cNvPr id="2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 dirty="0"/>
          </a:p>
        </p:txBody>
      </p:sp>
      <p:sp>
        <p:nvSpPr>
          <p:cNvPr id="1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>
              <a:defRPr sz="1100"/>
            </a:lvl1pPr>
          </a:lstStyle>
          <a:p>
            <a:fld id="{C339AA9C-FDE1-470C-ACB6-A36FB9AF63FE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>
            <a:lvl1pPr algn="ctr">
              <a:defRPr sz="1100"/>
            </a:lvl1pPr>
          </a:lstStyle>
          <a:p>
            <a:endParaRPr lang="cs-CZ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algn="r">
              <a:defRPr sz="1100"/>
            </a:lvl1pPr>
          </a:lstStyle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1" hangingPunct="1">
        <a:spcBef>
          <a:spcPct val="0"/>
        </a:spcBef>
        <a:buNone/>
        <a:defRPr sz="4500" b="1">
          <a:solidFill>
            <a:schemeClr val="tx2"/>
          </a:solidFill>
          <a:effectLst>
            <a:outerShdw blurRad="55000" dist="22000" dir="5400000" algn="t" rotWithShape="0">
              <a:prstClr val="black">
                <a:alpha val="80000"/>
              </a:prstClr>
            </a:outerShdw>
          </a:effectLst>
          <a:latin typeface="+mj-ea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84048" indent="-274320" algn="l" rtl="0" eaLnBrk="1" latinLnBrk="1" hangingPunct="1">
        <a:spcBef>
          <a:spcPct val="20000"/>
        </a:spcBef>
        <a:buClr>
          <a:schemeClr val="tx2"/>
        </a:buClr>
        <a:buSzPct val="75000"/>
        <a:buFont typeface="Wingdings 2" pitchFamily="18" charset="2"/>
        <a:buChar char=""/>
        <a:defRPr sz="2700">
          <a:solidFill>
            <a:schemeClr val="tx1"/>
          </a:solidFill>
          <a:latin typeface="+mn-ea"/>
          <a:ea typeface="+mn-ea"/>
          <a:cs typeface="+mn-cs"/>
        </a:defRPr>
      </a:lvl1pPr>
      <a:lvl2pPr marL="676656" indent="-228600" algn="l" rtl="0" eaLnBrk="1" latinLnBrk="1" hangingPunct="1">
        <a:spcBef>
          <a:spcPct val="20000"/>
        </a:spcBef>
        <a:buClr>
          <a:schemeClr val="tx2"/>
        </a:buClr>
        <a:buFont typeface="Wingdings 3" pitchFamily="18" charset="2"/>
        <a:buChar char="­"/>
        <a:defRPr sz="2100">
          <a:solidFill>
            <a:schemeClr val="tx1"/>
          </a:solidFill>
          <a:latin typeface="+mn-ea"/>
          <a:ea typeface="+mn-ea"/>
          <a:cs typeface="+mn-cs"/>
        </a:defRPr>
      </a:lvl2pPr>
      <a:lvl3pPr marL="93268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2000">
          <a:solidFill>
            <a:schemeClr val="tx1"/>
          </a:solidFill>
          <a:latin typeface="+mn-ea"/>
          <a:ea typeface="+mn-ea"/>
          <a:cs typeface="+mn-cs"/>
        </a:defRPr>
      </a:lvl3pPr>
      <a:lvl4pPr marL="119786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4pPr>
      <a:lvl5pPr marL="1463040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5pPr>
      <a:lvl6pPr marL="1719072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6pPr>
      <a:lvl7pPr marL="198424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7pPr>
      <a:lvl8pPr marL="224942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8pPr>
      <a:lvl9pPr marL="2505456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lvl1pPr marL="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lorianovar\AppData\Local\Microsoft\Windows\Temporary Internet Files\Content.IE5\UADTYMDV\MC90035399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713" y="4725144"/>
            <a:ext cx="1218406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florianovar\AppData\Local\Microsoft\Windows\Temporary Internet Files\Content.IE5\FK5KBO0H\MC9003516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75" y="5240337"/>
            <a:ext cx="1527969" cy="91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florianovar\AppData\Local\Microsoft\Windows\Temporary Internet Files\Content.IE5\F1GJZC0T\MC9003357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637" y="4411663"/>
            <a:ext cx="1146174" cy="150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florianovar\AppData\Local\Microsoft\Windows\Temporary Internet Files\Content.IE5\FFK8QRPJ\MC90015007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858" y="1983323"/>
            <a:ext cx="1035733" cy="87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/>
          <p:cNvSpPr txBox="1"/>
          <p:nvPr/>
        </p:nvSpPr>
        <p:spPr>
          <a:xfrm>
            <a:off x="1206254" y="397312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800" dirty="0"/>
              <a:t>Jednotky </a:t>
            </a:r>
            <a:r>
              <a:rPr lang="cs-CZ" sz="4800" dirty="0" smtClean="0"/>
              <a:t>času</a:t>
            </a:r>
            <a:endParaRPr lang="cs-CZ" sz="4800" dirty="0"/>
          </a:p>
        </p:txBody>
      </p:sp>
      <p:pic>
        <p:nvPicPr>
          <p:cNvPr id="4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491328"/>
            <a:ext cx="1333791" cy="141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florianovar\AppData\Local\Microsoft\Windows\Temporary Internet Files\Content.IE5\Z0R3RTH3\MC900410777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52119" y="460631"/>
            <a:ext cx="3041377" cy="2930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:\Users\florianovar\AppData\Local\Microsoft\Windows\Temporary Internet Files\Content.IE5\KXBLGCBL\MC900195888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83" y="1830633"/>
            <a:ext cx="1819656" cy="131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C:\Users\florianovar\AppData\Local\Microsoft\Windows\Temporary Internet Files\Content.IE5\FFK8QRPJ\MC900238182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724" y="2522106"/>
            <a:ext cx="2457130" cy="16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16945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4680520" cy="4741986"/>
          </a:xfrm>
          <a:noFill/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cs-CZ" sz="4000" dirty="0" smtClean="0"/>
              <a:t>Základní jednotka: </a:t>
            </a:r>
            <a:r>
              <a:rPr lang="cs-CZ" sz="40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lang="cs-CZ" sz="40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sz="4000" dirty="0" smtClean="0"/>
              <a:t>Vedlejší jednotky: </a:t>
            </a:r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					</a:t>
            </a:r>
          </a:p>
          <a:p>
            <a:pPr eaLnBrk="1" hangingPunct="1">
              <a:buFont typeface="Arial" charset="0"/>
              <a:buNone/>
            </a:pPr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                              </a:t>
            </a:r>
          </a:p>
        </p:txBody>
      </p:sp>
      <p:sp>
        <p:nvSpPr>
          <p:cNvPr id="2" name="Obdélník 1"/>
          <p:cNvSpPr/>
          <p:nvPr/>
        </p:nvSpPr>
        <p:spPr>
          <a:xfrm>
            <a:off x="1802159" y="2278211"/>
            <a:ext cx="2993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sekunda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008970" y="2287412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440872" y="3849141"/>
            <a:ext cx="203453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hodina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2440869" y="4613819"/>
            <a:ext cx="203453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minuta</a:t>
            </a:r>
            <a:endParaRPr lang="cs-CZ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7029007" y="3815230"/>
            <a:ext cx="52931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6699590" y="4596863"/>
            <a:ext cx="11881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min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23528" y="404664"/>
            <a:ext cx="5400600" cy="769441"/>
          </a:xfrm>
          <a:prstGeom prst="rect">
            <a:avLst/>
          </a:prstGeom>
          <a:solidFill>
            <a:srgbClr val="CEF50B"/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400" dirty="0"/>
              <a:t>Jednotky </a:t>
            </a:r>
            <a:r>
              <a:rPr lang="cs-CZ" sz="4400" dirty="0" smtClean="0"/>
              <a:t>času</a:t>
            </a:r>
            <a:endParaRPr lang="cs-CZ" sz="4400" dirty="0"/>
          </a:p>
        </p:txBody>
      </p:sp>
      <p:pic>
        <p:nvPicPr>
          <p:cNvPr id="16" name="Picture 2" descr="C:\Users\florianovar\AppData\Local\Microsoft\Windows\Temporary Internet Files\Content.IE5\UADTYMDV\MC90035399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190" y="454025"/>
            <a:ext cx="110753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155615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cs-CZ" sz="36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cs-CZ" sz="36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∙ 60            ∙ </a:t>
            </a:r>
            <a:r>
              <a:rPr lang="cs-CZ" sz="32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6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0          </a:t>
            </a:r>
            <a:endParaRPr lang="cs-CZ" sz="32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r>
              <a:rPr lang="cs-CZ" sz="40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 h        min        s          </a:t>
            </a: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r>
              <a:rPr lang="cs-CZ" sz="36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cs-CZ" sz="36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: 60           : </a:t>
            </a:r>
            <a:r>
              <a:rPr lang="cs-CZ" sz="32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6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0         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394990"/>
            <a:ext cx="5400600" cy="769441"/>
          </a:xfrm>
          <a:prstGeom prst="rect">
            <a:avLst/>
          </a:prstGeom>
          <a:solidFill>
            <a:srgbClr val="CEF50B"/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400" dirty="0"/>
              <a:t>Jednotky </a:t>
            </a:r>
            <a:r>
              <a:rPr lang="cs-CZ" sz="4400" dirty="0" smtClean="0"/>
              <a:t>času</a:t>
            </a:r>
            <a:endParaRPr lang="cs-CZ" sz="4400" dirty="0"/>
          </a:p>
        </p:txBody>
      </p:sp>
      <p:sp>
        <p:nvSpPr>
          <p:cNvPr id="16" name="Zahnutá šipka dolů 15"/>
          <p:cNvSpPr/>
          <p:nvPr/>
        </p:nvSpPr>
        <p:spPr>
          <a:xfrm flipH="1">
            <a:off x="1673386" y="2495195"/>
            <a:ext cx="1745915" cy="68078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Zahnutá šipka dolů 18"/>
          <p:cNvSpPr/>
          <p:nvPr/>
        </p:nvSpPr>
        <p:spPr>
          <a:xfrm flipV="1">
            <a:off x="1727696" y="3861048"/>
            <a:ext cx="1716782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11" name="Picture 12" descr="C:\Users\florianovar\AppData\Local\Microsoft\Windows\Temporary Internet Files\Content.IE5\FFK8QRPJ\MC90015007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01530">
            <a:off x="6955785" y="1172826"/>
            <a:ext cx="1481413" cy="125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" descr="C:\Users\florianovar\AppData\Local\Microsoft\Windows\Temporary Internet Files\Content.IE5\F1GJZC0T\MC9003357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175981"/>
            <a:ext cx="1954175" cy="255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ahnutá šipka dolů 9"/>
          <p:cNvSpPr/>
          <p:nvPr/>
        </p:nvSpPr>
        <p:spPr>
          <a:xfrm flipH="1">
            <a:off x="3618173" y="2495195"/>
            <a:ext cx="1745915" cy="68078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Zahnutá šipka dolů 14"/>
          <p:cNvSpPr/>
          <p:nvPr/>
        </p:nvSpPr>
        <p:spPr>
          <a:xfrm flipV="1">
            <a:off x="3707904" y="3861048"/>
            <a:ext cx="1716782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3862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568952" cy="4104456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tabLst>
                <a:tab pos="1430338" algn="l"/>
                <a:tab pos="2330450" algn="l"/>
              </a:tabLst>
            </a:pPr>
            <a:endParaRPr lang="cs-CZ" sz="3600" dirty="0" smtClean="0"/>
          </a:p>
          <a:p>
            <a:pPr eaLnBrk="1" hangingPunct="1">
              <a:buFont typeface="Arial" charset="0"/>
              <a:buNone/>
              <a:tabLst>
                <a:tab pos="1430338" algn="l"/>
                <a:tab pos="2330450" algn="l"/>
              </a:tabLst>
            </a:pPr>
            <a:r>
              <a:rPr lang="cs-CZ" sz="3600" dirty="0" smtClean="0"/>
              <a:t>1 h	=	60 min</a:t>
            </a:r>
          </a:p>
          <a:p>
            <a:pPr>
              <a:buNone/>
              <a:tabLst>
                <a:tab pos="1430338" algn="l"/>
                <a:tab pos="2330450" algn="l"/>
              </a:tabLst>
            </a:pPr>
            <a:r>
              <a:rPr lang="cs-CZ" sz="3600" dirty="0"/>
              <a:t>1 h</a:t>
            </a:r>
            <a:r>
              <a:rPr lang="cs-CZ" sz="3600" dirty="0" smtClean="0"/>
              <a:t>	=	3 600 s</a:t>
            </a:r>
            <a:endParaRPr lang="cs-CZ" sz="3600" dirty="0"/>
          </a:p>
          <a:p>
            <a:pPr>
              <a:buNone/>
              <a:tabLst>
                <a:tab pos="1430338" algn="l"/>
                <a:tab pos="2330450" algn="l"/>
              </a:tabLst>
            </a:pPr>
            <a:r>
              <a:rPr lang="cs-CZ" sz="3600" dirty="0" smtClean="0"/>
              <a:t>1 min	= 	60 s		</a:t>
            </a:r>
          </a:p>
          <a:p>
            <a:pPr>
              <a:buNone/>
              <a:tabLst>
                <a:tab pos="1430338" algn="l"/>
                <a:tab pos="2330450" algn="l"/>
              </a:tabLst>
            </a:pPr>
            <a:endParaRPr lang="cs-CZ" sz="3600" dirty="0"/>
          </a:p>
          <a:p>
            <a:pPr>
              <a:buNone/>
              <a:tabLst>
                <a:tab pos="1430338" algn="l"/>
                <a:tab pos="2330450" algn="l"/>
              </a:tabLst>
            </a:pPr>
            <a:endParaRPr lang="cs-CZ" sz="36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476672"/>
            <a:ext cx="8224370" cy="646331"/>
          </a:xfrm>
          <a:prstGeom prst="rect">
            <a:avLst/>
          </a:prstGeom>
          <a:solidFill>
            <a:srgbClr val="CEF50B"/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200"/>
            </a:lvl1pPr>
          </a:lstStyle>
          <a:p>
            <a:r>
              <a:rPr lang="cs-CZ" sz="3600" dirty="0"/>
              <a:t>Opakuj převody jednotek </a:t>
            </a:r>
            <a:r>
              <a:rPr lang="cs-CZ" sz="3600" dirty="0" smtClean="0"/>
              <a:t>času</a:t>
            </a:r>
            <a:endParaRPr lang="cs-CZ" sz="3600" dirty="0"/>
          </a:p>
        </p:txBody>
      </p:sp>
      <p:pic>
        <p:nvPicPr>
          <p:cNvPr id="2050" name="Picture 2" descr="C:\Users\florianovar\AppData\Local\Microsoft\Windows\Temporary Internet Files\Content.IE5\FFK8QRPJ\MC9002381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243" y="3594100"/>
            <a:ext cx="3141663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013971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084592"/>
              </p:ext>
            </p:extLst>
          </p:nvPr>
        </p:nvGraphicFramePr>
        <p:xfrm>
          <a:off x="467544" y="1470680"/>
          <a:ext cx="3856759" cy="45506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3 min 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2 h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540 min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5 h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2 h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480 s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min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360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min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11560" y="188639"/>
            <a:ext cx="7354225" cy="646331"/>
          </a:xfrm>
          <a:prstGeom prst="rect">
            <a:avLst/>
          </a:prstGeom>
          <a:solidFill>
            <a:srgbClr val="CEF50B"/>
          </a:solidFill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Převeď dané jednotky? 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157188" y="1541337"/>
            <a:ext cx="439544" cy="460851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cs-CZ"/>
            </a:defPPr>
            <a:lvl1pPr algn="r" fontAlgn="t">
              <a:spcBef>
                <a:spcPts val="1200"/>
              </a:spcBef>
              <a:defRPr sz="2800"/>
            </a:lvl1pPr>
          </a:lstStyle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  <a:p>
            <a:r>
              <a:rPr lang="cs-CZ" dirty="0"/>
              <a:t>=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704496" y="1499645"/>
            <a:ext cx="1584176" cy="460851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r" fontAlgn="t">
              <a:spcBef>
                <a:spcPts val="1200"/>
              </a:spcBef>
            </a:pPr>
            <a:r>
              <a:rPr lang="cs-CZ" sz="2800" dirty="0"/>
              <a:t> 180 s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 120 min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9 h 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300 min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7 200 s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 8 min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180 s</a:t>
            </a:r>
          </a:p>
          <a:p>
            <a:pPr algn="r" fontAlgn="t">
              <a:spcBef>
                <a:spcPts val="1200"/>
              </a:spcBef>
            </a:pPr>
            <a:r>
              <a:rPr lang="cs-CZ" sz="2800" dirty="0"/>
              <a:t> 6 h</a:t>
            </a:r>
          </a:p>
        </p:txBody>
      </p:sp>
      <p:pic>
        <p:nvPicPr>
          <p:cNvPr id="8" name="Picture 3" descr="C:\Users\florianovar\AppData\Local\Microsoft\Windows\Temporary Internet Files\Content.IE5\DHQR96LI\MC9002381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060848"/>
            <a:ext cx="2304256" cy="324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648277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90254"/>
            <a:ext cx="3394720" cy="3743002"/>
          </a:xfrm>
        </p:spPr>
        <p:txBody>
          <a:bodyPr/>
          <a:lstStyle/>
          <a:p>
            <a:pPr marL="109728" indent="0">
              <a:buNone/>
            </a:pPr>
            <a:r>
              <a:rPr lang="cs-CZ" dirty="0" smtClean="0"/>
              <a:t>Půl hodiny</a:t>
            </a:r>
          </a:p>
          <a:p>
            <a:pPr marL="109728" indent="0">
              <a:buNone/>
            </a:pPr>
            <a:r>
              <a:rPr lang="cs-CZ" dirty="0" smtClean="0"/>
              <a:t>Tři čtvrtě hodiny</a:t>
            </a:r>
          </a:p>
          <a:p>
            <a:pPr marL="109728" indent="0">
              <a:buNone/>
            </a:pPr>
            <a:r>
              <a:rPr lang="cs-CZ" dirty="0" smtClean="0"/>
              <a:t>Čtvrt hodiny</a:t>
            </a:r>
          </a:p>
          <a:p>
            <a:pPr marL="109728" indent="0">
              <a:buNone/>
            </a:pPr>
            <a:r>
              <a:rPr lang="cs-CZ" dirty="0" smtClean="0"/>
              <a:t>Jedna a půl hodiny</a:t>
            </a:r>
          </a:p>
          <a:p>
            <a:pPr marL="109728" indent="0">
              <a:buNone/>
            </a:pPr>
            <a:r>
              <a:rPr lang="cs-CZ" dirty="0" smtClean="0"/>
              <a:t>Jedna a čtvrt hodiny</a:t>
            </a:r>
          </a:p>
          <a:p>
            <a:pPr marL="109728" indent="0">
              <a:buNone/>
            </a:pPr>
            <a:r>
              <a:rPr lang="cs-CZ" dirty="0" smtClean="0"/>
              <a:t>Dvě a čtvrt hodiny</a:t>
            </a:r>
          </a:p>
          <a:p>
            <a:pPr marL="109728" indent="0">
              <a:buNone/>
            </a:pPr>
            <a:r>
              <a:rPr lang="cs-CZ" dirty="0" smtClean="0"/>
              <a:t>Tři a půl hodiny</a:t>
            </a:r>
          </a:p>
        </p:txBody>
      </p:sp>
      <p:pic>
        <p:nvPicPr>
          <p:cNvPr id="6" name="Picture 7" descr="C:\Users\florianovar\AppData\Local\Microsoft\Windows\Temporary Internet Files\Content.IE5\Z0R3RTH3\MC90031245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399" y="2636912"/>
            <a:ext cx="1499363" cy="198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855343" y="2047128"/>
            <a:ext cx="1800200" cy="36004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384048" indent="-274320" algn="l" rtl="0" eaLnBrk="1" latin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 2" pitchFamily="18" charset="2"/>
              <a:buChar char=""/>
              <a:defRPr sz="27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676656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3" pitchFamily="18" charset="2"/>
              <a:buChar char="­"/>
              <a:defRPr sz="21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932688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97864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6304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719072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6pPr>
            <a:lvl7pPr marL="1984248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7pPr>
            <a:lvl8pPr marL="2249424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6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8pPr>
            <a:lvl9pPr marL="2505456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6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9pPr>
          </a:lstStyle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30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45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15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90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75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135 min</a:t>
            </a:r>
          </a:p>
          <a:p>
            <a:pPr marL="109728" indent="0" algn="r">
              <a:buFont typeface="Wingdings 2" pitchFamily="18" charset="2"/>
              <a:buNone/>
            </a:pPr>
            <a:r>
              <a:rPr lang="cs-CZ" dirty="0" smtClean="0"/>
              <a:t>210 min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83568" y="386308"/>
            <a:ext cx="3855543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/>
              <a:t>Kolik minut je</a:t>
            </a:r>
            <a:r>
              <a:rPr lang="cs-CZ" sz="4400" dirty="0" smtClean="0"/>
              <a:t>?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80747696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pPr marL="109728" indent="0">
              <a:buNone/>
            </a:pPr>
            <a:r>
              <a:rPr lang="cs-CZ" dirty="0" smtClean="0"/>
              <a:t>Autobus vyjel z Jičína v 8 h 15 min a přijel </a:t>
            </a:r>
          </a:p>
          <a:p>
            <a:pPr marL="109728" indent="0">
              <a:buNone/>
            </a:pPr>
            <a:r>
              <a:rPr lang="cs-CZ" dirty="0" smtClean="0"/>
              <a:t>do Prahy v 9 h 55 min.</a:t>
            </a:r>
          </a:p>
          <a:p>
            <a:pPr marL="109728" indent="0">
              <a:buNone/>
            </a:pPr>
            <a:r>
              <a:rPr lang="cs-CZ" dirty="0" smtClean="0"/>
              <a:t>Jak dlouho trvala cesta do Prahy?</a:t>
            </a:r>
            <a:endParaRPr lang="cs-CZ" dirty="0"/>
          </a:p>
        </p:txBody>
      </p:sp>
      <p:pic>
        <p:nvPicPr>
          <p:cNvPr id="3074" name="Picture 2" descr="C:\Users\florianovar\AppData\Local\Microsoft\Windows\Temporary Internet Files\Content.IE5\Z5SQY4EL\MC9000283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6096" y="4149080"/>
            <a:ext cx="283352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3717032"/>
            <a:ext cx="4752528" cy="2750604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>
            <a:lvl1pPr marL="384048" indent="-274320" algn="l" rtl="0" eaLnBrk="1" latin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 2" pitchFamily="18" charset="2"/>
              <a:buChar char=""/>
              <a:defRPr sz="27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676656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3" pitchFamily="18" charset="2"/>
              <a:buChar char="­"/>
              <a:defRPr sz="21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932688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97864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6304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719072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6pPr>
            <a:lvl7pPr marL="1984248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7pPr>
            <a:lvl8pPr marL="2249424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6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8pPr>
            <a:lvl9pPr marL="2505456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Wingdings 2" pitchFamily="18" charset="2"/>
              <a:buChar char=""/>
              <a:defRPr sz="16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9pPr>
          </a:lstStyle>
          <a:p>
            <a:pPr marL="109728" indent="0">
              <a:buFont typeface="Wingdings 2" pitchFamily="18" charset="2"/>
              <a:buNone/>
            </a:pPr>
            <a:r>
              <a:rPr lang="cs-CZ" dirty="0" smtClean="0"/>
              <a:t>8 h 15 min = 495 min</a:t>
            </a:r>
          </a:p>
          <a:p>
            <a:pPr marL="109728" indent="0">
              <a:buFont typeface="Wingdings 2" pitchFamily="18" charset="2"/>
              <a:buNone/>
            </a:pPr>
            <a:r>
              <a:rPr lang="cs-CZ" dirty="0" smtClean="0"/>
              <a:t>9 h  55 min = 595 min</a:t>
            </a:r>
          </a:p>
          <a:p>
            <a:pPr marL="109728" indent="0">
              <a:buFont typeface="Wingdings 2" pitchFamily="18" charset="2"/>
              <a:buNone/>
            </a:pPr>
            <a:r>
              <a:rPr lang="cs-CZ" dirty="0" smtClean="0"/>
              <a:t>595 min - 495 min = 100 min</a:t>
            </a:r>
          </a:p>
          <a:p>
            <a:pPr marL="109728" indent="0">
              <a:buFont typeface="Wingdings 2" pitchFamily="18" charset="2"/>
              <a:buNone/>
            </a:pPr>
            <a:r>
              <a:rPr lang="cs-CZ" u="dbl" dirty="0" smtClean="0"/>
              <a:t>100 min = 1 h  40 min</a:t>
            </a:r>
          </a:p>
          <a:p>
            <a:pPr marL="109728" indent="0">
              <a:buFont typeface="Wingdings 2" pitchFamily="18" charset="2"/>
              <a:buNone/>
            </a:pPr>
            <a:endParaRPr lang="cs-CZ" dirty="0" smtClean="0"/>
          </a:p>
          <a:p>
            <a:pPr marL="109728" indent="0">
              <a:buFont typeface="Wingdings 2" pitchFamily="18" charset="2"/>
              <a:buNone/>
            </a:pPr>
            <a:r>
              <a:rPr lang="cs-CZ" dirty="0" smtClean="0"/>
              <a:t>Cesta do Prahy trvala </a:t>
            </a:r>
          </a:p>
          <a:p>
            <a:pPr marL="109728" indent="0">
              <a:buFont typeface="Wingdings 2" pitchFamily="18" charset="2"/>
              <a:buNone/>
            </a:pPr>
            <a:r>
              <a:rPr lang="cs-CZ" dirty="0" smtClean="0"/>
              <a:t>1 hodinu a 40 minut.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71304" y="379983"/>
            <a:ext cx="3292889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/>
              <a:t>Slovní úloha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980192" y="379982"/>
            <a:ext cx="2098651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 smtClean="0"/>
              <a:t>- řešení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929193905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dirty="0" smtClean="0"/>
              <a:t>Petr uběhl překážkovou trať dlouhou 60 m za </a:t>
            </a:r>
          </a:p>
          <a:p>
            <a:pPr marL="109728" indent="0">
              <a:buNone/>
            </a:pPr>
            <a:r>
              <a:rPr lang="cs-CZ" dirty="0" smtClean="0"/>
              <a:t>čtvrt minuty.</a:t>
            </a:r>
          </a:p>
          <a:p>
            <a:pPr marL="109728" indent="0">
              <a:buNone/>
            </a:pPr>
            <a:r>
              <a:rPr lang="cs-CZ" dirty="0" smtClean="0"/>
              <a:t>Jirka stejnou vzdálenost uběhl za tři čtvrtě minuty</a:t>
            </a:r>
          </a:p>
          <a:p>
            <a:pPr marL="109728" indent="0">
              <a:buNone/>
            </a:pPr>
            <a:r>
              <a:rPr lang="cs-CZ" dirty="0" smtClean="0"/>
              <a:t>a Martin za 14 sekund.</a:t>
            </a:r>
          </a:p>
          <a:p>
            <a:pPr marL="109728" indent="0">
              <a:buNone/>
            </a:pPr>
            <a:r>
              <a:rPr lang="cs-CZ" dirty="0" smtClean="0"/>
              <a:t>Kdo běžel z chlapců nejrychleji?</a:t>
            </a:r>
          </a:p>
          <a:p>
            <a:pPr marL="109728" indent="0">
              <a:buNone/>
            </a:pPr>
            <a:r>
              <a:rPr lang="cs-CZ" dirty="0" smtClean="0"/>
              <a:t>Porovnej jednotlivé výkony chlapců.</a:t>
            </a:r>
            <a:endParaRPr lang="cs-CZ" dirty="0"/>
          </a:p>
        </p:txBody>
      </p:sp>
      <p:pic>
        <p:nvPicPr>
          <p:cNvPr id="2051" name="Picture 3" descr="C:\Users\florianovar\AppData\Local\Microsoft\Windows\Temporary Internet Files\Content.IE5\F1GJZC0T\MC9003187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933056"/>
            <a:ext cx="224845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87303" y="379982"/>
            <a:ext cx="3292889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/>
              <a:t>Slovní úloha</a:t>
            </a:r>
          </a:p>
        </p:txBody>
      </p:sp>
    </p:spTree>
    <p:extLst>
      <p:ext uri="{BB962C8B-B14F-4D97-AF65-F5344CB8AC3E}">
        <p14:creationId xmlns:p14="http://schemas.microsoft.com/office/powerpoint/2010/main" val="4147472231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dirty="0" smtClean="0"/>
              <a:t>Petr ………………čtvrt minuty  =  15 s</a:t>
            </a:r>
          </a:p>
          <a:p>
            <a:pPr marL="109728" indent="0">
              <a:buNone/>
            </a:pPr>
            <a:r>
              <a:rPr lang="cs-CZ" dirty="0" smtClean="0"/>
              <a:t>Jirka………..... tři čtvrtě minuty =  45 s</a:t>
            </a:r>
          </a:p>
          <a:p>
            <a:pPr marL="109728" indent="0">
              <a:buNone/>
            </a:pPr>
            <a:r>
              <a:rPr lang="cs-CZ" dirty="0" smtClean="0"/>
              <a:t>Martin……………………………… 14 s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45 s &gt; 15 s &gt; 14 s</a:t>
            </a:r>
          </a:p>
          <a:p>
            <a:pPr marL="109728" indent="0">
              <a:buNone/>
            </a:pPr>
            <a:r>
              <a:rPr lang="cs-CZ" dirty="0" smtClean="0"/>
              <a:t>Nejrychleji </a:t>
            </a:r>
            <a:r>
              <a:rPr lang="cs-CZ" dirty="0"/>
              <a:t>běžel </a:t>
            </a:r>
            <a:r>
              <a:rPr lang="cs-CZ" dirty="0" smtClean="0"/>
              <a:t>Martin, který uběhl </a:t>
            </a:r>
          </a:p>
          <a:p>
            <a:pPr marL="109728" indent="0">
              <a:buNone/>
            </a:pPr>
            <a:r>
              <a:rPr lang="cs-CZ" dirty="0" smtClean="0"/>
              <a:t>dráhu za 14 sekund. Nejpomalejší byl Jirka, </a:t>
            </a:r>
          </a:p>
          <a:p>
            <a:pPr marL="109728" indent="0">
              <a:buNone/>
            </a:pPr>
            <a:r>
              <a:rPr lang="cs-CZ" dirty="0" smtClean="0"/>
              <a:t>který měl čas 45 sekund.</a:t>
            </a:r>
            <a:endParaRPr lang="cs-CZ" dirty="0"/>
          </a:p>
          <a:p>
            <a:pPr marL="109728" indent="0">
              <a:buNone/>
            </a:pPr>
            <a:endParaRPr lang="cs-CZ" dirty="0"/>
          </a:p>
        </p:txBody>
      </p:sp>
      <p:pic>
        <p:nvPicPr>
          <p:cNvPr id="2051" name="Picture 3" descr="C:\Users\florianovar\AppData\Local\Microsoft\Windows\Temporary Internet Files\Content.IE5\F1GJZC0T\MC9003187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933056"/>
            <a:ext cx="224845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687303" y="379982"/>
            <a:ext cx="3292889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/>
              <a:t>Slovní úloha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980192" y="379982"/>
            <a:ext cx="2098651" cy="769441"/>
          </a:xfrm>
          <a:prstGeom prst="rect">
            <a:avLst/>
          </a:prstGeom>
          <a:solidFill>
            <a:srgbClr val="CEF50B"/>
          </a:solidFill>
        </p:spPr>
        <p:txBody>
          <a:bodyPr wrap="none" rtlCol="0">
            <a:spAutoFit/>
          </a:bodyPr>
          <a:lstStyle/>
          <a:p>
            <a:r>
              <a:rPr lang="cs-CZ" sz="4400" dirty="0" smtClean="0"/>
              <a:t>- řešení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88964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lk">
  <a:themeElements>
    <a:clrScheme name="Silk">
      <a:dk1>
        <a:srgbClr val="000000"/>
      </a:dk1>
      <a:lt1>
        <a:srgbClr val="FFFFFF"/>
      </a:lt1>
      <a:dk2>
        <a:srgbClr val="043988"/>
      </a:dk2>
      <a:lt2>
        <a:srgbClr val="92C2EB"/>
      </a:lt2>
      <a:accent1>
        <a:srgbClr val="836AAE"/>
      </a:accent1>
      <a:accent2>
        <a:srgbClr val="5DA577"/>
      </a:accent2>
      <a:accent3>
        <a:srgbClr val="678EB9"/>
      </a:accent3>
      <a:accent4>
        <a:srgbClr val="F7A611"/>
      </a:accent4>
      <a:accent5>
        <a:srgbClr val="A1AB38"/>
      </a:accent5>
      <a:accent6>
        <a:srgbClr val="C17790"/>
      </a:accent6>
      <a:hlink>
        <a:srgbClr val="DA5723"/>
      </a:hlink>
      <a:folHlink>
        <a:srgbClr val="226CA5"/>
      </a:folHlink>
    </a:clrScheme>
    <a:fontScheme name="Silk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il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700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7000000" scaled="1"/>
        </a:gradFill>
      </a:fillStyleLst>
      <a:lnStyleLst>
        <a:ln w="12700" cap="sq" cmpd="sng" algn="ctr">
          <a:solidFill>
            <a:schemeClr val="phClr"/>
          </a:solidFill>
          <a:prstDash val="solid"/>
        </a:ln>
        <a:ln w="2540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27000" h="127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524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50000"/>
              </a:schemeClr>
            </a:gs>
            <a:gs pos="50000">
              <a:schemeClr val="phClr">
                <a:tint val="85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100"/>
                <a:satMod val="15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92075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TC010205606[[fn=Motiv hedvábí]]</Template>
  <TotalTime>3266</TotalTime>
  <Words>288</Words>
  <Application>Microsoft Office PowerPoint</Application>
  <PresentationFormat>Předvádění na obrazovce (4:3)</PresentationFormat>
  <Paragraphs>93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 2</vt:lpstr>
      <vt:lpstr>Wingdings 3</vt:lpstr>
      <vt:lpstr>돋음</vt:lpstr>
      <vt:lpstr>Silk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Renata Florianová</dc:creator>
  <cp:lastModifiedBy>Lucka</cp:lastModifiedBy>
  <cp:revision>285</cp:revision>
  <dcterms:created xsi:type="dcterms:W3CDTF">2012-03-26T21:10:22Z</dcterms:created>
  <dcterms:modified xsi:type="dcterms:W3CDTF">2020-03-25T13:07:45Z</dcterms:modified>
</cp:coreProperties>
</file>