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65" r:id="rId3"/>
    <p:sldId id="266" r:id="rId4"/>
    <p:sldId id="267" r:id="rId5"/>
    <p:sldId id="259" r:id="rId6"/>
    <p:sldId id="271" r:id="rId7"/>
    <p:sldId id="263" r:id="rId8"/>
    <p:sldId id="272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ka" initials="L" lastIdx="1" clrIdx="0">
    <p:extLst>
      <p:ext uri="{19B8F6BF-5375-455C-9EA6-DF929625EA0E}">
        <p15:presenceInfo xmlns:p15="http://schemas.microsoft.com/office/powerpoint/2012/main" userId="Lu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B4D11-6FFB-4280-BDA1-CA3F5B9A8512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553C5-BD79-41FB-B659-E7541C3944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84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553C5-BD79-41FB-B659-E7541C39440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8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7000">
              <a:srgbClr val="BD922A"/>
            </a:gs>
            <a:gs pos="14000">
              <a:srgbClr val="BD922A"/>
            </a:gs>
            <a:gs pos="63000">
              <a:srgbClr val="FBE4AE"/>
            </a:gs>
            <a:gs pos="95000">
              <a:srgbClr val="BD922A"/>
            </a:gs>
            <a:gs pos="9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FBC9-A5C0-4B61-AA4C-81ACE24CDB64}" type="datetimeFigureOut">
              <a:rPr lang="cs-CZ" smtClean="0"/>
              <a:pPr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ABBF-C9C1-41AA-985F-37B412688E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0Fs2Aq0hXo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_popup?v=GBaHPND2QJg&amp;featur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youtube.com/watch?v=_-mvutiDRvQ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0Fs2Aq0hXo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cko.ceskatelevize.cz/evropske-pexes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>Metodické pokyny</a:t>
            </a:r>
            <a:endParaRPr lang="cs-CZ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opakování světadílů</a:t>
            </a:r>
          </a:p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 4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rozložení oceánů</a:t>
            </a:r>
          </a:p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 5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barvy na mapě</a:t>
            </a:r>
          </a:p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 6, 7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po kliknutí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tlačítko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objeví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název</a:t>
            </a:r>
          </a:p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 8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přehled evropských států</a:t>
            </a:r>
          </a:p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 9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slepá mapa k vytisknutí</a:t>
            </a:r>
          </a:p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Str. 10 – 12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– Evropská unie – videa otevřete kliknutím na tuto ikonu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43954"/>
            <a:ext cx="557535" cy="84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8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399793" y="283943"/>
            <a:ext cx="8496944" cy="2289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Ludwig van </a:t>
            </a:r>
            <a:r>
              <a:rPr lang="cs-CZ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beeethoven</a:t>
            </a:r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je autorem hymny evropské unie. Poslechni si koncertní verzi. </a:t>
            </a:r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652120" y="4238386"/>
            <a:ext cx="2664296" cy="22645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Podívej se, že tato skladba dokáže skutečně sdružovat lidi.</a:t>
            </a:r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094">
            <a:off x="364226" y="1754090"/>
            <a:ext cx="4645656" cy="522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5652120" y="2780928"/>
            <a:ext cx="2664296" cy="10731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Óda na radost</a:t>
            </a:r>
          </a:p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Hymna EU</a:t>
            </a:r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32" y="4785760"/>
            <a:ext cx="776734" cy="11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06" y="2968849"/>
            <a:ext cx="780219" cy="11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044700"/>
            <a:ext cx="18351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" y="1135563"/>
            <a:ext cx="9144001" cy="5706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002690" y="3084449"/>
            <a:ext cx="504056" cy="504056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229839" y="2096935"/>
            <a:ext cx="504056" cy="504056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881825" y="1824594"/>
            <a:ext cx="504056" cy="504056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555321" y="3248543"/>
            <a:ext cx="504056" cy="504056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425832" y="4437112"/>
            <a:ext cx="504056" cy="504056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524431" y="6338098"/>
            <a:ext cx="504056" cy="504056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 rot="19934635">
            <a:off x="3951334" y="1330177"/>
            <a:ext cx="2088232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EVROPA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732343" y="5546010"/>
            <a:ext cx="2088232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Comic Sans MS" pitchFamily="66" charset="0"/>
              </a:rPr>
              <a:t>ANTARKTIDA</a:t>
            </a:r>
            <a:endParaRPr lang="cs-CZ" sz="1400" dirty="0">
              <a:latin typeface="Comic Sans MS" pitchFamily="66" charset="0"/>
            </a:endParaRPr>
          </a:p>
        </p:txBody>
      </p:sp>
      <p:sp>
        <p:nvSpPr>
          <p:cNvPr id="12" name="Ovál 11"/>
          <p:cNvSpPr/>
          <p:nvPr/>
        </p:nvSpPr>
        <p:spPr>
          <a:xfrm rot="2607266">
            <a:off x="6480833" y="4041068"/>
            <a:ext cx="2088232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AUSTRÁLIE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13" name="Ovál 12"/>
          <p:cNvSpPr/>
          <p:nvPr/>
        </p:nvSpPr>
        <p:spPr>
          <a:xfrm rot="3635805">
            <a:off x="940118" y="2702774"/>
            <a:ext cx="2341916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AMERIKA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3779912" y="2996952"/>
            <a:ext cx="2088232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AFRIKA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5815878" y="1700808"/>
            <a:ext cx="2088232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ASIE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116632"/>
            <a:ext cx="8496944" cy="8018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Zopakuj si – rozložení světadílů</a:t>
            </a:r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0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206735" y="116632"/>
            <a:ext cx="4824536" cy="6852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cs-CZ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Oceány</a:t>
            </a:r>
          </a:p>
          <a:p>
            <a:pPr algn="ctr"/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/>
          <a:stretch/>
        </p:blipFill>
        <p:spPr>
          <a:xfrm>
            <a:off x="395536" y="1412776"/>
            <a:ext cx="8316416" cy="463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437332"/>
            <a:ext cx="8280920" cy="68522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cs-CZ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cs-C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Značky  a  barvy  na  mapě</a:t>
            </a:r>
          </a:p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289270" y="2116940"/>
            <a:ext cx="4824536" cy="685227"/>
          </a:xfrm>
          <a:prstGeom prst="roundRect">
            <a:avLst/>
          </a:prstGeom>
          <a:gradFill>
            <a:gsLst>
              <a:gs pos="0">
                <a:srgbClr val="00B05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cs-CZ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cs-CZ" sz="2800" b="1" cap="all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nížiny</a:t>
            </a:r>
          </a:p>
          <a:p>
            <a:pPr algn="ctr"/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302412" y="1298817"/>
            <a:ext cx="4824536" cy="68522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cs-CZ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cs-CZ" sz="2800" b="1" cap="all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Hory, pohoří</a:t>
            </a:r>
          </a:p>
          <a:p>
            <a:pPr algn="ctr"/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302412" y="2996331"/>
            <a:ext cx="4824536" cy="6852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cs-CZ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cs-CZ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Moře, oceány, vodstvo</a:t>
            </a:r>
          </a:p>
          <a:p>
            <a:pPr algn="ctr"/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Dvojitá vlna 6"/>
          <p:cNvSpPr/>
          <p:nvPr/>
        </p:nvSpPr>
        <p:spPr>
          <a:xfrm>
            <a:off x="1187624" y="3177502"/>
            <a:ext cx="864096" cy="504056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vojitá vlna 7"/>
          <p:cNvSpPr/>
          <p:nvPr/>
        </p:nvSpPr>
        <p:spPr>
          <a:xfrm>
            <a:off x="7308304" y="3099186"/>
            <a:ext cx="864096" cy="504056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laketa 8"/>
          <p:cNvSpPr/>
          <p:nvPr/>
        </p:nvSpPr>
        <p:spPr>
          <a:xfrm>
            <a:off x="7378619" y="2196904"/>
            <a:ext cx="936104" cy="525295"/>
          </a:xfrm>
          <a:prstGeom prst="plaque">
            <a:avLst/>
          </a:prstGeom>
          <a:gradFill flip="none" rotWithShape="1">
            <a:gsLst>
              <a:gs pos="0">
                <a:srgbClr val="00B050"/>
              </a:gs>
              <a:gs pos="39000">
                <a:schemeClr val="accent3">
                  <a:tint val="37000"/>
                  <a:satMod val="300000"/>
                </a:schemeClr>
              </a:gs>
              <a:gs pos="100000">
                <a:srgbClr val="008000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laketa 10"/>
          <p:cNvSpPr/>
          <p:nvPr/>
        </p:nvSpPr>
        <p:spPr>
          <a:xfrm>
            <a:off x="1106760" y="2196905"/>
            <a:ext cx="936104" cy="525295"/>
          </a:xfrm>
          <a:prstGeom prst="plaque">
            <a:avLst/>
          </a:prstGeom>
          <a:gradFill flip="none" rotWithShape="1">
            <a:gsLst>
              <a:gs pos="0">
                <a:srgbClr val="00B050"/>
              </a:gs>
              <a:gs pos="39000">
                <a:schemeClr val="accent3">
                  <a:tint val="37000"/>
                  <a:satMod val="300000"/>
                </a:schemeClr>
              </a:gs>
              <a:gs pos="100000">
                <a:srgbClr val="008000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Blesk 11"/>
          <p:cNvSpPr/>
          <p:nvPr/>
        </p:nvSpPr>
        <p:spPr>
          <a:xfrm rot="20052310">
            <a:off x="7343061" y="1224373"/>
            <a:ext cx="1162396" cy="71078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lesk 11"/>
          <p:cNvSpPr/>
          <p:nvPr/>
        </p:nvSpPr>
        <p:spPr>
          <a:xfrm rot="1547690" flipH="1">
            <a:off x="993614" y="1224374"/>
            <a:ext cx="1162396" cy="71078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vojitá vlna 2"/>
          <p:cNvSpPr/>
          <p:nvPr/>
        </p:nvSpPr>
        <p:spPr>
          <a:xfrm>
            <a:off x="289039" y="2672916"/>
            <a:ext cx="538545" cy="396044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Dvojitá vlna 4"/>
          <p:cNvSpPr/>
          <p:nvPr/>
        </p:nvSpPr>
        <p:spPr>
          <a:xfrm>
            <a:off x="2483768" y="2870938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Dvojitá vlna 5"/>
          <p:cNvSpPr/>
          <p:nvPr/>
        </p:nvSpPr>
        <p:spPr>
          <a:xfrm>
            <a:off x="5508104" y="30226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Dvojitá vlna 6"/>
          <p:cNvSpPr/>
          <p:nvPr/>
        </p:nvSpPr>
        <p:spPr>
          <a:xfrm>
            <a:off x="3851920" y="5229200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vojitá vlna 7"/>
          <p:cNvSpPr/>
          <p:nvPr/>
        </p:nvSpPr>
        <p:spPr>
          <a:xfrm>
            <a:off x="4067053" y="2703142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Dvojitá vlna 8"/>
          <p:cNvSpPr/>
          <p:nvPr/>
        </p:nvSpPr>
        <p:spPr>
          <a:xfrm>
            <a:off x="8414886" y="4036900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Dvojitá vlna 13"/>
          <p:cNvSpPr/>
          <p:nvPr/>
        </p:nvSpPr>
        <p:spPr>
          <a:xfrm>
            <a:off x="6516216" y="4653136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Dvojitá vlna 14"/>
          <p:cNvSpPr/>
          <p:nvPr/>
        </p:nvSpPr>
        <p:spPr>
          <a:xfrm>
            <a:off x="6734739" y="4219807"/>
            <a:ext cx="253186" cy="269645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Dvojitá vlna 15"/>
          <p:cNvSpPr/>
          <p:nvPr/>
        </p:nvSpPr>
        <p:spPr>
          <a:xfrm>
            <a:off x="5669543" y="944724"/>
            <a:ext cx="253186" cy="269645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Dvojitá vlna 16"/>
          <p:cNvSpPr/>
          <p:nvPr/>
        </p:nvSpPr>
        <p:spPr>
          <a:xfrm>
            <a:off x="3059832" y="848551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Dvojitá vlna 17"/>
          <p:cNvSpPr/>
          <p:nvPr/>
        </p:nvSpPr>
        <p:spPr>
          <a:xfrm>
            <a:off x="3025087" y="5876401"/>
            <a:ext cx="576064" cy="365818"/>
          </a:xfrm>
          <a:prstGeom prst="doubleWave">
            <a:avLst>
              <a:gd name="adj1" fmla="val 12500"/>
              <a:gd name="adj2" fmla="val -90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7876566">
            <a:off x="-282225" y="2635659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Atlantský oceán 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 rot="933730">
            <a:off x="2065498" y="6074230"/>
            <a:ext cx="344789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Středozemní 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 rot="4408334">
            <a:off x="1695537" y="2175835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Severní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 rot="18641424">
            <a:off x="2433657" y="690601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Norské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657362" y="779432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Bílé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 rot="4812455">
            <a:off x="3310700" y="2205589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Baltské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 rot="3681649">
            <a:off x="7730810" y="3837155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Kaspické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5710297" y="4653136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Černé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 rot="2412768">
            <a:off x="3094944" y="5083377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Jaderské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4282808" y="41219"/>
            <a:ext cx="2662672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2"/>
                </a:solidFill>
                <a:latin typeface="Comic Sans MS" pitchFamily="66" charset="0"/>
              </a:rPr>
              <a:t>Barentsovo</a:t>
            </a:r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6062998" y="4036900"/>
            <a:ext cx="194421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Comic Sans MS" pitchFamily="66" charset="0"/>
              </a:rPr>
              <a:t>Azovské   moře</a:t>
            </a:r>
            <a:endParaRPr lang="cs-CZ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Volný tvar 9"/>
          <p:cNvSpPr/>
          <p:nvPr/>
        </p:nvSpPr>
        <p:spPr>
          <a:xfrm rot="5856506">
            <a:off x="4321354" y="1414006"/>
            <a:ext cx="445258" cy="207819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 flipV="1">
            <a:off x="1936309" y="3680114"/>
            <a:ext cx="445258" cy="207819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1145420" y="4549226"/>
            <a:ext cx="445258" cy="207819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 rot="8731144">
            <a:off x="4751773" y="2142016"/>
            <a:ext cx="445258" cy="207819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flipV="1">
            <a:off x="386130" y="6059310"/>
            <a:ext cx="445258" cy="207819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 rot="19173408" flipV="1">
            <a:off x="5818646" y="5321451"/>
            <a:ext cx="247201" cy="211378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 rot="19173408" flipV="1">
            <a:off x="5513973" y="5556495"/>
            <a:ext cx="291570" cy="128931"/>
          </a:xfrm>
          <a:custGeom>
            <a:avLst/>
            <a:gdLst>
              <a:gd name="connsiteX0" fmla="*/ 126205 w 666566"/>
              <a:gd name="connsiteY0" fmla="*/ 0 h 207819"/>
              <a:gd name="connsiteX1" fmla="*/ 126205 w 666566"/>
              <a:gd name="connsiteY1" fmla="*/ 0 h 207819"/>
              <a:gd name="connsiteX2" fmla="*/ 15369 w 666566"/>
              <a:gd name="connsiteY2" fmla="*/ 41564 h 207819"/>
              <a:gd name="connsiteX3" fmla="*/ 1514 w 666566"/>
              <a:gd name="connsiteY3" fmla="*/ 83128 h 207819"/>
              <a:gd name="connsiteX4" fmla="*/ 43078 w 666566"/>
              <a:gd name="connsiteY4" fmla="*/ 124691 h 207819"/>
              <a:gd name="connsiteX5" fmla="*/ 56932 w 666566"/>
              <a:gd name="connsiteY5" fmla="*/ 166255 h 207819"/>
              <a:gd name="connsiteX6" fmla="*/ 98496 w 666566"/>
              <a:gd name="connsiteY6" fmla="*/ 180109 h 207819"/>
              <a:gd name="connsiteX7" fmla="*/ 140059 w 666566"/>
              <a:gd name="connsiteY7" fmla="*/ 207819 h 207819"/>
              <a:gd name="connsiteX8" fmla="*/ 486423 w 666566"/>
              <a:gd name="connsiteY8" fmla="*/ 193964 h 207819"/>
              <a:gd name="connsiteX9" fmla="*/ 569550 w 666566"/>
              <a:gd name="connsiteY9" fmla="*/ 138546 h 207819"/>
              <a:gd name="connsiteX10" fmla="*/ 611114 w 666566"/>
              <a:gd name="connsiteY10" fmla="*/ 124691 h 207819"/>
              <a:gd name="connsiteX11" fmla="*/ 652678 w 666566"/>
              <a:gd name="connsiteY11" fmla="*/ 96982 h 207819"/>
              <a:gd name="connsiteX12" fmla="*/ 624969 w 666566"/>
              <a:gd name="connsiteY12" fmla="*/ 27709 h 207819"/>
              <a:gd name="connsiteX13" fmla="*/ 541841 w 666566"/>
              <a:gd name="connsiteY13" fmla="*/ 0 h 207819"/>
              <a:gd name="connsiteX14" fmla="*/ 458714 w 666566"/>
              <a:gd name="connsiteY14" fmla="*/ 55419 h 207819"/>
              <a:gd name="connsiteX15" fmla="*/ 417150 w 666566"/>
              <a:gd name="connsiteY15" fmla="*/ 83128 h 207819"/>
              <a:gd name="connsiteX16" fmla="*/ 347878 w 666566"/>
              <a:gd name="connsiteY16" fmla="*/ 69273 h 207819"/>
              <a:gd name="connsiteX17" fmla="*/ 306314 w 666566"/>
              <a:gd name="connsiteY17" fmla="*/ 41564 h 207819"/>
              <a:gd name="connsiteX18" fmla="*/ 264750 w 666566"/>
              <a:gd name="connsiteY18" fmla="*/ 69273 h 207819"/>
              <a:gd name="connsiteX19" fmla="*/ 223187 w 666566"/>
              <a:gd name="connsiteY19" fmla="*/ 83128 h 207819"/>
              <a:gd name="connsiteX20" fmla="*/ 181623 w 666566"/>
              <a:gd name="connsiteY20" fmla="*/ 55419 h 207819"/>
              <a:gd name="connsiteX21" fmla="*/ 153914 w 666566"/>
              <a:gd name="connsiteY21" fmla="*/ 27709 h 207819"/>
              <a:gd name="connsiteX22" fmla="*/ 126205 w 666566"/>
              <a:gd name="connsiteY22" fmla="*/ 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6566" h="207819">
                <a:moveTo>
                  <a:pt x="126205" y="0"/>
                </a:moveTo>
                <a:lnTo>
                  <a:pt x="126205" y="0"/>
                </a:lnTo>
                <a:cubicBezTo>
                  <a:pt x="89260" y="13855"/>
                  <a:pt x="48200" y="19677"/>
                  <a:pt x="15369" y="41564"/>
                </a:cubicBezTo>
                <a:cubicBezTo>
                  <a:pt x="3218" y="49665"/>
                  <a:pt x="-3104" y="69273"/>
                  <a:pt x="1514" y="83128"/>
                </a:cubicBezTo>
                <a:cubicBezTo>
                  <a:pt x="7710" y="101716"/>
                  <a:pt x="29223" y="110837"/>
                  <a:pt x="43078" y="124691"/>
                </a:cubicBezTo>
                <a:cubicBezTo>
                  <a:pt x="47696" y="138546"/>
                  <a:pt x="46605" y="155928"/>
                  <a:pt x="56932" y="166255"/>
                </a:cubicBezTo>
                <a:cubicBezTo>
                  <a:pt x="67259" y="176582"/>
                  <a:pt x="85434" y="173578"/>
                  <a:pt x="98496" y="180109"/>
                </a:cubicBezTo>
                <a:cubicBezTo>
                  <a:pt x="113389" y="187556"/>
                  <a:pt x="126205" y="198582"/>
                  <a:pt x="140059" y="207819"/>
                </a:cubicBezTo>
                <a:cubicBezTo>
                  <a:pt x="255514" y="203201"/>
                  <a:pt x="371170" y="202197"/>
                  <a:pt x="486423" y="193964"/>
                </a:cubicBezTo>
                <a:cubicBezTo>
                  <a:pt x="541767" y="190011"/>
                  <a:pt x="524111" y="168839"/>
                  <a:pt x="569550" y="138546"/>
                </a:cubicBezTo>
                <a:cubicBezTo>
                  <a:pt x="581701" y="130445"/>
                  <a:pt x="598052" y="131222"/>
                  <a:pt x="611114" y="124691"/>
                </a:cubicBezTo>
                <a:cubicBezTo>
                  <a:pt x="626007" y="117244"/>
                  <a:pt x="638823" y="106218"/>
                  <a:pt x="652678" y="96982"/>
                </a:cubicBezTo>
                <a:cubicBezTo>
                  <a:pt x="668758" y="48741"/>
                  <a:pt x="682149" y="53123"/>
                  <a:pt x="624969" y="27709"/>
                </a:cubicBezTo>
                <a:cubicBezTo>
                  <a:pt x="598278" y="15846"/>
                  <a:pt x="541841" y="0"/>
                  <a:pt x="541841" y="0"/>
                </a:cubicBezTo>
                <a:lnTo>
                  <a:pt x="458714" y="55419"/>
                </a:lnTo>
                <a:lnTo>
                  <a:pt x="417150" y="83128"/>
                </a:lnTo>
                <a:cubicBezTo>
                  <a:pt x="394059" y="78510"/>
                  <a:pt x="369927" y="77541"/>
                  <a:pt x="347878" y="69273"/>
                </a:cubicBezTo>
                <a:cubicBezTo>
                  <a:pt x="332287" y="63426"/>
                  <a:pt x="322965" y="41564"/>
                  <a:pt x="306314" y="41564"/>
                </a:cubicBezTo>
                <a:cubicBezTo>
                  <a:pt x="289663" y="41564"/>
                  <a:pt x="279643" y="61826"/>
                  <a:pt x="264750" y="69273"/>
                </a:cubicBezTo>
                <a:cubicBezTo>
                  <a:pt x="251688" y="75804"/>
                  <a:pt x="237041" y="78510"/>
                  <a:pt x="223187" y="83128"/>
                </a:cubicBezTo>
                <a:cubicBezTo>
                  <a:pt x="209332" y="73892"/>
                  <a:pt x="194625" y="65821"/>
                  <a:pt x="181623" y="55419"/>
                </a:cubicBezTo>
                <a:cubicBezTo>
                  <a:pt x="171423" y="47259"/>
                  <a:pt x="165597" y="33551"/>
                  <a:pt x="153914" y="27709"/>
                </a:cubicBezTo>
                <a:cubicBezTo>
                  <a:pt x="136883" y="19193"/>
                  <a:pt x="130823" y="4618"/>
                  <a:pt x="126205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aoblený obdélník 37"/>
          <p:cNvSpPr/>
          <p:nvPr/>
        </p:nvSpPr>
        <p:spPr>
          <a:xfrm>
            <a:off x="162114" y="5903460"/>
            <a:ext cx="1428564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Gibraltar 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Zaoblený obdélník 38"/>
          <p:cNvSpPr/>
          <p:nvPr/>
        </p:nvSpPr>
        <p:spPr>
          <a:xfrm rot="19933958">
            <a:off x="4073967" y="2132766"/>
            <a:ext cx="1720186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Finský záliv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Zaoblený obdélník 39"/>
          <p:cNvSpPr/>
          <p:nvPr/>
        </p:nvSpPr>
        <p:spPr>
          <a:xfrm rot="17223139">
            <a:off x="3404650" y="1751607"/>
            <a:ext cx="1947543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Botnický záliv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1435203" y="3531995"/>
            <a:ext cx="1428564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La Manche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187228" y="4404218"/>
            <a:ext cx="1853538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Biskajský záliv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Zaoblený obdélník 42"/>
          <p:cNvSpPr/>
          <p:nvPr/>
        </p:nvSpPr>
        <p:spPr>
          <a:xfrm rot="2506277">
            <a:off x="4915188" y="5368932"/>
            <a:ext cx="1428564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Bospor 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 rot="2656457">
            <a:off x="5390590" y="5083376"/>
            <a:ext cx="1428564" cy="50405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Comic Sans MS" pitchFamily="66" charset="0"/>
              </a:rPr>
              <a:t>Dardanely</a:t>
            </a:r>
            <a:endParaRPr lang="cs-CZ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00"/>
                            </p:stCondLst>
                            <p:childTnLst>
                              <p:par>
                                <p:cTn id="32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esk 16"/>
          <p:cNvSpPr/>
          <p:nvPr/>
        </p:nvSpPr>
        <p:spPr>
          <a:xfrm rot="19261678" flipH="1">
            <a:off x="3352763" y="1152757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Blesk 15"/>
          <p:cNvSpPr/>
          <p:nvPr/>
        </p:nvSpPr>
        <p:spPr>
          <a:xfrm rot="2015777" flipH="1">
            <a:off x="1382144" y="4961159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Blesk 1"/>
          <p:cNvSpPr/>
          <p:nvPr/>
        </p:nvSpPr>
        <p:spPr>
          <a:xfrm rot="568156" flipH="1">
            <a:off x="2849898" y="4441680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Blesk 14"/>
          <p:cNvSpPr/>
          <p:nvPr/>
        </p:nvSpPr>
        <p:spPr>
          <a:xfrm rot="4453622" flipH="1">
            <a:off x="7417690" y="1082512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Blesk 13"/>
          <p:cNvSpPr/>
          <p:nvPr/>
        </p:nvSpPr>
        <p:spPr>
          <a:xfrm rot="3668248" flipH="1">
            <a:off x="3194906" y="5205177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lesk 12"/>
          <p:cNvSpPr/>
          <p:nvPr/>
        </p:nvSpPr>
        <p:spPr>
          <a:xfrm rot="4198643" flipH="1">
            <a:off x="4783229" y="4210212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Blesk 11"/>
          <p:cNvSpPr/>
          <p:nvPr/>
        </p:nvSpPr>
        <p:spPr>
          <a:xfrm rot="2001101" flipH="1">
            <a:off x="4185223" y="5082781"/>
            <a:ext cx="960346" cy="355390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 rot="3215508">
            <a:off x="4212841" y="4112102"/>
            <a:ext cx="2101122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Karpaty 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 rot="20362903">
            <a:off x="2544467" y="4367347"/>
            <a:ext cx="1486409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Alpy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 rot="3028138">
            <a:off x="6847301" y="835296"/>
            <a:ext cx="2101122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Ural 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 rot="19057468">
            <a:off x="2143945" y="1077504"/>
            <a:ext cx="3392788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Skandinávské pohoří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 rot="1953765">
            <a:off x="1082096" y="4757116"/>
            <a:ext cx="1519173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Pyreneje 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 rot="3286571">
            <a:off x="2802283" y="4988023"/>
            <a:ext cx="1686692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Apeniny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Plaketa 21"/>
          <p:cNvSpPr/>
          <p:nvPr/>
        </p:nvSpPr>
        <p:spPr>
          <a:xfrm>
            <a:off x="4057396" y="3535134"/>
            <a:ext cx="379627" cy="253606"/>
          </a:xfrm>
          <a:prstGeom prst="plaque">
            <a:avLst/>
          </a:prstGeom>
          <a:gradFill flip="none" rotWithShape="1">
            <a:gsLst>
              <a:gs pos="0">
                <a:srgbClr val="00B050"/>
              </a:gs>
              <a:gs pos="39000">
                <a:schemeClr val="accent3">
                  <a:tint val="37000"/>
                  <a:satMod val="300000"/>
                </a:schemeClr>
              </a:gs>
              <a:gs pos="100000">
                <a:srgbClr val="008000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laketa 22"/>
          <p:cNvSpPr/>
          <p:nvPr/>
        </p:nvSpPr>
        <p:spPr>
          <a:xfrm>
            <a:off x="2879162" y="3388582"/>
            <a:ext cx="386888" cy="253606"/>
          </a:xfrm>
          <a:prstGeom prst="plaque">
            <a:avLst/>
          </a:prstGeom>
          <a:gradFill flip="none" rotWithShape="1">
            <a:gsLst>
              <a:gs pos="0">
                <a:srgbClr val="00B050"/>
              </a:gs>
              <a:gs pos="39000">
                <a:schemeClr val="accent3">
                  <a:tint val="37000"/>
                  <a:satMod val="300000"/>
                </a:schemeClr>
              </a:gs>
              <a:gs pos="100000">
                <a:srgbClr val="008000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laketa 23"/>
          <p:cNvSpPr/>
          <p:nvPr/>
        </p:nvSpPr>
        <p:spPr>
          <a:xfrm>
            <a:off x="8022439" y="3183339"/>
            <a:ext cx="447324" cy="342277"/>
          </a:xfrm>
          <a:prstGeom prst="plaque">
            <a:avLst/>
          </a:prstGeom>
          <a:gradFill flip="none" rotWithShape="1">
            <a:gsLst>
              <a:gs pos="0">
                <a:srgbClr val="00B050"/>
              </a:gs>
              <a:gs pos="39000">
                <a:schemeClr val="accent3">
                  <a:tint val="37000"/>
                  <a:satMod val="300000"/>
                </a:schemeClr>
              </a:gs>
              <a:gs pos="100000">
                <a:srgbClr val="008000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laketa 24"/>
          <p:cNvSpPr/>
          <p:nvPr/>
        </p:nvSpPr>
        <p:spPr>
          <a:xfrm>
            <a:off x="5901802" y="2303450"/>
            <a:ext cx="1166655" cy="948153"/>
          </a:xfrm>
          <a:prstGeom prst="plaque">
            <a:avLst/>
          </a:prstGeom>
          <a:gradFill flip="none" rotWithShape="1">
            <a:gsLst>
              <a:gs pos="0">
                <a:srgbClr val="00B050"/>
              </a:gs>
              <a:gs pos="39000">
                <a:schemeClr val="accent3">
                  <a:tint val="37000"/>
                  <a:satMod val="300000"/>
                </a:schemeClr>
              </a:gs>
              <a:gs pos="100000">
                <a:srgbClr val="008000"/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Blesk 125"/>
          <p:cNvSpPr/>
          <p:nvPr/>
        </p:nvSpPr>
        <p:spPr>
          <a:xfrm rot="4453622" flipH="1">
            <a:off x="2994522" y="3792269"/>
            <a:ext cx="586298" cy="362634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9712 w 21600"/>
              <a:gd name="connsiteY7" fmla="*/ 13869 h 21600"/>
              <a:gd name="connsiteX8" fmla="*/ 5022 w 21600"/>
              <a:gd name="connsiteY8" fmla="*/ 9705 h 21600"/>
              <a:gd name="connsiteX9" fmla="*/ 3885 w 21600"/>
              <a:gd name="connsiteY9" fmla="*/ 84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5840 w 21600"/>
              <a:gd name="connsiteY0" fmla="*/ 0 h 25990"/>
              <a:gd name="connsiteX1" fmla="*/ 12860 w 21600"/>
              <a:gd name="connsiteY1" fmla="*/ 10470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11050 w 21600"/>
              <a:gd name="connsiteY2" fmla="*/ 11187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6577 w 21600"/>
              <a:gd name="connsiteY3" fmla="*/ 16397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13378 w 21600"/>
              <a:gd name="connsiteY3" fmla="*/ 10535 h 25990"/>
              <a:gd name="connsiteX4" fmla="*/ 14767 w 21600"/>
              <a:gd name="connsiteY4" fmla="*/ 17267 h 25990"/>
              <a:gd name="connsiteX5" fmla="*/ 21600 w 21600"/>
              <a:gd name="connsiteY5" fmla="*/ 25990 h 25990"/>
              <a:gd name="connsiteX6" fmla="*/ 10012 w 21600"/>
              <a:gd name="connsiteY6" fmla="*/ 19305 h 25990"/>
              <a:gd name="connsiteX7" fmla="*/ 9712 w 21600"/>
              <a:gd name="connsiteY7" fmla="*/ 18259 h 25990"/>
              <a:gd name="connsiteX8" fmla="*/ 5022 w 21600"/>
              <a:gd name="connsiteY8" fmla="*/ 14095 h 25990"/>
              <a:gd name="connsiteX9" fmla="*/ 3885 w 21600"/>
              <a:gd name="connsiteY9" fmla="*/ 12872 h 25990"/>
              <a:gd name="connsiteX10" fmla="*/ 0 w 21600"/>
              <a:gd name="connsiteY10" fmla="*/ 8280 h 25990"/>
              <a:gd name="connsiteX11" fmla="*/ 5840 w 21600"/>
              <a:gd name="connsiteY11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4767 w 21600"/>
              <a:gd name="connsiteY5" fmla="*/ 17267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21600"/>
              <a:gd name="connsiteY0" fmla="*/ 0 h 25990"/>
              <a:gd name="connsiteX1" fmla="*/ 4672 w 21600"/>
              <a:gd name="connsiteY1" fmla="*/ 9017 h 25990"/>
              <a:gd name="connsiteX2" fmla="*/ 9419 w 21600"/>
              <a:gd name="connsiteY2" fmla="*/ 3610 h 25990"/>
              <a:gd name="connsiteX3" fmla="*/ 8087 w 21600"/>
              <a:gd name="connsiteY3" fmla="*/ 12348 h 25990"/>
              <a:gd name="connsiteX4" fmla="*/ 13378 w 21600"/>
              <a:gd name="connsiteY4" fmla="*/ 10535 h 25990"/>
              <a:gd name="connsiteX5" fmla="*/ 10108 w 21600"/>
              <a:gd name="connsiteY5" fmla="*/ 15534 h 25990"/>
              <a:gd name="connsiteX6" fmla="*/ 21600 w 21600"/>
              <a:gd name="connsiteY6" fmla="*/ 25990 h 25990"/>
              <a:gd name="connsiteX7" fmla="*/ 10012 w 21600"/>
              <a:gd name="connsiteY7" fmla="*/ 19305 h 25990"/>
              <a:gd name="connsiteX8" fmla="*/ 9712 w 21600"/>
              <a:gd name="connsiteY8" fmla="*/ 18259 h 25990"/>
              <a:gd name="connsiteX9" fmla="*/ 5022 w 21600"/>
              <a:gd name="connsiteY9" fmla="*/ 14095 h 25990"/>
              <a:gd name="connsiteX10" fmla="*/ 3885 w 21600"/>
              <a:gd name="connsiteY10" fmla="*/ 12872 h 25990"/>
              <a:gd name="connsiteX11" fmla="*/ 0 w 21600"/>
              <a:gd name="connsiteY11" fmla="*/ 8280 h 25990"/>
              <a:gd name="connsiteX12" fmla="*/ 5840 w 21600"/>
              <a:gd name="connsiteY12" fmla="*/ 0 h 25990"/>
              <a:gd name="connsiteX0" fmla="*/ 5840 w 17434"/>
              <a:gd name="connsiteY0" fmla="*/ 0 h 19305"/>
              <a:gd name="connsiteX1" fmla="*/ 4672 w 17434"/>
              <a:gd name="connsiteY1" fmla="*/ 9017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8087 w 17434"/>
              <a:gd name="connsiteY3" fmla="*/ 12348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0108 w 17434"/>
              <a:gd name="connsiteY5" fmla="*/ 15534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19305"/>
              <a:gd name="connsiteX1" fmla="*/ 5305 w 17434"/>
              <a:gd name="connsiteY1" fmla="*/ 6398 h 19305"/>
              <a:gd name="connsiteX2" fmla="*/ 9419 w 17434"/>
              <a:gd name="connsiteY2" fmla="*/ 3610 h 19305"/>
              <a:gd name="connsiteX3" fmla="*/ 9281 w 17434"/>
              <a:gd name="connsiteY3" fmla="*/ 10271 h 19305"/>
              <a:gd name="connsiteX4" fmla="*/ 13378 w 17434"/>
              <a:gd name="connsiteY4" fmla="*/ 10535 h 19305"/>
              <a:gd name="connsiteX5" fmla="*/ 12051 w 17434"/>
              <a:gd name="connsiteY5" fmla="*/ 14181 h 19305"/>
              <a:gd name="connsiteX6" fmla="*/ 17434 w 17434"/>
              <a:gd name="connsiteY6" fmla="*/ 14578 h 19305"/>
              <a:gd name="connsiteX7" fmla="*/ 10012 w 17434"/>
              <a:gd name="connsiteY7" fmla="*/ 19305 h 19305"/>
              <a:gd name="connsiteX8" fmla="*/ 9712 w 17434"/>
              <a:gd name="connsiteY8" fmla="*/ 18259 h 19305"/>
              <a:gd name="connsiteX9" fmla="*/ 5022 w 17434"/>
              <a:gd name="connsiteY9" fmla="*/ 14095 h 19305"/>
              <a:gd name="connsiteX10" fmla="*/ 3885 w 17434"/>
              <a:gd name="connsiteY10" fmla="*/ 12872 h 19305"/>
              <a:gd name="connsiteX11" fmla="*/ 0 w 17434"/>
              <a:gd name="connsiteY11" fmla="*/ 8280 h 19305"/>
              <a:gd name="connsiteX12" fmla="*/ 5840 w 17434"/>
              <a:gd name="connsiteY12" fmla="*/ 0 h 19305"/>
              <a:gd name="connsiteX0" fmla="*/ 5840 w 17434"/>
              <a:gd name="connsiteY0" fmla="*/ 0 h 21321"/>
              <a:gd name="connsiteX1" fmla="*/ 5305 w 17434"/>
              <a:gd name="connsiteY1" fmla="*/ 6398 h 21321"/>
              <a:gd name="connsiteX2" fmla="*/ 9419 w 17434"/>
              <a:gd name="connsiteY2" fmla="*/ 3610 h 21321"/>
              <a:gd name="connsiteX3" fmla="*/ 9281 w 17434"/>
              <a:gd name="connsiteY3" fmla="*/ 10271 h 21321"/>
              <a:gd name="connsiteX4" fmla="*/ 13378 w 17434"/>
              <a:gd name="connsiteY4" fmla="*/ 10535 h 21321"/>
              <a:gd name="connsiteX5" fmla="*/ 12051 w 17434"/>
              <a:gd name="connsiteY5" fmla="*/ 14181 h 21321"/>
              <a:gd name="connsiteX6" fmla="*/ 17434 w 17434"/>
              <a:gd name="connsiteY6" fmla="*/ 14578 h 21321"/>
              <a:gd name="connsiteX7" fmla="*/ 10012 w 17434"/>
              <a:gd name="connsiteY7" fmla="*/ 19305 h 21321"/>
              <a:gd name="connsiteX8" fmla="*/ 13357 w 17434"/>
              <a:gd name="connsiteY8" fmla="*/ 21321 h 21321"/>
              <a:gd name="connsiteX9" fmla="*/ 5022 w 17434"/>
              <a:gd name="connsiteY9" fmla="*/ 14095 h 21321"/>
              <a:gd name="connsiteX10" fmla="*/ 3885 w 17434"/>
              <a:gd name="connsiteY10" fmla="*/ 12872 h 21321"/>
              <a:gd name="connsiteX11" fmla="*/ 0 w 17434"/>
              <a:gd name="connsiteY11" fmla="*/ 8280 h 21321"/>
              <a:gd name="connsiteX12" fmla="*/ 5840 w 17434"/>
              <a:gd name="connsiteY12" fmla="*/ 0 h 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4" h="21321">
                <a:moveTo>
                  <a:pt x="5840" y="0"/>
                </a:moveTo>
                <a:cubicBezTo>
                  <a:pt x="5662" y="2133"/>
                  <a:pt x="5483" y="4265"/>
                  <a:pt x="5305" y="6398"/>
                </a:cubicBezTo>
                <a:lnTo>
                  <a:pt x="9419" y="3610"/>
                </a:lnTo>
                <a:cubicBezTo>
                  <a:pt x="10325" y="3568"/>
                  <a:pt x="8621" y="9117"/>
                  <a:pt x="9281" y="10271"/>
                </a:cubicBezTo>
                <a:cubicBezTo>
                  <a:pt x="9941" y="11425"/>
                  <a:pt x="12602" y="9118"/>
                  <a:pt x="13378" y="10535"/>
                </a:cubicBezTo>
                <a:lnTo>
                  <a:pt x="12051" y="14181"/>
                </a:lnTo>
                <a:lnTo>
                  <a:pt x="17434" y="14578"/>
                </a:lnTo>
                <a:lnTo>
                  <a:pt x="10012" y="19305"/>
                </a:lnTo>
                <a:lnTo>
                  <a:pt x="13357" y="21321"/>
                </a:lnTo>
                <a:lnTo>
                  <a:pt x="5022" y="14095"/>
                </a:lnTo>
                <a:lnTo>
                  <a:pt x="3885" y="12872"/>
                </a:lnTo>
                <a:lnTo>
                  <a:pt x="0" y="8280"/>
                </a:lnTo>
                <a:lnTo>
                  <a:pt x="584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 rot="20895325">
            <a:off x="1617380" y="3745836"/>
            <a:ext cx="3077108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Středoněmecká  vysočina</a:t>
            </a:r>
            <a:endParaRPr lang="cs-CZ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 rot="21043476">
            <a:off x="5005490" y="2580248"/>
            <a:ext cx="3077108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Východoevropská rovina</a:t>
            </a:r>
            <a:endParaRPr lang="cs-CZ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 rot="21043476">
            <a:off x="1870651" y="3293000"/>
            <a:ext cx="2733952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Severoněmecká nížina</a:t>
            </a:r>
            <a:endParaRPr lang="cs-CZ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 rot="21043476">
            <a:off x="6122715" y="3210964"/>
            <a:ext cx="3077108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Kaspická nížina</a:t>
            </a:r>
            <a:endParaRPr lang="cs-CZ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 rot="19871951">
            <a:off x="4551227" y="1920222"/>
            <a:ext cx="3077108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Středopolská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nížina</a:t>
            </a:r>
            <a:endParaRPr lang="cs-CZ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Tětiva 34"/>
          <p:cNvSpPr/>
          <p:nvPr/>
        </p:nvSpPr>
        <p:spPr>
          <a:xfrm>
            <a:off x="3620419" y="1965653"/>
            <a:ext cx="451602" cy="369905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ětiva 35"/>
          <p:cNvSpPr/>
          <p:nvPr/>
        </p:nvSpPr>
        <p:spPr>
          <a:xfrm>
            <a:off x="5037602" y="5116973"/>
            <a:ext cx="451602" cy="369905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ětiva 36"/>
          <p:cNvSpPr/>
          <p:nvPr/>
        </p:nvSpPr>
        <p:spPr>
          <a:xfrm>
            <a:off x="3985421" y="5532204"/>
            <a:ext cx="451602" cy="369905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ětiva 37"/>
          <p:cNvSpPr/>
          <p:nvPr/>
        </p:nvSpPr>
        <p:spPr>
          <a:xfrm>
            <a:off x="840052" y="5260476"/>
            <a:ext cx="451602" cy="369905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ětiva 39"/>
          <p:cNvSpPr/>
          <p:nvPr/>
        </p:nvSpPr>
        <p:spPr>
          <a:xfrm>
            <a:off x="5450200" y="520397"/>
            <a:ext cx="451602" cy="369905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Zaoblený obdélník 42"/>
          <p:cNvSpPr/>
          <p:nvPr/>
        </p:nvSpPr>
        <p:spPr>
          <a:xfrm rot="2361665">
            <a:off x="-137721" y="4935824"/>
            <a:ext cx="2250380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Pyrenejský  poloostrov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 rot="3091853">
            <a:off x="3037984" y="5568869"/>
            <a:ext cx="2250380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Apeninský  poloostrov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Zaoblený obdélník 44"/>
          <p:cNvSpPr/>
          <p:nvPr/>
        </p:nvSpPr>
        <p:spPr>
          <a:xfrm rot="19057468">
            <a:off x="4271601" y="4618408"/>
            <a:ext cx="2250380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Balkánský  poloostrov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 rot="3014289">
            <a:off x="4672593" y="5223024"/>
            <a:ext cx="2723387" cy="5040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Balkánské pohoří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Zaoblený obdélník 45"/>
          <p:cNvSpPr/>
          <p:nvPr/>
        </p:nvSpPr>
        <p:spPr>
          <a:xfrm rot="177109">
            <a:off x="4594489" y="323869"/>
            <a:ext cx="1889030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Poloostrov 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Kola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Tětiva 47"/>
          <p:cNvSpPr/>
          <p:nvPr/>
        </p:nvSpPr>
        <p:spPr>
          <a:xfrm>
            <a:off x="3257571" y="3017048"/>
            <a:ext cx="225801" cy="234555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ětiva 49"/>
          <p:cNvSpPr/>
          <p:nvPr/>
        </p:nvSpPr>
        <p:spPr>
          <a:xfrm>
            <a:off x="5037601" y="6074348"/>
            <a:ext cx="225801" cy="196028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 rot="19057468">
            <a:off x="4570137" y="5752784"/>
            <a:ext cx="1675420" cy="57456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Peloponés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Tětiva 51"/>
          <p:cNvSpPr/>
          <p:nvPr/>
        </p:nvSpPr>
        <p:spPr>
          <a:xfrm>
            <a:off x="6431143" y="4464004"/>
            <a:ext cx="225801" cy="225959"/>
          </a:xfrm>
          <a:prstGeom prst="chord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Zaoblený obdélník 52"/>
          <p:cNvSpPr/>
          <p:nvPr/>
        </p:nvSpPr>
        <p:spPr>
          <a:xfrm>
            <a:off x="5445468" y="4143135"/>
            <a:ext cx="2250380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Poloostrov Krym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Zaoblený obdélník 53"/>
          <p:cNvSpPr/>
          <p:nvPr/>
        </p:nvSpPr>
        <p:spPr>
          <a:xfrm rot="19057468">
            <a:off x="2860232" y="1676535"/>
            <a:ext cx="2250380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Skandinávský poloostrov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Zaoblený obdélník 54"/>
          <p:cNvSpPr/>
          <p:nvPr/>
        </p:nvSpPr>
        <p:spPr>
          <a:xfrm>
            <a:off x="2565785" y="2730794"/>
            <a:ext cx="1952124" cy="7629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Jutský poloostrov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Zkosené hrany 55"/>
          <p:cNvSpPr/>
          <p:nvPr/>
        </p:nvSpPr>
        <p:spPr>
          <a:xfrm>
            <a:off x="1153015" y="705220"/>
            <a:ext cx="277277" cy="312616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Zaoblený obdélník 59"/>
          <p:cNvSpPr/>
          <p:nvPr/>
        </p:nvSpPr>
        <p:spPr>
          <a:xfrm>
            <a:off x="457325" y="449423"/>
            <a:ext cx="1668658" cy="60077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Island</a:t>
            </a:r>
          </a:p>
          <a:p>
            <a:pPr algn="ctr"/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1" name="Zkosené hrany 60"/>
          <p:cNvSpPr/>
          <p:nvPr/>
        </p:nvSpPr>
        <p:spPr>
          <a:xfrm>
            <a:off x="1621977" y="3075966"/>
            <a:ext cx="277277" cy="312616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Zkosené hrany 61"/>
          <p:cNvSpPr/>
          <p:nvPr/>
        </p:nvSpPr>
        <p:spPr>
          <a:xfrm>
            <a:off x="2988016" y="5345952"/>
            <a:ext cx="148800" cy="140926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Zkosené hrany 63"/>
          <p:cNvSpPr/>
          <p:nvPr/>
        </p:nvSpPr>
        <p:spPr>
          <a:xfrm>
            <a:off x="3628329" y="6202020"/>
            <a:ext cx="138638" cy="15630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Zkosené hrany 64"/>
          <p:cNvSpPr/>
          <p:nvPr/>
        </p:nvSpPr>
        <p:spPr>
          <a:xfrm>
            <a:off x="2953327" y="5695429"/>
            <a:ext cx="183490" cy="214994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Zaoblený obdélník 58"/>
          <p:cNvSpPr/>
          <p:nvPr/>
        </p:nvSpPr>
        <p:spPr>
          <a:xfrm rot="21422393">
            <a:off x="1027988" y="2972997"/>
            <a:ext cx="1668658" cy="762959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Britské ostrovy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2611352" y="5971937"/>
            <a:ext cx="1437438" cy="53214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Sicílie 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Zaoblený obdélník 56"/>
          <p:cNvSpPr/>
          <p:nvPr/>
        </p:nvSpPr>
        <p:spPr>
          <a:xfrm rot="308008">
            <a:off x="2382688" y="5618969"/>
            <a:ext cx="1508257" cy="5404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Sardinie 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2203503" y="5144224"/>
            <a:ext cx="1351318" cy="47729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Korsika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6" name="Zkosené hrany 65"/>
          <p:cNvSpPr/>
          <p:nvPr/>
        </p:nvSpPr>
        <p:spPr>
          <a:xfrm>
            <a:off x="5525445" y="6526688"/>
            <a:ext cx="138638" cy="15630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Zaoblený obdélník 66"/>
          <p:cNvSpPr/>
          <p:nvPr/>
        </p:nvSpPr>
        <p:spPr>
          <a:xfrm>
            <a:off x="4876045" y="6325853"/>
            <a:ext cx="1437438" cy="53214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Kréta  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00"/>
                            </p:stCondLst>
                            <p:childTnLst>
                              <p:par>
                                <p:cTn id="32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00"/>
                            </p:stCondLst>
                            <p:childTnLst>
                              <p:par>
                                <p:cTn id="35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000"/>
                            </p:stCondLst>
                            <p:childTnLst>
                              <p:par>
                                <p:cTn id="3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000"/>
                            </p:stCondLst>
                            <p:childTnLst>
                              <p:par>
                                <p:cTn id="37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000"/>
                            </p:stCondLst>
                            <p:childTnLst>
                              <p:par>
                                <p:cTn id="3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000"/>
                            </p:stCondLst>
                            <p:childTnLst>
                              <p:par>
                                <p:cTn id="39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000"/>
                            </p:stCondLst>
                            <p:childTnLst>
                              <p:par>
                                <p:cTn id="41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000"/>
                            </p:stCondLst>
                            <p:childTnLst>
                              <p:par>
                                <p:cTn id="4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000"/>
                            </p:stCondLst>
                            <p:childTnLst>
                              <p:par>
                                <p:cTn id="42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4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2000"/>
                            </p:stCondLst>
                            <p:childTnLst>
                              <p:par>
                                <p:cTn id="4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4000"/>
                            </p:stCondLst>
                            <p:childTnLst>
                              <p:par>
                                <p:cTn id="4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16" grpId="0" animBg="1"/>
      <p:bldP spid="16" grpId="1" animBg="1"/>
      <p:bldP spid="1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17" grpId="0" animBg="1"/>
      <p:bldP spid="17" grpId="1" animBg="1"/>
      <p:bldP spid="17" grpId="2" animBg="1"/>
      <p:bldP spid="46" grpId="0" animBg="1"/>
      <p:bldP spid="46" grpId="1" animBg="1"/>
      <p:bldP spid="46" grpId="2" animBg="1"/>
      <p:bldP spid="42" grpId="0" animBg="1"/>
      <p:bldP spid="42" grpId="1" animBg="1"/>
      <p:bldP spid="4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60" grpId="0" animBg="1"/>
      <p:bldP spid="60" grpId="1" animBg="1"/>
      <p:bldP spid="60" grpId="2" animBg="1"/>
      <p:bldP spid="59" grpId="0" animBg="1"/>
      <p:bldP spid="59" grpId="1" animBg="1"/>
      <p:bldP spid="59" grpId="2" animBg="1"/>
      <p:bldP spid="58" grpId="0" animBg="1"/>
      <p:bldP spid="58" grpId="1" animBg="1"/>
      <p:bldP spid="58" grpId="2" animBg="1"/>
      <p:bldP spid="57" grpId="0" animBg="1"/>
      <p:bldP spid="57" grpId="1" animBg="1"/>
      <p:bldP spid="57" grpId="2" animBg="1"/>
      <p:bldP spid="41" grpId="0" animBg="1"/>
      <p:bldP spid="41" grpId="1" animBg="1"/>
      <p:bldP spid="41" grpId="2" animBg="1"/>
      <p:bldP spid="67" grpId="0" animBg="1"/>
      <p:bldP spid="67" grpId="1" animBg="1"/>
      <p:bldP spid="6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43408"/>
            <a:ext cx="5958666" cy="766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46813"/>
              </p:ext>
            </p:extLst>
          </p:nvPr>
        </p:nvGraphicFramePr>
        <p:xfrm>
          <a:off x="1524000" y="1395413"/>
          <a:ext cx="609600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3" imgW="6095420" imgH="4068369" progId="Word.Document.12">
                  <p:embed/>
                </p:oleObj>
              </mc:Choice>
              <mc:Fallback>
                <p:oleObj name="Dokument" r:id="rId3" imgW="6095420" imgH="40683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395413"/>
                        <a:ext cx="6096000" cy="406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42" y="-775017"/>
            <a:ext cx="6584315" cy="8408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2192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18415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23528" y="836712"/>
            <a:ext cx="8496944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Některé státy spolupracují a vytváří různá společenství.</a:t>
            </a:r>
          </a:p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Naše česká republika je součástí evropské unie.</a:t>
            </a:r>
          </a:p>
          <a:p>
            <a:pPr algn="ctr"/>
            <a:r>
              <a:rPr lang="cs-CZ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Klikni na televizi a podívej se na video.</a:t>
            </a:r>
            <a:endParaRPr lang="cs-CZ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0968"/>
            <a:ext cx="4242319" cy="2826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5877272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Díl č.28 – Evropská Unie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224</Words>
  <Application>Microsoft Office PowerPoint</Application>
  <PresentationFormat>Předvádění na obrazovce (4:3)</PresentationFormat>
  <Paragraphs>82</Paragraphs>
  <Slides>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Motiv sady Office</vt:lpstr>
      <vt:lpstr>Dokument</vt:lpstr>
      <vt:lpstr>Metodické pokyny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Paja</dc:creator>
  <cp:lastModifiedBy>Lucka</cp:lastModifiedBy>
  <cp:revision>37</cp:revision>
  <dcterms:created xsi:type="dcterms:W3CDTF">2012-11-26T19:09:11Z</dcterms:created>
  <dcterms:modified xsi:type="dcterms:W3CDTF">2020-03-27T06:32:29Z</dcterms:modified>
</cp:coreProperties>
</file>