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9" r:id="rId5"/>
    <p:sldId id="258" r:id="rId6"/>
    <p:sldId id="261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Styl s motivem 2 – zvýraznění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69" autoAdjust="0"/>
    <p:restoredTop sz="94679" autoAdjust="0"/>
  </p:normalViewPr>
  <p:slideViewPr>
    <p:cSldViewPr>
      <p:cViewPr varScale="1">
        <p:scale>
          <a:sx n="122" d="100"/>
          <a:sy n="122" d="100"/>
        </p:scale>
        <p:origin x="2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A303-154E-44B8-93B0-2707229A7ECD}" type="datetimeFigureOut">
              <a:rPr lang="cs-CZ" smtClean="0"/>
              <a:t>01.04.2020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F0BAF-F63E-4B78-B7FD-D432BFFAD0F9}" type="slidenum">
              <a:rPr lang="cs-CZ" smtClean="0"/>
              <a:t>‹#›</a:t>
            </a:fld>
            <a:endParaRPr lang="cs-CZ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gi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11" Type="http://schemas.openxmlformats.org/officeDocument/2006/relationships/image" Target="../media/image27.wmf"/><Relationship Id="rId5" Type="http://schemas.openxmlformats.org/officeDocument/2006/relationships/image" Target="../media/image21.png"/><Relationship Id="rId10" Type="http://schemas.openxmlformats.org/officeDocument/2006/relationships/image" Target="../media/image26.wmf"/><Relationship Id="rId4" Type="http://schemas.openxmlformats.org/officeDocument/2006/relationships/image" Target="../media/image20.png"/><Relationship Id="rId9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smtClean="0">
                <a:solidFill>
                  <a:srgbClr val="FFFF00"/>
                </a:solidFill>
              </a:rPr>
              <a:t>Happy Easter</a:t>
            </a:r>
            <a:endParaRPr lang="cs-CZ" b="1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Anglický jazyk pro </a:t>
            </a:r>
            <a:r>
              <a:rPr lang="cs-CZ" dirty="0" smtClean="0">
                <a:solidFill>
                  <a:srgbClr val="00B0F0"/>
                </a:solidFill>
              </a:rPr>
              <a:t>5.ročník</a:t>
            </a:r>
            <a:endParaRPr lang="cs-CZ" dirty="0" smtClean="0">
              <a:solidFill>
                <a:srgbClr val="00B0F0"/>
              </a:solidFill>
            </a:endParaRPr>
          </a:p>
        </p:txBody>
      </p:sp>
      <p:pic>
        <p:nvPicPr>
          <p:cNvPr id="6150" name="Picture 6" descr="C:\Users\Kolářová\AppData\Local\Microsoft\Windows\Temporary Internet Files\Content.IE5\J1ALEG8Q\MC90029068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4032448" cy="369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32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4937" y="332656"/>
            <a:ext cx="7125113" cy="924475"/>
          </a:xfrm>
        </p:spPr>
        <p:txBody>
          <a:bodyPr/>
          <a:lstStyle/>
          <a:p>
            <a:r>
              <a:rPr lang="cs-CZ" b="1" smtClean="0">
                <a:solidFill>
                  <a:srgbClr val="FFFF00"/>
                </a:solidFill>
              </a:rPr>
              <a:t>Obsah</a:t>
            </a:r>
            <a:endParaRPr lang="cs-CZ" b="1">
              <a:solidFill>
                <a:srgbClr val="FFFF00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467544" y="1628800"/>
            <a:ext cx="1728192" cy="324036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mtClean="0"/>
          </a:p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2699792" y="1628800"/>
            <a:ext cx="1728192" cy="32403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>
                <a:solidFill>
                  <a:srgbClr val="FF0000"/>
                </a:solidFill>
              </a:rPr>
              <a:t>B</a:t>
            </a:r>
          </a:p>
          <a:p>
            <a:pPr algn="ctr"/>
            <a:r>
              <a:rPr lang="cs-CZ" smtClean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cs-CZ" smtClean="0">
                <a:solidFill>
                  <a:srgbClr val="FF0000"/>
                </a:solidFill>
              </a:rPr>
              <a:t>N</a:t>
            </a:r>
          </a:p>
          <a:p>
            <a:pPr algn="ctr"/>
            <a:r>
              <a:rPr lang="cs-CZ" smtClean="0">
                <a:solidFill>
                  <a:srgbClr val="FF0000"/>
                </a:solidFill>
              </a:rPr>
              <a:t>G</a:t>
            </a:r>
          </a:p>
          <a:p>
            <a:pPr algn="ctr"/>
            <a:r>
              <a:rPr lang="cs-CZ">
                <a:solidFill>
                  <a:srgbClr val="FF0000"/>
                </a:solidFill>
              </a:rPr>
              <a:t>O</a:t>
            </a:r>
            <a:endParaRPr lang="cs-CZ" smtClean="0">
              <a:solidFill>
                <a:srgbClr val="FF0000"/>
              </a:solidFill>
            </a:endParaRPr>
          </a:p>
        </p:txBody>
      </p:sp>
      <p:sp>
        <p:nvSpPr>
          <p:cNvPr id="10" name="Ovál 9"/>
          <p:cNvSpPr/>
          <p:nvPr/>
        </p:nvSpPr>
        <p:spPr>
          <a:xfrm>
            <a:off x="4788024" y="1628800"/>
            <a:ext cx="1728192" cy="32403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srgbClr val="FF0000"/>
              </a:solidFill>
            </a:endParaRP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W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H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E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R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E </a:t>
            </a:r>
          </a:p>
          <a:p>
            <a:pPr algn="ctr"/>
            <a:endParaRPr lang="cs-CZ" sz="1600" dirty="0" smtClean="0">
              <a:solidFill>
                <a:srgbClr val="FF0000"/>
              </a:solidFill>
            </a:endParaRP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S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cs-CZ" sz="1600" dirty="0">
                <a:solidFill>
                  <a:srgbClr val="FF0000"/>
                </a:solidFill>
              </a:rPr>
              <a:t>.</a:t>
            </a:r>
            <a:endParaRPr lang="cs-CZ" sz="1600" dirty="0" smtClean="0">
              <a:solidFill>
                <a:srgbClr val="FF0000"/>
              </a:solidFill>
            </a:endParaRPr>
          </a:p>
          <a:p>
            <a:pPr algn="ctr"/>
            <a:endParaRPr lang="cs-CZ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7092280" y="1628800"/>
            <a:ext cx="1728192" cy="32403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>
                <a:solidFill>
                  <a:srgbClr val="FFFF00"/>
                </a:solidFill>
              </a:rPr>
              <a:t>H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P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P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Y</a:t>
            </a:r>
          </a:p>
          <a:p>
            <a:pPr algn="ctr"/>
            <a:endParaRPr lang="cs-CZ">
              <a:solidFill>
                <a:srgbClr val="FFFF00"/>
              </a:solidFill>
            </a:endParaRP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E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S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T</a:t>
            </a:r>
          </a:p>
          <a:p>
            <a:pPr algn="ctr"/>
            <a:r>
              <a:rPr lang="cs-CZ" smtClean="0">
                <a:solidFill>
                  <a:srgbClr val="FFFF00"/>
                </a:solidFill>
              </a:rPr>
              <a:t>E</a:t>
            </a:r>
          </a:p>
          <a:p>
            <a:pPr algn="ctr"/>
            <a:r>
              <a:rPr lang="cs-CZ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158355" y="1811041"/>
            <a:ext cx="34657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smtClean="0"/>
              <a:t>V</a:t>
            </a:r>
          </a:p>
          <a:p>
            <a:r>
              <a:rPr lang="cs-CZ" sz="1600" smtClean="0"/>
              <a:t>O</a:t>
            </a:r>
          </a:p>
          <a:p>
            <a:r>
              <a:rPr lang="cs-CZ" sz="1600" smtClean="0"/>
              <a:t>C</a:t>
            </a:r>
          </a:p>
          <a:p>
            <a:r>
              <a:rPr lang="cs-CZ" sz="1600" smtClean="0"/>
              <a:t>A</a:t>
            </a:r>
          </a:p>
          <a:p>
            <a:r>
              <a:rPr lang="cs-CZ" sz="1600" smtClean="0"/>
              <a:t>B</a:t>
            </a:r>
          </a:p>
          <a:p>
            <a:r>
              <a:rPr lang="cs-CZ" sz="1600" smtClean="0"/>
              <a:t>U</a:t>
            </a:r>
          </a:p>
          <a:p>
            <a:r>
              <a:rPr lang="cs-CZ" sz="1600" smtClean="0"/>
              <a:t>L</a:t>
            </a:r>
          </a:p>
          <a:p>
            <a:r>
              <a:rPr lang="cs-CZ" sz="1600" smtClean="0"/>
              <a:t>A</a:t>
            </a:r>
          </a:p>
          <a:p>
            <a:r>
              <a:rPr lang="cs-CZ" sz="1600" smtClean="0"/>
              <a:t>R</a:t>
            </a:r>
          </a:p>
          <a:p>
            <a:r>
              <a:rPr lang="cs-CZ" sz="1600"/>
              <a:t>Y</a:t>
            </a:r>
          </a:p>
        </p:txBody>
      </p:sp>
      <p:pic>
        <p:nvPicPr>
          <p:cNvPr id="2052" name="Picture 4" descr="C:\Users\Kolářová\AppData\Local\Microsoft\Windows\Temporary Internet Files\Content.IE5\AHO4Q58R\MC90035405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754" y="3858428"/>
            <a:ext cx="712732" cy="1014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27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olářová\AppData\Local\Microsoft\Windows\Temporary Internet Files\Content.IE5\DYZYG3L8\MC9003430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617" y="1030063"/>
            <a:ext cx="5110465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52293" y="404664"/>
            <a:ext cx="7125113" cy="924475"/>
          </a:xfrm>
        </p:spPr>
        <p:txBody>
          <a:bodyPr/>
          <a:lstStyle/>
          <a:p>
            <a:r>
              <a:rPr lang="cs-CZ" b="1" dirty="0" err="1" smtClean="0">
                <a:solidFill>
                  <a:srgbClr val="00B0F0"/>
                </a:solidFill>
              </a:rPr>
              <a:t>Useful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b="1" dirty="0" err="1" smtClean="0">
                <a:solidFill>
                  <a:srgbClr val="00B0F0"/>
                </a:solidFill>
              </a:rPr>
              <a:t>vocabulary</a:t>
            </a:r>
            <a:r>
              <a:rPr lang="cs-CZ" b="1" dirty="0" smtClean="0">
                <a:solidFill>
                  <a:srgbClr val="00B0F0"/>
                </a:solidFill>
              </a:rPr>
              <a:t>: </a:t>
            </a:r>
            <a:r>
              <a:rPr lang="cs-CZ" b="1" dirty="0" err="1" smtClean="0">
                <a:solidFill>
                  <a:srgbClr val="00B0F0"/>
                </a:solidFill>
              </a:rPr>
              <a:t>Easter</a:t>
            </a:r>
            <a:endParaRPr lang="cs-CZ" b="1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Users\Kolářová\AppData\Local\Microsoft\Windows\Temporary Internet Files\Content.IE5\AM1I8PN9\MC90030151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516429"/>
            <a:ext cx="1058875" cy="182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olářová\AppData\Local\Microsoft\Windows\Temporary Internet Files\Content.IE5\2XL4XW1A\MC90036212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982" y="4050096"/>
            <a:ext cx="107898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olářová\AppData\Local\Microsoft\Windows\Temporary Internet Files\Content.IE5\DYZYG3L8\MC90007892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653" y="5013176"/>
            <a:ext cx="1127267" cy="1117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Kolářová\AppData\Local\Microsoft\Windows\Temporary Internet Files\Content.IE5\AM1I8PN9\MC900436378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033" y="1772816"/>
            <a:ext cx="1145282" cy="1145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Kolářová\AppData\Local\Microsoft\Windows\Temporary Internet Files\Content.IE5\DE4CGPLA\MC900436377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739" y="1772816"/>
            <a:ext cx="964210" cy="964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Kolářová\AppData\Local\Microsoft\Windows\Temporary Internet Files\Content.IE5\S7687CZ2\MC900354059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671" y="4196481"/>
            <a:ext cx="733667" cy="115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Kolářová\AppData\Local\Microsoft\Windows\Temporary Internet Files\Content.IE5\K0O7W0UI\MC900422893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003" y="3069162"/>
            <a:ext cx="1034060" cy="833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Program Files (x86)\Microsoft Office\MEDIA\OFFICE14\Bullets\BD21535_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337185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Kolářová\AppData\Local\Microsoft\Windows\Temporary Internet Files\Content.IE5\J1ALEG8Q\MC900197543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704" y="5058208"/>
            <a:ext cx="1383671" cy="96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611560" y="2254921"/>
            <a:ext cx="1649811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>
                <a:solidFill>
                  <a:srgbClr val="FFFF00"/>
                </a:solidFill>
              </a:rPr>
              <a:t>c</a:t>
            </a:r>
            <a:r>
              <a:rPr lang="cs-CZ" sz="2400" smtClean="0">
                <a:solidFill>
                  <a:srgbClr val="FFFF00"/>
                </a:solidFill>
              </a:rPr>
              <a:t>hocolate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endParaRPr lang="cs-CZ" sz="2400" smtClean="0">
              <a:solidFill>
                <a:srgbClr val="FFFF00"/>
              </a:solidFill>
            </a:endParaRPr>
          </a:p>
          <a:p>
            <a:r>
              <a:rPr lang="cs-CZ" sz="2400">
                <a:solidFill>
                  <a:srgbClr val="FFFF00"/>
                </a:solidFill>
              </a:rPr>
              <a:t>b</a:t>
            </a:r>
            <a:r>
              <a:rPr lang="cs-CZ" sz="2400" smtClean="0">
                <a:solidFill>
                  <a:srgbClr val="FFFF00"/>
                </a:solidFill>
              </a:rPr>
              <a:t>asket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r>
              <a:rPr lang="cs-CZ" sz="2400">
                <a:solidFill>
                  <a:srgbClr val="FFFF00"/>
                </a:solidFill>
              </a:rPr>
              <a:t>b</a:t>
            </a:r>
            <a:r>
              <a:rPr lang="cs-CZ" sz="2400" smtClean="0">
                <a:solidFill>
                  <a:srgbClr val="FFFF00"/>
                </a:solidFill>
              </a:rPr>
              <a:t>unny</a:t>
            </a:r>
          </a:p>
          <a:p>
            <a:r>
              <a:rPr lang="cs-CZ" sz="2400" smtClean="0">
                <a:solidFill>
                  <a:srgbClr val="FFFF00"/>
                </a:solidFill>
              </a:rPr>
              <a:t>/rabbit/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endParaRPr lang="cs-CZ" sz="2400" smtClean="0">
              <a:solidFill>
                <a:srgbClr val="FFFF00"/>
              </a:solidFill>
            </a:endParaRPr>
          </a:p>
          <a:p>
            <a:r>
              <a:rPr lang="cs-CZ" sz="2400" smtClean="0">
                <a:solidFill>
                  <a:srgbClr val="FFFF00"/>
                </a:solidFill>
              </a:rPr>
              <a:t>lamb</a:t>
            </a:r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7308241" y="2254921"/>
            <a:ext cx="183575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>
                <a:solidFill>
                  <a:srgbClr val="FFFF00"/>
                </a:solidFill>
              </a:rPr>
              <a:t>c</a:t>
            </a:r>
            <a:r>
              <a:rPr lang="cs-CZ" sz="2400" smtClean="0">
                <a:solidFill>
                  <a:srgbClr val="FFFF00"/>
                </a:solidFill>
              </a:rPr>
              <a:t>hick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r>
              <a:rPr lang="cs-CZ" sz="2400">
                <a:solidFill>
                  <a:srgbClr val="FFFF00"/>
                </a:solidFill>
              </a:rPr>
              <a:t>h</a:t>
            </a:r>
            <a:r>
              <a:rPr lang="cs-CZ" sz="2400" smtClean="0">
                <a:solidFill>
                  <a:srgbClr val="FFFF00"/>
                </a:solidFill>
              </a:rPr>
              <a:t>ot cross</a:t>
            </a:r>
          </a:p>
          <a:p>
            <a:r>
              <a:rPr lang="cs-CZ" sz="2400">
                <a:solidFill>
                  <a:srgbClr val="FFFF00"/>
                </a:solidFill>
              </a:rPr>
              <a:t>b</a:t>
            </a:r>
            <a:r>
              <a:rPr lang="cs-CZ" sz="2400" smtClean="0">
                <a:solidFill>
                  <a:srgbClr val="FFFF00"/>
                </a:solidFill>
              </a:rPr>
              <a:t>uns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r>
              <a:rPr lang="cs-CZ" sz="2400">
                <a:solidFill>
                  <a:srgbClr val="FFFF00"/>
                </a:solidFill>
              </a:rPr>
              <a:t>d</a:t>
            </a:r>
            <a:r>
              <a:rPr lang="cs-CZ" sz="2400" smtClean="0">
                <a:solidFill>
                  <a:srgbClr val="FFFF00"/>
                </a:solidFill>
              </a:rPr>
              <a:t>affodil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r>
              <a:rPr lang="cs-CZ" sz="2400">
                <a:solidFill>
                  <a:srgbClr val="FFFF00"/>
                </a:solidFill>
              </a:rPr>
              <a:t>a</a:t>
            </a:r>
            <a:r>
              <a:rPr lang="cs-CZ" sz="2400" smtClean="0">
                <a:solidFill>
                  <a:srgbClr val="FFFF00"/>
                </a:solidFill>
              </a:rPr>
              <a:t> new</a:t>
            </a:r>
          </a:p>
          <a:p>
            <a:r>
              <a:rPr lang="cs-CZ" sz="2400" smtClean="0">
                <a:solidFill>
                  <a:srgbClr val="FFFF00"/>
                </a:solidFill>
              </a:rPr>
              <a:t>bonnet</a:t>
            </a:r>
          </a:p>
          <a:p>
            <a:endParaRPr lang="cs-CZ" sz="2400">
              <a:solidFill>
                <a:srgbClr val="FFFF00"/>
              </a:solidFill>
            </a:endParaRPr>
          </a:p>
          <a:p>
            <a:r>
              <a:rPr lang="cs-CZ" sz="2400" smtClean="0">
                <a:solidFill>
                  <a:srgbClr val="FFFF00"/>
                </a:solidFill>
              </a:rPr>
              <a:t>Easter egg</a:t>
            </a:r>
            <a:endParaRPr lang="cs-CZ" sz="24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125113" cy="924475"/>
          </a:xfrm>
        </p:spPr>
        <p:txBody>
          <a:bodyPr/>
          <a:lstStyle/>
          <a:p>
            <a:r>
              <a:rPr lang="cs-CZ" sz="4800" b="1" smtClean="0">
                <a:solidFill>
                  <a:srgbClr val="0070C0"/>
                </a:solidFill>
              </a:rPr>
              <a:t>Bingo !</a:t>
            </a:r>
            <a:endParaRPr lang="cs-CZ" sz="4800" b="1">
              <a:solidFill>
                <a:srgbClr val="0070C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662429"/>
              </p:ext>
            </p:extLst>
          </p:nvPr>
        </p:nvGraphicFramePr>
        <p:xfrm>
          <a:off x="755576" y="1292372"/>
          <a:ext cx="6096000" cy="4696296"/>
        </p:xfrm>
        <a:graphic>
          <a:graphicData uri="http://schemas.openxmlformats.org/drawingml/2006/table">
            <a:tbl>
              <a:tblPr bandRow="1">
                <a:tableStyleId>{E8B1032C-EA38-4F05-BA0D-38AFFFC7BED3}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65432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daffodil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bonnet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rabbit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5432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Easter</a:t>
                      </a:r>
                      <a:r>
                        <a:rPr lang="cs-CZ" sz="24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egg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chick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chocolate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5432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lamb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00B0F0"/>
                          </a:solidFill>
                        </a:rPr>
                        <a:t>hot </a:t>
                      </a:r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cross</a:t>
                      </a:r>
                      <a:r>
                        <a:rPr lang="cs-CZ" sz="240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cs-CZ" sz="2400" dirty="0" err="1" smtClean="0">
                          <a:solidFill>
                            <a:srgbClr val="00B0F0"/>
                          </a:solidFill>
                        </a:rPr>
                        <a:t>buns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00B0F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00B0F0"/>
                          </a:solidFill>
                        </a:rPr>
                        <a:t>basket</a:t>
                      </a:r>
                      <a:endParaRPr lang="cs-CZ" sz="2400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FFC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3463155" y="620688"/>
            <a:ext cx="18325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smtClean="0">
                <a:solidFill>
                  <a:srgbClr val="00B050"/>
                </a:solidFill>
              </a:rPr>
              <a:t>X</a:t>
            </a:r>
            <a:r>
              <a:rPr lang="cs-CZ" sz="4000" smtClean="0"/>
              <a:t> or </a:t>
            </a:r>
            <a:r>
              <a:rPr lang="cs-CZ" sz="4000" smtClean="0">
                <a:solidFill>
                  <a:srgbClr val="00B050"/>
                </a:solidFill>
              </a:rPr>
              <a:t>O</a:t>
            </a:r>
            <a:endParaRPr lang="cs-CZ" sz="4000">
              <a:solidFill>
                <a:srgbClr val="00B05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820654" y="159023"/>
            <a:ext cx="33233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Překládej.Má-li hráč 3</a:t>
            </a:r>
          </a:p>
          <a:p>
            <a:r>
              <a:rPr lang="cs-CZ"/>
              <a:t>s</a:t>
            </a:r>
            <a:r>
              <a:rPr lang="cs-CZ" smtClean="0"/>
              <a:t>vé značky v řadě, sloupci,</a:t>
            </a:r>
          </a:p>
          <a:p>
            <a:r>
              <a:rPr lang="cs-CZ"/>
              <a:t>č</a:t>
            </a:r>
            <a:r>
              <a:rPr lang="cs-CZ" smtClean="0"/>
              <a:t>i v úhlopříčce-vyhrává!</a:t>
            </a:r>
            <a:endParaRPr lang="cs-CZ"/>
          </a:p>
        </p:txBody>
      </p:sp>
      <p:pic>
        <p:nvPicPr>
          <p:cNvPr id="1026" name="Picture 2" descr="C:\Users\Kolářová\AppData\Local\Microsoft\Windows\Temporary Internet Files\Content.IE5\AHO4Q58R\MC9003311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365104"/>
            <a:ext cx="1329350" cy="181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olářová\AppData\Local\Microsoft\Windows\Temporary Internet Files\Content.IE5\H9OJA8DP\MC90033614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516" y="1328574"/>
            <a:ext cx="1505592" cy="2434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7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485153" cy="996483"/>
          </a:xfrm>
        </p:spPr>
        <p:txBody>
          <a:bodyPr/>
          <a:lstStyle/>
          <a:p>
            <a:r>
              <a:rPr lang="cs-CZ" sz="4800" smtClean="0">
                <a:solidFill>
                  <a:srgbClr val="FFFF00"/>
                </a:solidFill>
              </a:rPr>
              <a:t>Bingo !</a:t>
            </a:r>
            <a:endParaRPr lang="cs-CZ" sz="4800">
              <a:solidFill>
                <a:srgbClr val="FFFF0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288207"/>
              </p:ext>
            </p:extLst>
          </p:nvPr>
        </p:nvGraphicFramePr>
        <p:xfrm>
          <a:off x="683568" y="1340768"/>
          <a:ext cx="6096000" cy="5060246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1443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narcis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zajíc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čokoláda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144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košík</a:t>
                      </a:r>
                      <a:endParaRPr lang="cs-CZ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čepec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velikonoční </a:t>
                      </a:r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vejce</a:t>
                      </a:r>
                    </a:p>
                    <a:p>
                      <a:pPr algn="ctr"/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1443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mazanec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jehně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kuře</a:t>
                      </a:r>
                      <a:endParaRPr lang="cs-CZ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074" name="Picture 2" descr="C:\Users\Kolářová\AppData\Local\Microsoft\Windows\Temporary Internet Files\Content.IE5\7LIBQ3VE\MC90034652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930" y="4581128"/>
            <a:ext cx="1833372" cy="1623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Kolářová\AppData\Local\Microsoft\Windows\Temporary Internet Files\Content.IE5\7LIBQ3VE\MC90033160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787" y="2132856"/>
            <a:ext cx="1398760" cy="178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Kolářová\AppData\Local\Microsoft\Windows\Temporary Internet Files\Content.IE5\7LIBQ3VE\MC90028738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548" y="407952"/>
            <a:ext cx="2012505" cy="126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78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9" name="Picture 9" descr="C:\Users\Kolářová\AppData\Local\Microsoft\Windows\Temporary Internet Files\Content.IE5\H9OJA8DP\MC9003361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9716">
            <a:off x="936868" y="4227529"/>
            <a:ext cx="645527" cy="840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>
                <a:solidFill>
                  <a:srgbClr val="00B0F0"/>
                </a:solidFill>
              </a:rPr>
              <a:t>Where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b="1" dirty="0" err="1" smtClean="0">
                <a:solidFill>
                  <a:srgbClr val="00B0F0"/>
                </a:solidFill>
              </a:rPr>
              <a:t>is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b="1" dirty="0" err="1" smtClean="0">
                <a:solidFill>
                  <a:srgbClr val="00B0F0"/>
                </a:solidFill>
              </a:rPr>
              <a:t>an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b="1" dirty="0" err="1" smtClean="0">
                <a:solidFill>
                  <a:srgbClr val="00B0F0"/>
                </a:solidFill>
              </a:rPr>
              <a:t>Easter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b="1" dirty="0" err="1" smtClean="0">
                <a:solidFill>
                  <a:srgbClr val="00B0F0"/>
                </a:solidFill>
              </a:rPr>
              <a:t>egg</a:t>
            </a:r>
            <a:r>
              <a:rPr lang="cs-CZ" b="1" dirty="0" smtClean="0">
                <a:solidFill>
                  <a:srgbClr val="00B0F0"/>
                </a:solidFill>
              </a:rPr>
              <a:t>?</a:t>
            </a:r>
            <a:endParaRPr lang="cs-CZ" b="1" dirty="0">
              <a:solidFill>
                <a:srgbClr val="00B0F0"/>
              </a:solidFill>
            </a:endParaRPr>
          </a:p>
        </p:txBody>
      </p:sp>
      <p:pic>
        <p:nvPicPr>
          <p:cNvPr id="5123" name="Picture 3" descr="C:\Users\Kolářová\AppData\Local\Microsoft\Windows\Temporary Internet Files\Content.IE5\H9OJA8DP\MC900089976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00808"/>
            <a:ext cx="534659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Kolářová\AppData\Local\Microsoft\Windows\Temporary Internet Files\Content.IE5\AHO4Q58R\MC900436395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996" y="5068315"/>
            <a:ext cx="361904" cy="45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Kolářová\AppData\Local\Microsoft\Windows\Temporary Internet Files\Content.IE5\H9OJA8DP\MC900436394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309" y="5679079"/>
            <a:ext cx="609797" cy="77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Kolářová\AppData\Local\Microsoft\Windows\Temporary Internet Files\Content.IE5\7LIBQ3VE\MC900436290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964" y="2708920"/>
            <a:ext cx="752265" cy="752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Kolářová\AppData\Local\Microsoft\Windows\Temporary Internet Files\Content.IE5\7LIBQ3VE\MC900412690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230" y="2189383"/>
            <a:ext cx="1045550" cy="103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C:\Users\Kolářová\AppData\Local\Microsoft\Windows\Temporary Internet Files\Content.IE5\J1ALEG8Q\MC900305495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973" y="5394486"/>
            <a:ext cx="308205" cy="35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C:\Users\Kolářová\AppData\Local\Microsoft\Windows\Temporary Internet Files\Content.IE5\7LIBQ3VE\MC900355507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451" y="3128959"/>
            <a:ext cx="442111" cy="70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C:\Users\Kolářová\AppData\Local\Microsoft\Windows\Temporary Internet Files\Content.IE5\AHO4Q58R\MC900391628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829420"/>
            <a:ext cx="841146" cy="87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3" name="Picture 13" descr="C:\Users\Kolářová\AppData\Local\Microsoft\Windows\Temporary Internet Files\Content.IE5\H9OJA8DP\MC900311638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403" y="4019104"/>
            <a:ext cx="522775" cy="70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7452320" y="1700808"/>
            <a:ext cx="133562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>
                <a:solidFill>
                  <a:srgbClr val="FFFF00"/>
                </a:solidFill>
              </a:rPr>
              <a:t>o</a:t>
            </a:r>
            <a:r>
              <a:rPr lang="cs-CZ" smtClean="0">
                <a:solidFill>
                  <a:srgbClr val="FFFF00"/>
                </a:solidFill>
              </a:rPr>
              <a:t>n</a:t>
            </a:r>
          </a:p>
          <a:p>
            <a:pPr>
              <a:lnSpc>
                <a:spcPct val="150000"/>
              </a:lnSpc>
            </a:pPr>
            <a:r>
              <a:rPr lang="cs-CZ">
                <a:solidFill>
                  <a:srgbClr val="FFFF00"/>
                </a:solidFill>
              </a:rPr>
              <a:t>i</a:t>
            </a:r>
            <a:r>
              <a:rPr lang="cs-CZ" smtClean="0">
                <a:solidFill>
                  <a:srgbClr val="FFFF00"/>
                </a:solidFill>
              </a:rPr>
              <a:t>n</a:t>
            </a:r>
          </a:p>
          <a:p>
            <a:pPr>
              <a:lnSpc>
                <a:spcPct val="150000"/>
              </a:lnSpc>
            </a:pPr>
            <a:r>
              <a:rPr lang="cs-CZ">
                <a:solidFill>
                  <a:srgbClr val="FFFF00"/>
                </a:solidFill>
              </a:rPr>
              <a:t>i</a:t>
            </a:r>
            <a:r>
              <a:rPr lang="cs-CZ" smtClean="0">
                <a:solidFill>
                  <a:srgbClr val="FFFF00"/>
                </a:solidFill>
              </a:rPr>
              <a:t>n front of</a:t>
            </a:r>
          </a:p>
          <a:p>
            <a:pPr>
              <a:lnSpc>
                <a:spcPct val="150000"/>
              </a:lnSpc>
            </a:pPr>
            <a:r>
              <a:rPr lang="cs-CZ" smtClean="0">
                <a:solidFill>
                  <a:srgbClr val="FFFF00"/>
                </a:solidFill>
              </a:rPr>
              <a:t>between</a:t>
            </a:r>
          </a:p>
          <a:p>
            <a:pPr>
              <a:lnSpc>
                <a:spcPct val="150000"/>
              </a:lnSpc>
            </a:pPr>
            <a:r>
              <a:rPr lang="cs-CZ">
                <a:solidFill>
                  <a:srgbClr val="FFFF00"/>
                </a:solidFill>
              </a:rPr>
              <a:t>n</a:t>
            </a:r>
            <a:r>
              <a:rPr lang="cs-CZ" smtClean="0">
                <a:solidFill>
                  <a:srgbClr val="FFFF00"/>
                </a:solidFill>
              </a:rPr>
              <a:t>ext to</a:t>
            </a:r>
          </a:p>
          <a:p>
            <a:pPr>
              <a:lnSpc>
                <a:spcPct val="150000"/>
              </a:lnSpc>
            </a:pPr>
            <a:r>
              <a:rPr lang="cs-CZ" smtClean="0">
                <a:solidFill>
                  <a:srgbClr val="FFFF00"/>
                </a:solidFill>
              </a:rPr>
              <a:t>behind</a:t>
            </a:r>
            <a:endParaRPr lang="cs-CZ">
              <a:solidFill>
                <a:srgbClr val="FFFF00"/>
              </a:solidFill>
            </a:endParaRPr>
          </a:p>
        </p:txBody>
      </p:sp>
      <p:pic>
        <p:nvPicPr>
          <p:cNvPr id="5134" name="Picture 14" descr="C:\Users\Kolářová\AppData\Local\Microsoft\Windows\Temporary Internet Files\Content.IE5\7LIBQ3VE\MC900354058[1].wm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811" y="5754028"/>
            <a:ext cx="470600" cy="66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57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678679" y="692696"/>
            <a:ext cx="5867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Happy Easter !</a:t>
            </a:r>
            <a:endParaRPr lang="cs-CZ" sz="5400" b="1" cap="none" spc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4099" name="Picture 3" descr="C:\Users\Kolářová\AppData\Local\Microsoft\Windows\Temporary Internet Files\Content.IE5\J1ALEG8Q\MC90025006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54" y="1779771"/>
            <a:ext cx="4490762" cy="4529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50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Přehled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Léto</Template>
  <TotalTime>179</TotalTime>
  <Words>125</Words>
  <Application>Microsoft Office PowerPoint</Application>
  <PresentationFormat>Předvádění na obrazovce (4:3)</PresentationFormat>
  <Paragraphs>116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Courier New</vt:lpstr>
      <vt:lpstr>Trebuchet MS</vt:lpstr>
      <vt:lpstr>Verdana</vt:lpstr>
      <vt:lpstr>Wingdings 2</vt:lpstr>
      <vt:lpstr>Summer</vt:lpstr>
      <vt:lpstr>Happy Easter</vt:lpstr>
      <vt:lpstr>Obsah</vt:lpstr>
      <vt:lpstr>Useful vocabulary: Easter</vt:lpstr>
      <vt:lpstr>Bingo !</vt:lpstr>
      <vt:lpstr>Bingo !</vt:lpstr>
      <vt:lpstr>Where is an Easter egg?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Kolářová</dc:creator>
  <cp:lastModifiedBy>Lucka</cp:lastModifiedBy>
  <cp:revision>21</cp:revision>
  <dcterms:created xsi:type="dcterms:W3CDTF">2012-03-28T14:24:22Z</dcterms:created>
  <dcterms:modified xsi:type="dcterms:W3CDTF">2020-04-01T08:32:19Z</dcterms:modified>
</cp:coreProperties>
</file>