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0" r:id="rId2"/>
    <p:sldId id="258" r:id="rId3"/>
    <p:sldId id="265" r:id="rId4"/>
    <p:sldId id="263" r:id="rId5"/>
    <p:sldId id="261" r:id="rId6"/>
    <p:sldId id="259" r:id="rId7"/>
    <p:sldId id="274" r:id="rId8"/>
    <p:sldId id="264" r:id="rId9"/>
    <p:sldId id="270" r:id="rId10"/>
    <p:sldId id="272" r:id="rId11"/>
    <p:sldId id="271" r:id="rId12"/>
    <p:sldId id="278" r:id="rId13"/>
    <p:sldId id="268" r:id="rId14"/>
    <p:sldId id="260" r:id="rId15"/>
    <p:sldId id="267" r:id="rId16"/>
    <p:sldId id="266" r:id="rId17"/>
    <p:sldId id="279" r:id="rId18"/>
    <p:sldId id="273" r:id="rId19"/>
    <p:sldId id="289" r:id="rId20"/>
    <p:sldId id="277" r:id="rId21"/>
    <p:sldId id="283" r:id="rId22"/>
    <p:sldId id="280" r:id="rId23"/>
    <p:sldId id="282" r:id="rId24"/>
    <p:sldId id="284" r:id="rId25"/>
    <p:sldId id="281" r:id="rId26"/>
    <p:sldId id="286" r:id="rId27"/>
    <p:sldId id="285" r:id="rId28"/>
    <p:sldId id="287" r:id="rId29"/>
    <p:sldId id="288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5" autoAdjust="0"/>
    <p:restoredTop sz="92362" autoAdjust="0"/>
  </p:normalViewPr>
  <p:slideViewPr>
    <p:cSldViewPr>
      <p:cViewPr varScale="1">
        <p:scale>
          <a:sx n="121" d="100"/>
          <a:sy n="121" d="100"/>
        </p:scale>
        <p:origin x="39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CCF43-7CC8-43B7-92C6-BC477F7F529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1FB28-D123-46D2-8DC1-B6DC6EA6C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56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1FB28-D123-46D2-8DC1-B6DC6EA6CA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47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090FE-B910-4C33-9DBE-6B07A39209D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12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12000">
              <a:srgbClr val="E6D78A"/>
            </a:gs>
            <a:gs pos="30000">
              <a:schemeClr val="accent3">
                <a:lumMod val="75000"/>
              </a:schemeClr>
            </a:gs>
            <a:gs pos="45000">
              <a:schemeClr val="accent3">
                <a:lumMod val="20000"/>
                <a:lumOff val="80000"/>
              </a:schemeClr>
            </a:gs>
            <a:gs pos="77000">
              <a:schemeClr val="accent3">
                <a:lumMod val="60000"/>
                <a:lumOff val="4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1FBC9-A5C0-4B61-AA4C-81ACE24CDB64}" type="datetimeFigureOut">
              <a:rPr lang="cs-CZ" smtClean="0"/>
              <a:pPr/>
              <a:t>10.04.2020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ABBF-C9C1-41AA-985F-37B412688EE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wmf"/><Relationship Id="rId7" Type="http://schemas.openxmlformats.org/officeDocument/2006/relationships/image" Target="../media/image3.png"/><Relationship Id="rId2" Type="http://schemas.openxmlformats.org/officeDocument/2006/relationships/hyperlink" Target="http://www.youtube.com/watch?v=RTLBSdYN31E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://www.nizketatry.sk/obce/besenova/besenova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travel.cz/slovensko/bratislava/bratislavsky-hrad/vecerni-panorama-bratislavy-z-hradu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virtualtravel.cz/slovensko/bratislava/bratislavsky-hrad/pred-hradem.html" TargetMode="Externa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travel.cz/slovensko/bratislava/hlavne-namesti.htmll" TargetMode="External"/><Relationship Id="rId7" Type="http://schemas.openxmlformats.org/officeDocument/2006/relationships/slide" Target="slide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irtualtravel.cz/slovensko/bratislava/staromestska-dom-sv-martina.html" TargetMode="External"/><Relationship Id="rId5" Type="http://schemas.openxmlformats.org/officeDocument/2006/relationships/hyperlink" Target="http://www.virtualtravel.cz/slovensko/bratislava/aupark-nakupni-centrum.html" TargetMode="External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estovani.idnes.cz/foto.aspx?r=kolem-sveta&amp;c=A130424_165541_kolem-sveta_skr&amp;foto=JB4ac2b0_kysel3.JPG" TargetMode="External"/><Relationship Id="rId7" Type="http://schemas.openxmlformats.org/officeDocument/2006/relationships/slide" Target="slide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travel.cz/slovensko/vysoke-tatry/lomnicky-stit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wmf"/><Relationship Id="rId7" Type="http://schemas.openxmlformats.org/officeDocument/2006/relationships/hyperlink" Target="http://www.nizketatry.sk/ciele/andrejcova/andrejcova.html" TargetMode="External"/><Relationship Id="rId2" Type="http://schemas.openxmlformats.org/officeDocument/2006/relationships/hyperlink" Target="http://www.virtualtravel.cz/slovensko/nizke-tatry/chopok-vrchol.html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10" Type="http://schemas.openxmlformats.org/officeDocument/2006/relationships/slide" Target="slide8.xml"/><Relationship Id="rId4" Type="http://schemas.openxmlformats.org/officeDocument/2006/relationships/hyperlink" Target="http://www.nizketatry.sk/ciele/shola/shola.html" TargetMode="Externa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mer.sk/ciele/dljaskyna/dljaskyna.html" TargetMode="External"/><Relationship Id="rId3" Type="http://schemas.openxmlformats.org/officeDocument/2006/relationships/image" Target="../media/image1.wmf"/><Relationship Id="rId7" Type="http://schemas.microsoft.com/office/2007/relationships/hdphoto" Target="../media/hdphoto8.wdp"/><Relationship Id="rId2" Type="http://schemas.openxmlformats.org/officeDocument/2006/relationships/hyperlink" Target="http://www.virtualtravel.cz/slovensko/spissky-hrad/spodni-nadvori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://www.nizketatry.sk/obce/besenova/besenova.html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virtualtravel.cz/slovensko/aquapark-tatralandia/tobogany.html" TargetMode="External"/><Relationship Id="rId9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hyperlink" Target="http://www.youtube.com/watch?v=_xKxIomEmcI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http://www.youtube.com/watch?v=RTLBSdYN31E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1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microsoft.com/office/2007/relationships/hdphoto" Target="../media/hdphoto14.wdp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7.wdp"/><Relationship Id="rId5" Type="http://schemas.microsoft.com/office/2007/relationships/hdphoto" Target="../media/hdphoto16.wdp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8.wdp"/><Relationship Id="rId7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20.wdp"/><Relationship Id="rId5" Type="http://schemas.microsoft.com/office/2007/relationships/hdphoto" Target="../media/hdphoto10.wdp"/><Relationship Id="rId10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21.wdp"/><Relationship Id="rId5" Type="http://schemas.microsoft.com/office/2007/relationships/hdphoto" Target="../media/hdphoto10.wdp"/><Relationship Id="rId10" Type="http://schemas.openxmlformats.org/officeDocument/2006/relationships/image" Target="../media/image55.png"/><Relationship Id="rId4" Type="http://schemas.openxmlformats.org/officeDocument/2006/relationships/image" Target="../media/image43.png"/><Relationship Id="rId9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w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0.jpeg"/><Relationship Id="rId7" Type="http://schemas.openxmlformats.org/officeDocument/2006/relationships/slide" Target="slide12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10.xml"/><Relationship Id="rId10" Type="http://schemas.openxmlformats.org/officeDocument/2006/relationships/image" Target="../media/image21.png"/><Relationship Id="rId4" Type="http://schemas.openxmlformats.org/officeDocument/2006/relationships/slide" Target="slide13.xml"/><Relationship Id="rId9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eg"/><Relationship Id="rId7" Type="http://schemas.openxmlformats.org/officeDocument/2006/relationships/hyperlink" Target="http://www.vysoketatry.com/obce/poprad/poprad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wmf"/><Relationship Id="rId11" Type="http://schemas.openxmlformats.org/officeDocument/2006/relationships/slide" Target="slide8.xml"/><Relationship Id="rId5" Type="http://schemas.openxmlformats.org/officeDocument/2006/relationships/hyperlink" Target="http://www.poprad.sk/poprad.phtml?id3=66282" TargetMode="External"/><Relationship Id="rId10" Type="http://schemas.openxmlformats.org/officeDocument/2006/relationships/hyperlink" Target="http://www.vysoketatry.com/ciele/aquacity/aquacity.html" TargetMode="External"/><Relationship Id="rId4" Type="http://schemas.openxmlformats.org/officeDocument/2006/relationships/image" Target="../media/image24.jpe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u="sng" dirty="0" smtClean="0"/>
              <a:t>Metodický pokyn</a:t>
            </a:r>
            <a:endParaRPr lang="cs-CZ" sz="20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600" b="1" u="sng" dirty="0" smtClean="0"/>
              <a:t>Str. </a:t>
            </a:r>
            <a:r>
              <a:rPr lang="cs-CZ" sz="1600" b="1" u="sng" dirty="0" smtClean="0"/>
              <a:t>2 </a:t>
            </a:r>
            <a:r>
              <a:rPr lang="cs-CZ" sz="1600" dirty="0" smtClean="0"/>
              <a:t>– video – evropské pexeso – seznámení se státem (2.minuty)</a:t>
            </a:r>
          </a:p>
          <a:p>
            <a:r>
              <a:rPr lang="cs-CZ" sz="1600" b="1" u="sng" dirty="0" smtClean="0"/>
              <a:t>Str. </a:t>
            </a:r>
            <a:r>
              <a:rPr lang="cs-CZ" sz="1600" b="1" u="sng" dirty="0" smtClean="0"/>
              <a:t>3 </a:t>
            </a:r>
            <a:r>
              <a:rPr lang="cs-CZ" sz="1600" dirty="0" smtClean="0"/>
              <a:t>– přehled o daném státě </a:t>
            </a:r>
            <a:endParaRPr lang="cs-CZ" sz="1600" dirty="0" smtClean="0"/>
          </a:p>
          <a:p>
            <a:r>
              <a:rPr lang="cs-CZ" sz="1600" b="1" u="sng" dirty="0" smtClean="0"/>
              <a:t>Str</a:t>
            </a:r>
            <a:r>
              <a:rPr lang="cs-CZ" sz="1600" b="1" u="sng" dirty="0" smtClean="0"/>
              <a:t>. </a:t>
            </a:r>
            <a:r>
              <a:rPr lang="cs-CZ" sz="1600" b="1" u="sng" dirty="0" smtClean="0"/>
              <a:t>4 </a:t>
            </a:r>
            <a:r>
              <a:rPr lang="cs-CZ" sz="1600" dirty="0" smtClean="0"/>
              <a:t>– interaktivní mapa – lze využít k nácviku nebo ke zkoušení – po kliknutí na ikonku se objeví název státu</a:t>
            </a:r>
          </a:p>
          <a:p>
            <a:r>
              <a:rPr lang="cs-CZ" sz="1600" b="1" u="sng" dirty="0" smtClean="0"/>
              <a:t>Str. </a:t>
            </a:r>
            <a:r>
              <a:rPr lang="cs-CZ" sz="1600" b="1" u="sng" dirty="0" smtClean="0"/>
              <a:t>5 </a:t>
            </a:r>
            <a:r>
              <a:rPr lang="cs-CZ" sz="1600" dirty="0" smtClean="0"/>
              <a:t>– mapa Slovenska </a:t>
            </a:r>
          </a:p>
          <a:p>
            <a:r>
              <a:rPr lang="cs-CZ" sz="1600" b="1" u="sng" dirty="0" smtClean="0"/>
              <a:t>Str. </a:t>
            </a:r>
            <a:r>
              <a:rPr lang="cs-CZ" sz="1600" b="1" u="sng" dirty="0" smtClean="0"/>
              <a:t>6 </a:t>
            </a:r>
            <a:r>
              <a:rPr lang="cs-CZ" sz="1600" dirty="0" smtClean="0"/>
              <a:t>– kvíz  - Povrch Slovenska – vyřaď nesprávné výroky kliknutím na nesprávný výrok</a:t>
            </a:r>
          </a:p>
          <a:p>
            <a:r>
              <a:rPr lang="cs-CZ" sz="1600" b="1" u="sng" dirty="0" smtClean="0"/>
              <a:t>Str. </a:t>
            </a:r>
            <a:r>
              <a:rPr lang="cs-CZ" sz="1600" b="1" u="sng" dirty="0" smtClean="0"/>
              <a:t>7  </a:t>
            </a:r>
            <a:r>
              <a:rPr lang="cs-CZ" sz="1600" dirty="0" smtClean="0"/>
              <a:t>– když se řekne Slovensko</a:t>
            </a:r>
          </a:p>
          <a:p>
            <a:r>
              <a:rPr lang="cs-CZ" sz="1600" b="1" u="sng" dirty="0" smtClean="0"/>
              <a:t>Str. </a:t>
            </a:r>
            <a:r>
              <a:rPr lang="cs-CZ" sz="1600" b="1" u="sng" dirty="0" smtClean="0"/>
              <a:t>8 </a:t>
            </a:r>
            <a:r>
              <a:rPr lang="cs-CZ" sz="1600" dirty="0" smtClean="0"/>
              <a:t>– interaktivní mapka Slovenska – po kliknutí na informační ikonu se otevře stránka, která dané místo přibližuje</a:t>
            </a:r>
          </a:p>
          <a:p>
            <a:r>
              <a:rPr lang="cs-CZ" sz="1600" b="1" u="sng" dirty="0" smtClean="0"/>
              <a:t>Str. </a:t>
            </a:r>
            <a:r>
              <a:rPr lang="cs-CZ" sz="1600" b="1" u="sng" dirty="0"/>
              <a:t>9</a:t>
            </a:r>
            <a:r>
              <a:rPr lang="cs-CZ" sz="1600" b="1" u="sng" dirty="0" smtClean="0"/>
              <a:t> </a:t>
            </a:r>
            <a:r>
              <a:rPr lang="cs-CZ" sz="1600" b="1" u="sng" dirty="0" smtClean="0"/>
              <a:t>– </a:t>
            </a:r>
            <a:r>
              <a:rPr lang="cs-CZ" sz="1600" b="1" u="sng" dirty="0" smtClean="0"/>
              <a:t>18 </a:t>
            </a:r>
            <a:r>
              <a:rPr lang="cs-CZ" sz="1600" dirty="0" smtClean="0"/>
              <a:t>– stránky, na které nás odkazuje str. </a:t>
            </a:r>
            <a:r>
              <a:rPr lang="cs-CZ" sz="1600" dirty="0" smtClean="0"/>
              <a:t>8 </a:t>
            </a:r>
            <a:r>
              <a:rPr lang="cs-CZ" sz="1600" dirty="0" smtClean="0"/>
              <a:t>– jednotlivé ikonky – televize = virtuální prohlídky a videa, fotoaparát = fotogalerie, amplionek – zvuková ukázka</a:t>
            </a:r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cs-CZ" sz="1600" b="1" u="sng" dirty="0" smtClean="0"/>
              <a:t>Str. </a:t>
            </a:r>
            <a:r>
              <a:rPr lang="cs-CZ" sz="1600" b="1" u="sng" dirty="0" smtClean="0"/>
              <a:t>19</a:t>
            </a:r>
            <a:r>
              <a:rPr lang="cs-CZ" sz="1600" b="1" u="sng" dirty="0" smtClean="0"/>
              <a:t> </a:t>
            </a:r>
            <a:r>
              <a:rPr lang="cs-CZ" sz="1600" dirty="0" smtClean="0"/>
              <a:t>– video na zopakování</a:t>
            </a:r>
          </a:p>
          <a:p>
            <a:r>
              <a:rPr lang="cs-CZ" sz="1600" b="1" u="sng" dirty="0" smtClean="0"/>
              <a:t>Str. – </a:t>
            </a:r>
            <a:r>
              <a:rPr lang="cs-CZ" sz="1600" b="1" u="sng" dirty="0" smtClean="0"/>
              <a:t>20 </a:t>
            </a:r>
            <a:r>
              <a:rPr lang="cs-CZ" sz="1600" b="1" u="sng" dirty="0" smtClean="0"/>
              <a:t>– </a:t>
            </a:r>
            <a:r>
              <a:rPr lang="cs-CZ" sz="1600" b="1" u="sng" dirty="0" smtClean="0"/>
              <a:t>28</a:t>
            </a:r>
            <a:r>
              <a:rPr lang="cs-CZ" sz="1600" b="1" u="sng" dirty="0" smtClean="0"/>
              <a:t> </a:t>
            </a:r>
            <a:r>
              <a:rPr lang="cs-CZ" sz="1600" dirty="0" smtClean="0"/>
              <a:t>– Vědomostní kvíz – volba ze tří odpovědí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3" descr="C:\Users\svetlana\AppData\Local\Microsoft\Windows\Temporary Internet Files\Content.IE5\SOJ1T5T9\MC900290199[1].wm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59204"/>
            <a:ext cx="648072" cy="9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07088"/>
            <a:ext cx="603371" cy="60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76066"/>
            <a:ext cx="519695" cy="105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29225"/>
            <a:ext cx="1038422" cy="65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6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043608" y="365983"/>
            <a:ext cx="7560840" cy="79208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latin typeface="Comic Sans MS" pitchFamily="66" charset="0"/>
              </a:rPr>
              <a:t>Bratislava – hlavní město</a:t>
            </a:r>
            <a:endParaRPr lang="cs-CZ" sz="3600" b="1" dirty="0">
              <a:latin typeface="Comic Sans MS" pitchFamily="66" charset="0"/>
            </a:endParaRPr>
          </a:p>
        </p:txBody>
      </p:sp>
      <p:pic>
        <p:nvPicPr>
          <p:cNvPr id="9218" name="Picture 2" descr="Soubor:Bratislava Ca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5" y="1412776"/>
            <a:ext cx="5904590" cy="4428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Pětiúhelník 4"/>
          <p:cNvSpPr/>
          <p:nvPr/>
        </p:nvSpPr>
        <p:spPr>
          <a:xfrm flipH="1">
            <a:off x="6228184" y="1432362"/>
            <a:ext cx="2736304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Comic Sans MS" pitchFamily="66" charset="0"/>
              </a:rPr>
              <a:t>Bratislavský hrad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6674799" y="2132854"/>
            <a:ext cx="2289689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město z hradu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7" name="Picture 3" descr="C:\Users\svetlana\AppData\Local\Microsoft\Windows\Temporary Internet Files\Content.IE5\SOJ1T5T9\MC900290199[1].wm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65" y="2814646"/>
            <a:ext cx="995272" cy="149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7"/>
          <p:cNvSpPr/>
          <p:nvPr/>
        </p:nvSpPr>
        <p:spPr>
          <a:xfrm>
            <a:off x="6674799" y="4459916"/>
            <a:ext cx="2289689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si: před hradem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10" name="Picture 3" descr="C:\Users\svetlana\AppData\Local\Microsoft\Windows\Temporary Internet Files\Content.IE5\SOJ1T5T9\MC900290199[1].wmf">
            <a:hlinkClick r:id="rId5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96" y="5206986"/>
            <a:ext cx="956228" cy="14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5/59/Bratislava_Mon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467225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Zaoblený obdélník 2"/>
          <p:cNvSpPr/>
          <p:nvPr/>
        </p:nvSpPr>
        <p:spPr>
          <a:xfrm>
            <a:off x="5148064" y="279229"/>
            <a:ext cx="3672408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Hlavní náměstí v Bratislavě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4" name="Picture 3" descr="C:\Users\svetlana\AppData\Local\Microsoft\Windows\Temporary Internet Files\Content.IE5\SOJ1T5T9\MC900290199[1].wm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79" y="836712"/>
            <a:ext cx="95619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5220072" y="2420888"/>
            <a:ext cx="3600400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Dóm sv. Martina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220072" y="4518722"/>
            <a:ext cx="3600400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Aquapark nákupní centrum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8" name="Picture 3" descr="C:\Users\svetlana\AppData\Local\Microsoft\Windows\Temporary Internet Files\Content.IE5\SOJ1T5T9\MC900290199[1].wmf">
            <a:hlinkClick r:id="rId5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79" y="5084062"/>
            <a:ext cx="970639" cy="146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vetlana\AppData\Local\Microsoft\Windows\Temporary Internet Files\Content.IE5\SOJ1T5T9\MC900290199[1].wmf">
            <a:hlinkClick r:id="rId6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68" y="2780928"/>
            <a:ext cx="105181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lačítko akce: Domů 1">
            <a:hlinkClick r:id="rId7" action="ppaction://hlinksldjump" highlightClick="1"/>
          </p:cNvPr>
          <p:cNvSpPr/>
          <p:nvPr/>
        </p:nvSpPr>
        <p:spPr>
          <a:xfrm>
            <a:off x="5439682" y="6237312"/>
            <a:ext cx="720080" cy="50405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8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le:Slovensky raj, Stupacky Pri Zareze, 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412">
            <a:off x="406155" y="475872"/>
            <a:ext cx="4575069" cy="343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Zaoblený obdélník 2"/>
          <p:cNvSpPr/>
          <p:nvPr/>
        </p:nvSpPr>
        <p:spPr>
          <a:xfrm>
            <a:off x="4716015" y="116632"/>
            <a:ext cx="4320480" cy="79208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latin typeface="Comic Sans MS" pitchFamily="66" charset="0"/>
              </a:rPr>
              <a:t>Slovenský ráj</a:t>
            </a:r>
            <a:endParaRPr lang="cs-CZ" sz="3600" b="1" dirty="0">
              <a:latin typeface="Comic Sans MS" pitchFamily="66" charset="0"/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168064" y="4439303"/>
            <a:ext cx="2721354" cy="113410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</a:t>
            </a:r>
            <a:endParaRPr lang="cs-CZ" sz="2400" dirty="0">
              <a:latin typeface="Comic Sans MS" pitchFamily="66" charset="0"/>
            </a:endParaRPr>
          </a:p>
          <a:p>
            <a:pPr algn="ctr"/>
            <a:r>
              <a:rPr lang="cs-CZ" sz="2400" dirty="0" smtClean="0">
                <a:latin typeface="Comic Sans MS" pitchFamily="66" charset="0"/>
              </a:rPr>
              <a:t>Slovenský ráj</a:t>
            </a:r>
          </a:p>
        </p:txBody>
      </p:sp>
      <p:pic>
        <p:nvPicPr>
          <p:cNvPr id="5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973">
            <a:off x="1869641" y="5339289"/>
            <a:ext cx="1273958" cy="13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6159728" y="1196752"/>
            <a:ext cx="2876767" cy="525658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cs-CZ" sz="2300" dirty="0" smtClean="0">
                <a:latin typeface="Comic Sans MS" pitchFamily="66" charset="0"/>
              </a:rPr>
              <a:t>Nádherné rokliny</a:t>
            </a:r>
          </a:p>
          <a:p>
            <a:pPr algn="ctr">
              <a:lnSpc>
                <a:spcPct val="200000"/>
              </a:lnSpc>
            </a:pPr>
            <a:r>
              <a:rPr lang="cs-CZ" sz="2400" dirty="0" smtClean="0">
                <a:latin typeface="Comic Sans MS" pitchFamily="66" charset="0"/>
              </a:rPr>
              <a:t>Žebříky</a:t>
            </a:r>
          </a:p>
          <a:p>
            <a:pPr algn="ctr">
              <a:lnSpc>
                <a:spcPct val="200000"/>
              </a:lnSpc>
            </a:pPr>
            <a:r>
              <a:rPr lang="cs-CZ" sz="2400" dirty="0" smtClean="0">
                <a:latin typeface="Comic Sans MS" pitchFamily="66" charset="0"/>
              </a:rPr>
              <a:t>Lávky</a:t>
            </a:r>
          </a:p>
          <a:p>
            <a:pPr algn="ctr">
              <a:lnSpc>
                <a:spcPct val="200000"/>
              </a:lnSpc>
            </a:pPr>
            <a:r>
              <a:rPr lang="cs-CZ" sz="2400" dirty="0" smtClean="0">
                <a:latin typeface="Comic Sans MS" pitchFamily="66" charset="0"/>
              </a:rPr>
              <a:t>Stupačky </a:t>
            </a:r>
          </a:p>
          <a:p>
            <a:pPr algn="ctr">
              <a:lnSpc>
                <a:spcPct val="200000"/>
              </a:lnSpc>
            </a:pPr>
            <a:r>
              <a:rPr lang="cs-CZ" sz="2400" dirty="0" smtClean="0">
                <a:latin typeface="Comic Sans MS" pitchFamily="66" charset="0"/>
              </a:rPr>
              <a:t>Vodopády</a:t>
            </a:r>
          </a:p>
          <a:p>
            <a:pPr algn="ctr">
              <a:lnSpc>
                <a:spcPct val="200000"/>
              </a:lnSpc>
            </a:pPr>
            <a:r>
              <a:rPr lang="cs-CZ" sz="2400" dirty="0" smtClean="0">
                <a:latin typeface="Comic Sans MS" pitchFamily="66" charset="0"/>
              </a:rPr>
              <a:t>Divoká příroda</a:t>
            </a:r>
          </a:p>
          <a:p>
            <a:pPr algn="ctr"/>
            <a:endParaRPr lang="cs-CZ" sz="2400" dirty="0" smtClean="0">
              <a:latin typeface="Comic Sans MS" pitchFamily="66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87" y="3474008"/>
            <a:ext cx="2333055" cy="3064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lačítko akce: Domů 8">
            <a:hlinkClick r:id="rId7" action="ppaction://hlinksldjump" highlightClick="1"/>
          </p:cNvPr>
          <p:cNvSpPr/>
          <p:nvPr/>
        </p:nvSpPr>
        <p:spPr>
          <a:xfrm>
            <a:off x="323528" y="6201308"/>
            <a:ext cx="720080" cy="50405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61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29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ený obdélník 2"/>
          <p:cNvSpPr/>
          <p:nvPr/>
        </p:nvSpPr>
        <p:spPr>
          <a:xfrm>
            <a:off x="1979712" y="365983"/>
            <a:ext cx="5472608" cy="79208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latin typeface="Comic Sans MS" pitchFamily="66" charset="0"/>
              </a:rPr>
              <a:t>Vysoké Tatry</a:t>
            </a:r>
            <a:endParaRPr lang="cs-CZ" sz="3600" b="1" dirty="0">
              <a:latin typeface="Comic Sans MS" pitchFamily="66" charset="0"/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395536" y="4581128"/>
            <a:ext cx="5472608" cy="64807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Nejvyšší hora – </a:t>
            </a:r>
            <a:r>
              <a:rPr lang="cs-CZ" sz="2400" dirty="0" err="1" smtClean="0">
                <a:latin typeface="Comic Sans MS" pitchFamily="66" charset="0"/>
              </a:rPr>
              <a:t>Gerlachovský</a:t>
            </a:r>
            <a:r>
              <a:rPr lang="cs-CZ" sz="2400" dirty="0" smtClean="0">
                <a:latin typeface="Comic Sans MS" pitchFamily="66" charset="0"/>
              </a:rPr>
              <a:t> štít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395536" y="5229200"/>
            <a:ext cx="5472608" cy="64807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TANAP</a:t>
            </a:r>
            <a:r>
              <a:rPr lang="cs-CZ" sz="2400" dirty="0" smtClean="0">
                <a:latin typeface="Comic Sans MS" pitchFamily="66" charset="0"/>
              </a:rPr>
              <a:t> = Tatranský národní park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6300192" y="4581128"/>
            <a:ext cx="2583904" cy="7920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8196" name="Picture 4" descr="C:\Users\svetlana\AppData\Local\Microsoft\Windows\Temporary Internet Files\Content.IE5\SOJ1T5T9\MC900290199[1].wm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16" y="4992688"/>
            <a:ext cx="989256" cy="148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aoblený obdélník 8"/>
          <p:cNvSpPr/>
          <p:nvPr/>
        </p:nvSpPr>
        <p:spPr>
          <a:xfrm>
            <a:off x="410315" y="5943150"/>
            <a:ext cx="5472608" cy="64807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Vzácná fauna a flóra</a:t>
            </a:r>
            <a:endParaRPr 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323655"/>
            <a:ext cx="8280920" cy="62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3472" y="587727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>
                <a:solidFill>
                  <a:schemeClr val="bg1"/>
                </a:solidFill>
              </a:rPr>
              <a:t>Gerlachovský</a:t>
            </a:r>
            <a:r>
              <a:rPr lang="cs-CZ" sz="2400" b="1" u="sng" dirty="0" smtClean="0">
                <a:solidFill>
                  <a:schemeClr val="bg1"/>
                </a:solidFill>
              </a:rPr>
              <a:t>  štít</a:t>
            </a:r>
            <a:endParaRPr lang="cs-CZ" sz="24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6154">
            <a:off x="151664" y="2256061"/>
            <a:ext cx="5258758" cy="39440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569">
            <a:off x="3346628" y="441423"/>
            <a:ext cx="5224022" cy="34826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6" descr="http://upload.wikimedia.org/wikipedia/commons/5/54/M.marmota_latirostris_in_Ve%C4%BEk%C3%A1_Studen%C3%A1_dolina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24" y="3933056"/>
            <a:ext cx="3546481" cy="25624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8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b/b1/Oso_pardo_mad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8474">
            <a:off x="372843" y="564305"/>
            <a:ext cx="4660160" cy="32984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El rebeco, rey de los Pic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950">
            <a:off x="525105" y="3212052"/>
            <a:ext cx="4355637" cy="32667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6/68/Lynx_lynx_po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57" y="154730"/>
            <a:ext cx="4210050" cy="6324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lačítko akce: Domů 6">
            <a:hlinkClick r:id="rId5" action="ppaction://hlinksldjump" highlightClick="1"/>
          </p:cNvPr>
          <p:cNvSpPr/>
          <p:nvPr/>
        </p:nvSpPr>
        <p:spPr>
          <a:xfrm>
            <a:off x="8028384" y="6202103"/>
            <a:ext cx="720080" cy="50405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7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979712" y="365983"/>
            <a:ext cx="5472608" cy="79208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latin typeface="Comic Sans MS" pitchFamily="66" charset="0"/>
              </a:rPr>
              <a:t>Nízké Tatry</a:t>
            </a:r>
            <a:endParaRPr lang="cs-CZ" sz="3600" b="1" dirty="0">
              <a:latin typeface="Comic Sans MS" pitchFamily="66" charset="0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5360451" y="1313818"/>
            <a:ext cx="3600400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Nízké Tatry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4" name="Picture 3" descr="C:\Users\svetlana\AppData\Local\Microsoft\Windows\Temporary Internet Files\Content.IE5\SOJ1T5T9\MC900290199[1].wm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88"/>
            <a:ext cx="975854" cy="14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55" y="2883438"/>
            <a:ext cx="913723" cy="91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7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58" y="2883438"/>
            <a:ext cx="913723" cy="91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File:Nízké Tatry, &amp;Dcaron;urková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093"/>
            <a:ext cx="4881814" cy="3661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769">
            <a:off x="4400730" y="3867077"/>
            <a:ext cx="4310471" cy="2599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lačítko akce: Domů 8">
            <a:hlinkClick r:id="rId10" action="ppaction://hlinksldjump" highlightClick="1"/>
          </p:cNvPr>
          <p:cNvSpPr/>
          <p:nvPr/>
        </p:nvSpPr>
        <p:spPr>
          <a:xfrm>
            <a:off x="395536" y="5989418"/>
            <a:ext cx="720080" cy="50405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5101763" y="772296"/>
            <a:ext cx="3672408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:</a:t>
            </a:r>
          </a:p>
          <a:p>
            <a:pPr algn="ctr"/>
            <a:r>
              <a:rPr lang="cs-CZ" sz="2400" dirty="0" smtClean="0">
                <a:latin typeface="Comic Sans MS" pitchFamily="66" charset="0"/>
              </a:rPr>
              <a:t>Spišský hrad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6" name="Picture 3" descr="C:\Users\svetlana\AppData\Local\Microsoft\Windows\Temporary Internet Files\Content.IE5\SOJ1T5T9\MC900290199[1].wm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632" y="188640"/>
            <a:ext cx="95619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539552" y="782731"/>
            <a:ext cx="3672408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si: </a:t>
            </a:r>
            <a:r>
              <a:rPr lang="cs-CZ" sz="2400" dirty="0" err="1" smtClean="0">
                <a:latin typeface="Comic Sans MS" pitchFamily="66" charset="0"/>
              </a:rPr>
              <a:t>Tatralandia</a:t>
            </a:r>
            <a:r>
              <a:rPr lang="cs-CZ" sz="2400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cs-CZ" sz="2400" dirty="0" smtClean="0">
                <a:latin typeface="Comic Sans MS" pitchFamily="66" charset="0"/>
              </a:rPr>
              <a:t> Liptovský Mikuláš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12" name="Picture 3" descr="C:\Users\svetlana\AppData\Local\Microsoft\Windows\Temporary Internet Files\Content.IE5\SOJ1T5T9\MC900290199[1].wmf">
            <a:hlinkClick r:id="rId4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68" y="332656"/>
            <a:ext cx="95619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aoblený obdélník 12"/>
          <p:cNvSpPr/>
          <p:nvPr/>
        </p:nvSpPr>
        <p:spPr>
          <a:xfrm>
            <a:off x="575556" y="2985926"/>
            <a:ext cx="3600400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Dobšinská </a:t>
            </a:r>
            <a:r>
              <a:rPr lang="cs-CZ" sz="2400" dirty="0" err="1" smtClean="0">
                <a:latin typeface="Comic Sans MS" pitchFamily="66" charset="0"/>
              </a:rPr>
              <a:t>lˇadová</a:t>
            </a:r>
            <a:r>
              <a:rPr lang="cs-CZ" sz="2400" dirty="0" smtClean="0">
                <a:latin typeface="Comic Sans MS" pitchFamily="66" charset="0"/>
              </a:rPr>
              <a:t> </a:t>
            </a:r>
            <a:r>
              <a:rPr lang="cs-CZ" sz="2400" dirty="0" err="1" smtClean="0">
                <a:latin typeface="Comic Sans MS" pitchFamily="66" charset="0"/>
              </a:rPr>
              <a:t>jaskyňa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5070448" y="2904049"/>
            <a:ext cx="3600400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</a:t>
            </a:r>
            <a:r>
              <a:rPr lang="cs-CZ" sz="2400" dirty="0" err="1" smtClean="0">
                <a:latin typeface="Comic Sans MS" pitchFamily="66" charset="0"/>
              </a:rPr>
              <a:t>termálne</a:t>
            </a:r>
            <a:r>
              <a:rPr lang="cs-CZ" sz="2400" dirty="0" smtClean="0">
                <a:latin typeface="Comic Sans MS" pitchFamily="66" charset="0"/>
              </a:rPr>
              <a:t> lázně </a:t>
            </a:r>
            <a:r>
              <a:rPr lang="cs-CZ" sz="2400" dirty="0" err="1" smtClean="0">
                <a:latin typeface="Comic Sans MS" pitchFamily="66" charset="0"/>
              </a:rPr>
              <a:t>Bešeňová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21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978" y="3651119"/>
            <a:ext cx="913723" cy="91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17" y="2529064"/>
            <a:ext cx="913723" cy="91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lačítko akce: Domů 25">
            <a:hlinkClick r:id="rId9" action="ppaction://hlinksldjump" highlightClick="1"/>
          </p:cNvPr>
          <p:cNvSpPr/>
          <p:nvPr/>
        </p:nvSpPr>
        <p:spPr>
          <a:xfrm>
            <a:off x="6203795" y="5157192"/>
            <a:ext cx="1333705" cy="75702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aoblený obdélník 27"/>
          <p:cNvSpPr/>
          <p:nvPr/>
        </p:nvSpPr>
        <p:spPr>
          <a:xfrm>
            <a:off x="611560" y="4908521"/>
            <a:ext cx="3600400" cy="14941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Poslechněte si slovenskou státní hymnu a porovnejte slovenštinu s češtinou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79" y="4744634"/>
            <a:ext cx="1307384" cy="82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4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555776" y="620688"/>
            <a:ext cx="403244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Zopakuj - Slovensko</a:t>
            </a:r>
            <a:endParaRPr lang="cs-CZ" dirty="0"/>
          </a:p>
        </p:txBody>
      </p:sp>
      <p:pic>
        <p:nvPicPr>
          <p:cNvPr id="1028" name="Picture 4" descr="C:\Users\svetlana\AppData\Local\Microsoft\Windows\Temporary Internet Files\Content.IE5\PZDAZ1CL\MC900085430[3].wm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14" y="2122033"/>
            <a:ext cx="1550572" cy="31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8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vetlana\AppData\Local\Microsoft\Windows\Temporary Internet Files\Content.IE5\SOJ1T5T9\MC900290199[1].wm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1834735" cy="276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899592" y="2276872"/>
            <a:ext cx="7488832" cy="16561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Vyzkoušejte si malý kvíz</a:t>
            </a:r>
            <a:endParaRPr lang="cs-CZ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48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0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88640"/>
            <a:ext cx="48245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b="1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Hlavní město  Slovenska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20" name="Volný tvar 19"/>
          <p:cNvSpPr/>
          <p:nvPr/>
        </p:nvSpPr>
        <p:spPr>
          <a:xfrm>
            <a:off x="2113785" y="2628961"/>
            <a:ext cx="6692071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kern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Poprad</a:t>
            </a:r>
            <a:endParaRPr lang="cs-CZ" sz="40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2167111" y="5065328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kern="1200" dirty="0" smtClean="0">
                <a:solidFill>
                  <a:srgbClr val="002060"/>
                </a:solidFill>
                <a:latin typeface="Comic Sans MS" pitchFamily="66" charset="0"/>
              </a:rPr>
              <a:t>Žilina</a:t>
            </a:r>
            <a:endParaRPr lang="cs-CZ" sz="4000" kern="1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Tlačítko akce: Vlastní 2">
            <a:hlinkClick r:id="" action="ppaction://noaction" highlightClick="1"/>
          </p:cNvPr>
          <p:cNvSpPr/>
          <p:nvPr/>
        </p:nvSpPr>
        <p:spPr>
          <a:xfrm>
            <a:off x="-52717" y="-3694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39" y="3135699"/>
            <a:ext cx="2099371" cy="209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35" y="3113017"/>
            <a:ext cx="1889101" cy="19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84939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Volný tvar 17"/>
          <p:cNvSpPr/>
          <p:nvPr/>
        </p:nvSpPr>
        <p:spPr>
          <a:xfrm>
            <a:off x="2517750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kern="1200" dirty="0" smtClean="0">
                <a:solidFill>
                  <a:srgbClr val="FFFF00"/>
                </a:solidFill>
                <a:latin typeface="Comic Sans MS" pitchFamily="66" charset="0"/>
              </a:rPr>
              <a:t>Bratislava</a:t>
            </a:r>
            <a:endParaRPr lang="cs-CZ" sz="40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211" y1="3061" x2="34211" y2="3061"/>
                        <a14:foregroundMark x1="73158" y1="9694" x2="73158" y2="9694"/>
                        <a14:foregroundMark x1="38947" y1="20918" x2="38947" y2="20918"/>
                        <a14:foregroundMark x1="35789" y1="29082" x2="35789" y2="29082"/>
                        <a14:foregroundMark x1="34211" y1="20918" x2="34211" y2="20918"/>
                        <a14:foregroundMark x1="31053" y1="25000" x2="31053" y2="25000"/>
                        <a14:foregroundMark x1="43684" y1="36735" x2="43684" y2="36735"/>
                        <a14:foregroundMark x1="40526" y1="25000" x2="40526" y2="25000"/>
                        <a14:foregroundMark x1="69474" y1="18367" x2="69474" y2="18367"/>
                        <a14:foregroundMark x1="72632" y1="24490" x2="72632" y2="24490"/>
                        <a14:foregroundMark x1="72105" y1="28061" x2="72105" y2="28061"/>
                        <a14:foregroundMark x1="66842" y1="31633" x2="66842" y2="31633"/>
                        <a14:foregroundMark x1="62632" y1="33673" x2="62632" y2="33673"/>
                        <a14:foregroundMark x1="69474" y1="38776" x2="69474" y2="38776"/>
                        <a14:foregroundMark x1="64737" y1="20408" x2="64737" y2="20408"/>
                        <a14:foregroundMark x1="60000" y1="36224" x2="60000" y2="36224"/>
                        <a14:foregroundMark x1="55789" y1="62755" x2="55789" y2="62755"/>
                        <a14:foregroundMark x1="57368" y1="63776" x2="57368" y2="63776"/>
                        <a14:foregroundMark x1="62632" y1="63776" x2="62632" y2="63776"/>
                        <a14:foregroundMark x1="68421" y1="59694" x2="68421" y2="59694"/>
                        <a14:foregroundMark x1="64737" y1="60204" x2="64737" y2="60204"/>
                        <a14:foregroundMark x1="64211" y1="72959" x2="64211" y2="72959"/>
                        <a14:foregroundMark x1="58947" y1="72959" x2="58947" y2="72959"/>
                        <a14:foregroundMark x1="55263" y1="73980" x2="55263" y2="73980"/>
                        <a14:foregroundMark x1="50526" y1="72959" x2="50526" y2="72959"/>
                        <a14:foregroundMark x1="43684" y1="72959" x2="43684" y2="72959"/>
                        <a14:foregroundMark x1="38947" y1="62755" x2="38947" y2="62755"/>
                        <a14:foregroundMark x1="35789" y1="59184" x2="35789" y2="59184"/>
                        <a14:foregroundMark x1="29474" y1="56122" x2="29474" y2="56122"/>
                        <a14:foregroundMark x1="72632" y1="56122" x2="72632" y2="56122"/>
                        <a14:foregroundMark x1="96842" y1="7653" x2="96842" y2="7653"/>
                        <a14:foregroundMark x1="92632" y1="12245" x2="92632" y2="12245"/>
                        <a14:foregroundMark x1="86842" y1="15816" x2="90526" y2="15816"/>
                        <a14:foregroundMark x1="62632" y1="25000" x2="62632" y2="25000"/>
                        <a14:foregroundMark x1="31053" y1="37755" x2="31053" y2="37755"/>
                        <a14:foregroundMark x1="30000" y1="31633" x2="30000" y2="31633"/>
                        <a14:foregroundMark x1="42632" y1="29082" x2="42632" y2="29082"/>
                        <a14:foregroundMark x1="38421" y1="36735" x2="38421" y2="36735"/>
                        <a14:foregroundMark x1="74211" y1="33163" x2="74211" y2="33163"/>
                        <a14:foregroundMark x1="73684" y1="38776" x2="73684" y2="38776"/>
                        <a14:foregroundMark x1="59474" y1="29082" x2="59474" y2="29082"/>
                        <a14:foregroundMark x1="60526" y1="38776" x2="60526" y2="38776"/>
                        <a14:foregroundMark x1="33684" y1="39286" x2="33684" y2="39286"/>
                        <a14:foregroundMark x1="7895" y1="5612" x2="7895" y2="5612"/>
                        <a14:foregroundMark x1="12105" y1="8673" x2="12105" y2="8673"/>
                        <a14:foregroundMark x1="14737" y1="11735" x2="14737" y2="11735"/>
                        <a14:foregroundMark x1="65263" y1="38776" x2="65263" y2="38776"/>
                        <a14:foregroundMark x1="41579" y1="33163" x2="41579" y2="3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754" y="3214496"/>
            <a:ext cx="1958720" cy="20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0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Volný tvar 17"/>
          <p:cNvSpPr/>
          <p:nvPr/>
        </p:nvSpPr>
        <p:spPr>
          <a:xfrm>
            <a:off x="2167111" y="5065328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Lomnický štít</a:t>
            </a:r>
            <a:endParaRPr lang="cs-CZ" sz="40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9512" y="188640"/>
            <a:ext cx="48245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b="1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Nejvyšší horou Slovenska je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0" name="Volný tvar 19"/>
          <p:cNvSpPr/>
          <p:nvPr/>
        </p:nvSpPr>
        <p:spPr>
          <a:xfrm>
            <a:off x="2113785" y="2628961"/>
            <a:ext cx="6692071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dirty="0" err="1" smtClean="0">
                <a:solidFill>
                  <a:srgbClr val="002060"/>
                </a:solidFill>
                <a:latin typeface="Comic Sans MS" pitchFamily="66" charset="0"/>
              </a:rPr>
              <a:t>Chopok</a:t>
            </a:r>
            <a:endParaRPr lang="cs-CZ" sz="4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2" name="Volný tvar 21"/>
          <p:cNvSpPr/>
          <p:nvPr/>
        </p:nvSpPr>
        <p:spPr>
          <a:xfrm>
            <a:off x="2517750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kern="1200" dirty="0" err="1" smtClean="0">
                <a:solidFill>
                  <a:srgbClr val="FFFF00"/>
                </a:solidFill>
                <a:latin typeface="Comic Sans MS" pitchFamily="66" charset="0"/>
              </a:rPr>
              <a:t>Gerlachovský</a:t>
            </a:r>
            <a:r>
              <a:rPr lang="cs-CZ" sz="4000" kern="1200" dirty="0" smtClean="0">
                <a:solidFill>
                  <a:srgbClr val="FFFF00"/>
                </a:solidFill>
                <a:latin typeface="Comic Sans MS" pitchFamily="66" charset="0"/>
              </a:rPr>
              <a:t> štít</a:t>
            </a:r>
            <a:endParaRPr lang="cs-CZ" sz="40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lačítko akce: Vlastní 2">
            <a:hlinkClick r:id="" action="ppaction://noaction" highlightClick="1"/>
          </p:cNvPr>
          <p:cNvSpPr/>
          <p:nvPr/>
        </p:nvSpPr>
        <p:spPr>
          <a:xfrm>
            <a:off x="-44959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39" y="3135699"/>
            <a:ext cx="2099371" cy="209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9" y="3111342"/>
            <a:ext cx="1889101" cy="19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8664" y1="16176" x2="68664" y2="16176"/>
                        <a14:foregroundMark x1="74194" y1="11029" x2="74194" y2="11029"/>
                        <a14:foregroundMark x1="74194" y1="11029" x2="74194" y2="11029"/>
                        <a14:foregroundMark x1="75115" y1="8088" x2="75115" y2="8088"/>
                        <a14:foregroundMark x1="47926" y1="71324" x2="47926" y2="71324"/>
                        <a14:foregroundMark x1="47005" y1="77206" x2="47005" y2="77206"/>
                        <a14:foregroundMark x1="47926" y1="82353" x2="47926" y2="82353"/>
                        <a14:foregroundMark x1="79263" y1="71324" x2="79263" y2="71324"/>
                        <a14:foregroundMark x1="83410" y1="61765" x2="83410" y2="61765"/>
                        <a14:foregroundMark x1="82488" y1="65441" x2="82488" y2="65441"/>
                        <a14:foregroundMark x1="12442" y1="91176" x2="12442" y2="91176"/>
                        <a14:foregroundMark x1="14286" y1="87500" x2="14286" y2="87500"/>
                        <a14:foregroundMark x1="16129" y1="79412" x2="16129" y2="79412"/>
                        <a14:foregroundMark x1="92166" y1="47059" x2="92166" y2="47059"/>
                        <a14:foregroundMark x1="93088" y1="43382" x2="93088" y2="43382"/>
                        <a14:foregroundMark x1="94009" y1="40441" x2="94009" y2="40441"/>
                        <a14:foregroundMark x1="96313" y1="42647" x2="96313" y2="42647"/>
                        <a14:foregroundMark x1="90783" y1="47794" x2="90783" y2="47794"/>
                        <a14:foregroundMark x1="87558" y1="40441" x2="87558" y2="40441"/>
                        <a14:foregroundMark x1="87097" y1="38235" x2="87097" y2="38235"/>
                        <a14:foregroundMark x1="84793" y1="36029" x2="84793" y2="36029"/>
                        <a14:foregroundMark x1="81567" y1="33824" x2="81567" y2="33824"/>
                        <a14:foregroundMark x1="27650" y1="11029" x2="27650" y2="11029"/>
                        <a14:foregroundMark x1="23963" y1="11765" x2="22581" y2="13971"/>
                        <a14:foregroundMark x1="19816" y1="15441" x2="19816" y2="15441"/>
                        <a14:foregroundMark x1="15207" y1="21324" x2="15207" y2="21324"/>
                        <a14:foregroundMark x1="39631" y1="10294" x2="39631" y2="10294"/>
                        <a14:foregroundMark x1="37327" y1="8088" x2="37327" y2="8088"/>
                        <a14:foregroundMark x1="14747" y1="47794" x2="14747" y2="47794"/>
                        <a14:foregroundMark x1="11521" y1="45588" x2="11521" y2="45588"/>
                        <a14:foregroundMark x1="85253" y1="69853" x2="85253" y2="69853"/>
                        <a14:foregroundMark x1="21659" y1="77941" x2="21659" y2="7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39" y="2780927"/>
            <a:ext cx="2164353" cy="245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059174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1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0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88640"/>
            <a:ext cx="48245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Slovensky „</a:t>
            </a:r>
            <a:r>
              <a:rPr lang="cs-CZ" sz="4000" b="1" dirty="0" err="1" smtClean="0">
                <a:latin typeface="Comic Sans MS" pitchFamily="66" charset="0"/>
              </a:rPr>
              <a:t>čučoriedka</a:t>
            </a:r>
            <a:r>
              <a:rPr lang="cs-CZ" sz="4000" b="1" dirty="0" smtClean="0">
                <a:latin typeface="Comic Sans MS" pitchFamily="66" charset="0"/>
              </a:rPr>
              <a:t>“ znamená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 smtClean="0">
                  <a:solidFill>
                    <a:schemeClr val="tx2">
                      <a:lumMod val="75000"/>
                    </a:schemeClr>
                  </a:solidFill>
                </a:rPr>
                <a:t>3</a:t>
              </a:r>
              <a:endParaRPr lang="cs-CZ" sz="4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" name="Tlačítko akce: Vlastní 2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1844142" y="2628961"/>
            <a:ext cx="696171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Pamlsek </a:t>
            </a:r>
            <a:endParaRPr lang="cs-CZ" sz="32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2" name="Volný tvar 21"/>
          <p:cNvSpPr/>
          <p:nvPr/>
        </p:nvSpPr>
        <p:spPr>
          <a:xfrm>
            <a:off x="2517750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kern="1200" dirty="0" smtClean="0">
                <a:solidFill>
                  <a:srgbClr val="FFFF00"/>
                </a:solidFill>
                <a:latin typeface="Comic Sans MS" pitchFamily="66" charset="0"/>
              </a:rPr>
              <a:t>Ostružina</a:t>
            </a:r>
            <a:r>
              <a:rPr lang="cs-CZ" sz="2400" kern="1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cs-CZ" sz="24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39" y="3135699"/>
            <a:ext cx="2099371" cy="209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9" y="3234817"/>
            <a:ext cx="1889101" cy="19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5882" y1="78673" x2="55882" y2="78673"/>
                        <a14:foregroundMark x1="50490" y1="78199" x2="50490" y2="78199"/>
                        <a14:foregroundMark x1="73529" y1="55924" x2="73529" y2="55924"/>
                        <a14:foregroundMark x1="45098" y1="76777" x2="45098" y2="76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9554" y="3234817"/>
            <a:ext cx="2164353" cy="22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8721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Volný tvar 17"/>
          <p:cNvSpPr/>
          <p:nvPr/>
        </p:nvSpPr>
        <p:spPr>
          <a:xfrm>
            <a:off x="2167111" y="5065328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kern="1200" dirty="0" smtClean="0">
                <a:solidFill>
                  <a:srgbClr val="002060"/>
                </a:solidFill>
                <a:latin typeface="Comic Sans MS" pitchFamily="66" charset="0"/>
              </a:rPr>
              <a:t>Borůvka </a:t>
            </a:r>
            <a:endParaRPr lang="cs-CZ" sz="3200" kern="1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0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88640"/>
            <a:ext cx="48245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Vyber správný výrok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endParaRPr lang="cs-CZ" sz="4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Volný tvar 21"/>
          <p:cNvSpPr/>
          <p:nvPr/>
        </p:nvSpPr>
        <p:spPr>
          <a:xfrm>
            <a:off x="2517750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FFFF00"/>
                </a:solidFill>
                <a:latin typeface="Comic Sans MS" pitchFamily="66" charset="0"/>
              </a:rPr>
              <a:t>Slovenské řeky jsou Labe, Dunaj a Váh.</a:t>
            </a:r>
            <a:endParaRPr lang="cs-CZ" sz="24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lačítko akce: Vlastní 2">
            <a:hlinkClick r:id="" action="ppaction://noaction" highlightClick="1"/>
          </p:cNvPr>
          <p:cNvSpPr/>
          <p:nvPr/>
        </p:nvSpPr>
        <p:spPr>
          <a:xfrm>
            <a:off x="0" y="0"/>
            <a:ext cx="9114135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106" y1="31351" x2="85106" y2="31351"/>
                        <a14:foregroundMark x1="81383" y1="28649" x2="79255" y2="27027"/>
                        <a14:foregroundMark x1="32979" y1="36757" x2="30851" y2="36216"/>
                        <a14:foregroundMark x1="27660" y1="65405" x2="27660" y2="65405"/>
                        <a14:foregroundMark x1="63298" y1="51351" x2="63298" y2="51351"/>
                        <a14:foregroundMark x1="36702" y1="69189" x2="34574" y2="6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3349912"/>
            <a:ext cx="1898705" cy="186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" y="3235407"/>
            <a:ext cx="1889101" cy="19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8721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Volný tvar 17"/>
          <p:cNvSpPr/>
          <p:nvPr/>
        </p:nvSpPr>
        <p:spPr>
          <a:xfrm>
            <a:off x="2113785" y="2628961"/>
            <a:ext cx="6692071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Slovenské řeky jsou Dunaj, Hron a Váh.</a:t>
            </a:r>
            <a:endParaRPr lang="cs-CZ" sz="24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704" y1="26829" x2="42714" y2="24878"/>
                        <a14:foregroundMark x1="26131" y1="31707" x2="26131" y2="31707"/>
                        <a14:foregroundMark x1="78894" y1="32195" x2="78894" y2="32195"/>
                        <a14:foregroundMark x1="64322" y1="23902" x2="64322" y2="22439"/>
                        <a14:foregroundMark x1="54774" y1="60976" x2="54774" y2="60976"/>
                        <a14:foregroundMark x1="60302" y1="61463" x2="60302" y2="61463"/>
                        <a14:foregroundMark x1="59296" y1="69268" x2="55276" y2="67805"/>
                        <a14:foregroundMark x1="44724" y1="67317" x2="44724" y2="64878"/>
                        <a14:foregroundMark x1="41206" y1="61951" x2="41206" y2="57561"/>
                        <a14:foregroundMark x1="38693" y1="54634" x2="37186" y2="53171"/>
                        <a14:foregroundMark x1="58291" y1="63902" x2="58291" y2="63902"/>
                        <a14:foregroundMark x1="71859" y1="62439" x2="71859" y2="62439"/>
                        <a14:foregroundMark x1="77889" y1="55610" x2="77889" y2="55610"/>
                        <a14:foregroundMark x1="79899" y1="52195" x2="79899" y2="52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050" y="3291628"/>
            <a:ext cx="2062803" cy="212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" name="Volný tvar 20"/>
          <p:cNvSpPr/>
          <p:nvPr/>
        </p:nvSpPr>
        <p:spPr>
          <a:xfrm>
            <a:off x="2167111" y="5065328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  <a:latin typeface="Comic Sans MS" pitchFamily="66" charset="0"/>
              </a:rPr>
              <a:t>Slovenské řeky jsou Váh, Dunaj a Malše.</a:t>
            </a:r>
            <a:endParaRPr lang="cs-CZ" sz="2400" kern="1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293" y1="82412" x2="18293" y2="82412"/>
                        <a14:foregroundMark x1="12805" y1="73367" x2="12805" y2="73367"/>
                        <a14:foregroundMark x1="10976" y1="69849" x2="10976" y2="69849"/>
                        <a14:foregroundMark x1="21341" y1="85427" x2="21341" y2="85427"/>
                        <a14:foregroundMark x1="10976" y1="89950" x2="10976" y2="89950"/>
                        <a14:foregroundMark x1="5488" y1="92462" x2="5488" y2="92462"/>
                        <a14:foregroundMark x1="17073" y1="91960" x2="17073" y2="91960"/>
                        <a14:foregroundMark x1="73780" y1="84925" x2="73780" y2="84925"/>
                        <a14:foregroundMark x1="51829" y1="60302" x2="51829" y2="60302"/>
                        <a14:foregroundMark x1="54878" y1="57286" x2="54878" y2="57286"/>
                        <a14:foregroundMark x1="93293" y1="79397" x2="91463" y2="79397"/>
                        <a14:foregroundMark x1="46951" y1="58291" x2="46951" y2="58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18" y="3486821"/>
            <a:ext cx="1891448" cy="229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75" y="1514638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88640"/>
            <a:ext cx="48245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PLESA jsou :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 smtClean="0">
                  <a:solidFill>
                    <a:schemeClr val="tx2">
                      <a:lumMod val="75000"/>
                    </a:schemeClr>
                  </a:solidFill>
                </a:rPr>
                <a:t>5</a:t>
              </a:r>
              <a:endParaRPr lang="cs-CZ" sz="4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" name="Tlačítko akce: Vlastní 2">
            <a:hlinkClick r:id="" action="ppaction://noaction" highlightClick="1"/>
          </p:cNvPr>
          <p:cNvSpPr/>
          <p:nvPr/>
        </p:nvSpPr>
        <p:spPr>
          <a:xfrm>
            <a:off x="0" y="11398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olný tvar 26"/>
          <p:cNvSpPr/>
          <p:nvPr/>
        </p:nvSpPr>
        <p:spPr>
          <a:xfrm>
            <a:off x="2167111" y="5065328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>
                <a:solidFill>
                  <a:srgbClr val="002060"/>
                </a:solidFill>
                <a:latin typeface="Comic Sans MS" pitchFamily="66" charset="0"/>
              </a:rPr>
              <a:t>Slovenský výraz pro plesové šaty</a:t>
            </a:r>
            <a:endParaRPr lang="cs-CZ" sz="3200" kern="1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8" name="Volný tvar 17"/>
          <p:cNvSpPr/>
          <p:nvPr/>
        </p:nvSpPr>
        <p:spPr>
          <a:xfrm>
            <a:off x="2517750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kern="1200" dirty="0" smtClean="0">
                <a:solidFill>
                  <a:srgbClr val="FFFF00"/>
                </a:solidFill>
                <a:latin typeface="Comic Sans MS" pitchFamily="66" charset="0"/>
              </a:rPr>
              <a:t>Horská jezera</a:t>
            </a:r>
            <a:endParaRPr lang="cs-CZ" sz="32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" y="3381697"/>
            <a:ext cx="1953344" cy="20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12" l="0" r="100000">
                        <a14:foregroundMark x1="64384" y1="3226" x2="64384" y2="3226"/>
                        <a14:foregroundMark x1="34247" y1="3226" x2="34247" y2="3226"/>
                        <a14:foregroundMark x1="9589" y1="15054" x2="9589" y2="15054"/>
                        <a14:foregroundMark x1="13699" y1="18280" x2="13699" y2="18280"/>
                        <a14:foregroundMark x1="8904" y1="18817" x2="8904" y2="18817"/>
                        <a14:foregroundMark x1="84932" y1="9140" x2="84932" y2="9140"/>
                        <a14:foregroundMark x1="82192" y1="17204" x2="82192" y2="17204"/>
                        <a14:foregroundMark x1="92466" y1="15591" x2="92466" y2="15591"/>
                        <a14:foregroundMark x1="34932" y1="13441" x2="34932" y2="13441"/>
                        <a14:foregroundMark x1="30822" y1="15054" x2="30822" y2="15054"/>
                        <a14:foregroundMark x1="30822" y1="15054" x2="30822" y2="15054"/>
                        <a14:foregroundMark x1="36986" y1="15054" x2="36986" y2="15054"/>
                        <a14:foregroundMark x1="41096" y1="17742" x2="41096" y2="17742"/>
                        <a14:foregroundMark x1="30822" y1="31720" x2="30822" y2="31720"/>
                        <a14:foregroundMark x1="68493" y1="16129" x2="68493" y2="16129"/>
                        <a14:foregroundMark x1="63014" y1="13978" x2="63014" y2="13978"/>
                        <a14:foregroundMark x1="64384" y1="13441" x2="64384" y2="13441"/>
                        <a14:foregroundMark x1="71233" y1="16667" x2="71233" y2="16667"/>
                        <a14:foregroundMark x1="67808" y1="32258" x2="67808" y2="3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1998" y="3440398"/>
            <a:ext cx="194285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Volný tvar 20"/>
          <p:cNvSpPr/>
          <p:nvPr/>
        </p:nvSpPr>
        <p:spPr>
          <a:xfrm>
            <a:off x="2113785" y="2628961"/>
            <a:ext cx="6692071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Slovenský výraz pro taneční zábavu</a:t>
            </a:r>
            <a:endParaRPr lang="cs-CZ" sz="32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8721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647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0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Najdi pravdivý výrok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 smtClean="0">
                  <a:solidFill>
                    <a:schemeClr val="tx2">
                      <a:lumMod val="75000"/>
                    </a:schemeClr>
                  </a:solidFill>
                </a:rPr>
                <a:t>6</a:t>
              </a:r>
              <a:endParaRPr lang="cs-CZ" sz="4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Volný tvar 19"/>
          <p:cNvSpPr/>
          <p:nvPr/>
        </p:nvSpPr>
        <p:spPr>
          <a:xfrm>
            <a:off x="2113785" y="2628961"/>
            <a:ext cx="6692071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Slovenská města jsou Poprad, Prešov, Olomouc.</a:t>
            </a:r>
            <a:endParaRPr lang="cs-CZ" sz="24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2" name="Volný tvar 21"/>
          <p:cNvSpPr/>
          <p:nvPr/>
        </p:nvSpPr>
        <p:spPr>
          <a:xfrm>
            <a:off x="2487839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FFFF00"/>
                </a:solidFill>
                <a:latin typeface="Comic Sans MS" pitchFamily="66" charset="0"/>
              </a:rPr>
              <a:t>Slovenská města jsou Bratislava, Poprad, Pardubice.</a:t>
            </a:r>
            <a:endParaRPr lang="cs-CZ" sz="24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Tlačítko akce: Vlastní 1">
            <a:hlinkClick r:id="" action="ppaction://noaction" highlightClick="1"/>
          </p:cNvPr>
          <p:cNvSpPr/>
          <p:nvPr/>
        </p:nvSpPr>
        <p:spPr>
          <a:xfrm>
            <a:off x="0" y="33895"/>
            <a:ext cx="9129586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39" y="3135699"/>
            <a:ext cx="2099371" cy="209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9" y="3111342"/>
            <a:ext cx="1889101" cy="19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" b="100000" l="0" r="100000">
                        <a14:foregroundMark x1="48619" y1="57711" x2="48619" y2="57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4" y="3019711"/>
            <a:ext cx="2099371" cy="23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8721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Volný tvar 23"/>
          <p:cNvSpPr/>
          <p:nvPr/>
        </p:nvSpPr>
        <p:spPr>
          <a:xfrm>
            <a:off x="2167111" y="5065328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  <a:latin typeface="Comic Sans MS" pitchFamily="66" charset="0"/>
              </a:rPr>
              <a:t>Slovenská města jsou Žilina, Košice, Poprad.</a:t>
            </a:r>
            <a:r>
              <a:rPr lang="cs-CZ" sz="4200" kern="1200" dirty="0" smtClean="0"/>
              <a:t> </a:t>
            </a:r>
            <a:endParaRPr lang="cs-CZ" sz="4200" kern="1200" dirty="0"/>
          </a:p>
        </p:txBody>
      </p:sp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4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0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88640"/>
            <a:ext cx="48245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Typickým jídlem na Slovensku je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 smtClean="0">
                  <a:solidFill>
                    <a:schemeClr val="tx2">
                      <a:lumMod val="75000"/>
                    </a:schemeClr>
                  </a:solidFill>
                </a:rPr>
                <a:t>7</a:t>
              </a:r>
              <a:endParaRPr lang="cs-CZ" sz="4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Volný tvar 21"/>
          <p:cNvSpPr/>
          <p:nvPr/>
        </p:nvSpPr>
        <p:spPr>
          <a:xfrm>
            <a:off x="2517750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FFFF00"/>
                </a:solidFill>
                <a:latin typeface="Comic Sans MS" pitchFamily="66" charset="0"/>
              </a:rPr>
              <a:t>Lepenice, kyselo, halušky</a:t>
            </a:r>
            <a:endParaRPr lang="cs-CZ" sz="24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lačítko akce: Vlastní 2">
            <a:hlinkClick r:id="" action="ppaction://noaction" highlightClick="1"/>
          </p:cNvPr>
          <p:cNvSpPr/>
          <p:nvPr/>
        </p:nvSpPr>
        <p:spPr>
          <a:xfrm>
            <a:off x="-1416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39" y="3135699"/>
            <a:ext cx="2099371" cy="209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9" y="3111342"/>
            <a:ext cx="1889101" cy="19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34051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Volný tvar 17"/>
          <p:cNvSpPr/>
          <p:nvPr/>
        </p:nvSpPr>
        <p:spPr>
          <a:xfrm>
            <a:off x="2113785" y="2628961"/>
            <a:ext cx="6692071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Parenica, </a:t>
            </a:r>
            <a:r>
              <a:rPr lang="cs-CZ" sz="2400" kern="12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korbáčiky</a:t>
            </a:r>
            <a:r>
              <a:rPr lang="cs-CZ" sz="2400" kern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, halušky</a:t>
            </a:r>
            <a:endParaRPr lang="cs-CZ" sz="24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317" y1="29688" x2="47317" y2="29688"/>
                        <a14:foregroundMark x1="47317" y1="29688" x2="47317" y2="29688"/>
                        <a14:foregroundMark x1="58537" y1="26563" x2="58537" y2="26563"/>
                        <a14:foregroundMark x1="58537" y1="26563" x2="58537" y2="26563"/>
                        <a14:foregroundMark x1="46829" y1="3125" x2="46829" y2="3125"/>
                        <a14:foregroundMark x1="46829" y1="3646" x2="46829" y2="3646"/>
                        <a14:foregroundMark x1="29756" y1="2604" x2="29756" y2="2604"/>
                        <a14:foregroundMark x1="30732" y1="1563" x2="30732" y2="1563"/>
                        <a14:foregroundMark x1="32683" y1="31250" x2="32683" y2="31250"/>
                        <a14:foregroundMark x1="32683" y1="31250" x2="32683" y2="31250"/>
                        <a14:foregroundMark x1="22439" y1="27604" x2="22439" y2="26563"/>
                        <a14:foregroundMark x1="22439" y1="26563" x2="22439" y2="26563"/>
                        <a14:foregroundMark x1="45366" y1="55208" x2="45366" y2="55208"/>
                        <a14:foregroundMark x1="45366" y1="55208" x2="45366" y2="55208"/>
                        <a14:foregroundMark x1="38537" y1="67188" x2="38537" y2="67188"/>
                        <a14:foregroundMark x1="39512" y1="66667" x2="39512" y2="66667"/>
                        <a14:foregroundMark x1="83415" y1="66146" x2="83415" y2="66146"/>
                        <a14:foregroundMark x1="78537" y1="64063" x2="78537" y2="64063"/>
                        <a14:foregroundMark x1="78537" y1="64063" x2="78537" y2="64063"/>
                        <a14:foregroundMark x1="78537" y1="74479" x2="79024" y2="72917"/>
                        <a14:foregroundMark x1="80976" y1="43750" x2="84390" y2="43750"/>
                        <a14:foregroundMark x1="84390" y1="46875" x2="84390" y2="46875"/>
                        <a14:foregroundMark x1="77073" y1="52604" x2="77073" y2="52604"/>
                        <a14:foregroundMark x1="77073" y1="52604" x2="77073" y2="52604"/>
                        <a14:foregroundMark x1="92683" y1="57292" x2="92683" y2="57292"/>
                        <a14:foregroundMark x1="92683" y1="64063" x2="94634" y2="64583"/>
                        <a14:foregroundMark x1="78049" y1="84896" x2="78049" y2="84896"/>
                        <a14:foregroundMark x1="38049" y1="56771" x2="38049" y2="56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39" y="2906503"/>
            <a:ext cx="2554587" cy="23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Volný tvar 20"/>
          <p:cNvSpPr/>
          <p:nvPr/>
        </p:nvSpPr>
        <p:spPr>
          <a:xfrm>
            <a:off x="2167111" y="5065328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  <a:latin typeface="Comic Sans MS" pitchFamily="66" charset="0"/>
              </a:rPr>
              <a:t>Knedlo </a:t>
            </a:r>
            <a:r>
              <a:rPr lang="cs-CZ" sz="2400" kern="1200" dirty="0" err="1" smtClean="0">
                <a:solidFill>
                  <a:srgbClr val="002060"/>
                </a:solidFill>
                <a:latin typeface="Comic Sans MS" pitchFamily="66" charset="0"/>
              </a:rPr>
              <a:t>vepřo</a:t>
            </a:r>
            <a:r>
              <a:rPr lang="cs-CZ" sz="2400" kern="1200" dirty="0" smtClean="0">
                <a:solidFill>
                  <a:srgbClr val="002060"/>
                </a:solidFill>
                <a:latin typeface="Comic Sans MS" pitchFamily="66" charset="0"/>
              </a:rPr>
              <a:t> zelo, vdolky, špagety</a:t>
            </a:r>
            <a:endParaRPr lang="cs-CZ" sz="2400" kern="1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3607" r="8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0"/>
            <a:ext cx="2905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88640"/>
            <a:ext cx="48245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hnutý roh 8"/>
          <p:cNvSpPr/>
          <p:nvPr/>
        </p:nvSpPr>
        <p:spPr>
          <a:xfrm>
            <a:off x="557275" y="332656"/>
            <a:ext cx="8248581" cy="1800200"/>
          </a:xfrm>
          <a:prstGeom prst="foldedCorner">
            <a:avLst>
              <a:gd name="adj" fmla="val 50000"/>
            </a:avLst>
          </a:prstGeom>
          <a:solidFill>
            <a:srgbClr val="F0F034"/>
          </a:solidFill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 dirty="0" smtClean="0">
              <a:latin typeface="Comic Sans MS" pitchFamily="66" charset="0"/>
            </a:endParaRPr>
          </a:p>
          <a:p>
            <a:pPr algn="ctr"/>
            <a:r>
              <a:rPr lang="cs-CZ" sz="4000" b="1" dirty="0" smtClean="0">
                <a:latin typeface="Comic Sans MS" pitchFamily="66" charset="0"/>
              </a:rPr>
              <a:t>Slovensko je náš soused</a:t>
            </a:r>
            <a:endParaRPr lang="cs-CZ" sz="4000" b="1" dirty="0">
              <a:latin typeface="Comic Sans MS" pitchFamily="66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1349308"/>
            <a:ext cx="1440160" cy="1254322"/>
            <a:chOff x="7616088" y="1426403"/>
            <a:chExt cx="1440160" cy="1254322"/>
          </a:xfrm>
          <a:solidFill>
            <a:srgbClr val="F8632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grpSpPr>
        <p:sp>
          <p:nvSpPr>
            <p:cNvPr id="8" name="Ovál 7"/>
            <p:cNvSpPr/>
            <p:nvPr/>
          </p:nvSpPr>
          <p:spPr>
            <a:xfrm>
              <a:off x="7616088" y="1426403"/>
              <a:ext cx="1440160" cy="1254322"/>
            </a:xfrm>
            <a:prstGeom prst="ellipse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ovéPole 9"/>
            <p:cNvSpPr txBox="1"/>
            <p:nvPr/>
          </p:nvSpPr>
          <p:spPr>
            <a:xfrm>
              <a:off x="8012132" y="1568226"/>
              <a:ext cx="648072" cy="830997"/>
            </a:xfrm>
            <a:prstGeom prst="rect">
              <a:avLst/>
            </a:prstGeom>
            <a:grpFill/>
            <a:ln>
              <a:noFill/>
            </a:ln>
            <a:sp3d>
              <a:bevelT w="139700" h="139700" prst="divot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4800" b="1" dirty="0" smtClean="0">
                  <a:solidFill>
                    <a:schemeClr val="tx2">
                      <a:lumMod val="75000"/>
                    </a:schemeClr>
                  </a:solidFill>
                </a:rPr>
                <a:t>8</a:t>
              </a:r>
              <a:endParaRPr lang="cs-CZ" sz="4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Volný tvar 19"/>
          <p:cNvSpPr/>
          <p:nvPr/>
        </p:nvSpPr>
        <p:spPr>
          <a:xfrm>
            <a:off x="2113785" y="2628961"/>
            <a:ext cx="6692071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kern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na jihu</a:t>
            </a:r>
            <a:endParaRPr lang="cs-CZ" sz="3200" kern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lačítko akce: Vlastní 2">
            <a:hlinkClick r:id="" action="ppaction://noaction" highlightClick="1"/>
          </p:cNvPr>
          <p:cNvSpPr/>
          <p:nvPr/>
        </p:nvSpPr>
        <p:spPr>
          <a:xfrm>
            <a:off x="-44959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501750" y="2628961"/>
            <a:ext cx="1016000" cy="10160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39" y="3135699"/>
            <a:ext cx="2099371" cy="209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31" y1="48923" x2="3077" y2="62154"/>
                        <a14:foregroundMark x1="14769" y1="48923" x2="308" y2="54462"/>
                        <a14:foregroundMark x1="82462" y1="57846" x2="99385" y2="80308"/>
                        <a14:foregroundMark x1="82462" y1="56615" x2="99385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9" y="3111342"/>
            <a:ext cx="1889101" cy="19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23" b="89846" l="9846" r="8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8721"/>
            <a:ext cx="1694910" cy="16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Volný tvar 20"/>
          <p:cNvSpPr/>
          <p:nvPr/>
        </p:nvSpPr>
        <p:spPr>
          <a:xfrm>
            <a:off x="2517750" y="3846127"/>
            <a:ext cx="6288107" cy="10160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8632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>
                <a:solidFill>
                  <a:srgbClr val="FFFF00"/>
                </a:solidFill>
                <a:latin typeface="Comic Sans MS" pitchFamily="66" charset="0"/>
              </a:rPr>
              <a:t>n</a:t>
            </a:r>
            <a:r>
              <a:rPr lang="cs-CZ" sz="3200" kern="1200" dirty="0" smtClean="0">
                <a:solidFill>
                  <a:srgbClr val="FFFF00"/>
                </a:solidFill>
                <a:latin typeface="Comic Sans MS" pitchFamily="66" charset="0"/>
              </a:rPr>
              <a:t>a východě</a:t>
            </a:r>
            <a:endParaRPr lang="cs-CZ" sz="3200" kern="1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0" name="Ovál 59"/>
          <p:cNvSpPr/>
          <p:nvPr/>
        </p:nvSpPr>
        <p:spPr>
          <a:xfrm>
            <a:off x="1918966" y="3846127"/>
            <a:ext cx="1016000" cy="1016000"/>
          </a:xfrm>
          <a:prstGeom prst="ellipse">
            <a:avLst/>
          </a:prstGeom>
          <a:gradFill flip="none" rotWithShape="1">
            <a:gsLst>
              <a:gs pos="0">
                <a:srgbClr val="F86320">
                  <a:shade val="30000"/>
                  <a:satMod val="115000"/>
                </a:srgbClr>
              </a:gs>
              <a:gs pos="50000">
                <a:srgbClr val="F86320">
                  <a:shade val="67500"/>
                  <a:satMod val="115000"/>
                </a:srgbClr>
              </a:gs>
              <a:gs pos="100000">
                <a:srgbClr val="F8632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4" name="Volný tvar 23"/>
          <p:cNvSpPr/>
          <p:nvPr/>
        </p:nvSpPr>
        <p:spPr>
          <a:xfrm>
            <a:off x="2167111" y="5037644"/>
            <a:ext cx="6638746" cy="10160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45160" tIns="106680" rIns="106680" bIns="106680" numCol="1" spcCol="1270" anchor="ctr" anchorCtr="0">
            <a:noAutofit/>
          </a:bodyPr>
          <a:lstStyle/>
          <a:p>
            <a:pPr lvl="0" algn="l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kern="1200" dirty="0" smtClean="0">
                <a:solidFill>
                  <a:srgbClr val="002060"/>
                </a:solidFill>
                <a:latin typeface="Comic Sans MS" pitchFamily="66" charset="0"/>
              </a:rPr>
              <a:t>na severu</a:t>
            </a:r>
            <a:endParaRPr lang="cs-CZ" sz="3200" kern="1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0" l="0" r="100000">
                        <a14:foregroundMark x1="29570" y1="29500" x2="29570" y2="29500"/>
                        <a14:foregroundMark x1="31720" y1="33000" x2="31720" y2="33000"/>
                        <a14:foregroundMark x1="31720" y1="35500" x2="33333" y2="35500"/>
                        <a14:foregroundMark x1="43011" y1="35500" x2="43011" y2="35500"/>
                        <a14:foregroundMark x1="67742" y1="38500" x2="67742" y2="38500"/>
                        <a14:foregroundMark x1="55914" y1="29000" x2="55914" y2="29000"/>
                        <a14:foregroundMark x1="67742" y1="2500" x2="67742" y2="2500"/>
                        <a14:foregroundMark x1="56989" y1="57500" x2="56989" y2="57500"/>
                        <a14:foregroundMark x1="41935" y1="58000" x2="41935" y2="58000"/>
                        <a14:foregroundMark x1="36022" y1="56000" x2="36022" y2="56000"/>
                        <a14:foregroundMark x1="30108" y1="53500" x2="30108" y2="53500"/>
                        <a14:foregroundMark x1="26882" y1="52000" x2="26882" y2="52000"/>
                        <a14:foregroundMark x1="37634" y1="55500" x2="37634" y2="55500"/>
                        <a14:foregroundMark x1="47849" y1="57000" x2="47849" y2="57000"/>
                        <a14:foregroundMark x1="60753" y1="57500" x2="60753" y2="57500"/>
                        <a14:foregroundMark x1="72581" y1="54500" x2="73656" y2="55000"/>
                        <a14:foregroundMark x1="47312" y1="72000" x2="47312" y2="72000"/>
                        <a14:foregroundMark x1="51613" y1="72500" x2="51613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044" y="2963300"/>
            <a:ext cx="1942010" cy="208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Ovál 62"/>
          <p:cNvSpPr/>
          <p:nvPr/>
        </p:nvSpPr>
        <p:spPr>
          <a:xfrm>
            <a:off x="1576799" y="5062980"/>
            <a:ext cx="1016000" cy="1016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</a:t>
            </a:r>
            <a:endParaRPr lang="cs-CZ" sz="4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35" y1="13043" x2="3535" y2="13043"/>
                        <a14:foregroundMark x1="6566" y1="12319" x2="6566" y2="12319"/>
                        <a14:foregroundMark x1="8586" y1="15217" x2="8586" y2="15217"/>
                        <a14:foregroundMark x1="9091" y1="19565" x2="9091" y2="19565"/>
                        <a14:foregroundMark x1="6566" y1="18841" x2="6566" y2="18841"/>
                        <a14:foregroundMark x1="94949" y1="77536" x2="94949" y2="77536"/>
                        <a14:foregroundMark x1="90909" y1="72464" x2="90909" y2="72464"/>
                        <a14:foregroundMark x1="85354" y1="67391" x2="85354" y2="67391"/>
                        <a14:foregroundMark x1="93939" y1="68841" x2="93939" y2="68841"/>
                        <a14:foregroundMark x1="91414" y1="81884" x2="91414" y2="81884"/>
                        <a14:foregroundMark x1="86869" y1="88406" x2="86869" y2="88406"/>
                        <a14:foregroundMark x1="82323" y1="19565" x2="82323" y2="19565"/>
                        <a14:foregroundMark x1="76768" y1="22464" x2="76768" y2="22464"/>
                        <a14:foregroundMark x1="73737" y1="26087" x2="73737" y2="26087"/>
                        <a14:foregroundMark x1="74747" y1="24638" x2="74747" y2="24638"/>
                        <a14:foregroundMark x1="79798" y1="21014" x2="79798" y2="21014"/>
                        <a14:foregroundMark x1="84848" y1="18116" x2="84848" y2="18116"/>
                        <a14:foregroundMark x1="87879" y1="15217" x2="87879" y2="15217"/>
                        <a14:foregroundMark x1="89394" y1="10870" x2="89394" y2="10870"/>
                        <a14:foregroundMark x1="89899" y1="9420" x2="89899" y2="9420"/>
                        <a14:foregroundMark x1="90404" y1="6522" x2="90404" y2="6522"/>
                        <a14:foregroundMark x1="90909" y1="10145" x2="90909" y2="10145"/>
                        <a14:foregroundMark x1="91414" y1="10870" x2="89394" y2="11594"/>
                        <a14:foregroundMark x1="87879" y1="15942" x2="88384" y2="16667"/>
                        <a14:foregroundMark x1="88384" y1="4348" x2="88384" y2="4348"/>
                        <a14:foregroundMark x1="87374" y1="2174" x2="87374" y2="2174"/>
                        <a14:foregroundMark x1="84848" y1="3623" x2="84848" y2="3623"/>
                        <a14:foregroundMark x1="80808" y1="4348" x2="80808" y2="4348"/>
                        <a14:backgroundMark x1="85354" y1="10145" x2="85354" y2="1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80728"/>
            <a:ext cx="3941655" cy="274721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31640" y="1772817"/>
            <a:ext cx="5976664" cy="3312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050599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Nashledanou</a:t>
            </a:r>
            <a:r>
              <a:rPr lang="cs-CZ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při dalším putování</a:t>
            </a:r>
            <a:endParaRPr lang="cs-CZ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1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Soubor:EU location SV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6741" cy="6905056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/>
        </p:nvSpPr>
        <p:spPr>
          <a:xfrm>
            <a:off x="184076" y="332656"/>
            <a:ext cx="5972100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omic Sans MS" pitchFamily="66" charset="0"/>
              </a:rPr>
              <a:t>Slovenská republika</a:t>
            </a:r>
            <a:r>
              <a:rPr lang="cs-CZ" sz="4800" dirty="0" smtClean="0"/>
              <a:t> </a:t>
            </a:r>
            <a:endParaRPr lang="cs-CZ" sz="4800" dirty="0"/>
          </a:p>
        </p:txBody>
      </p:sp>
      <p:sp>
        <p:nvSpPr>
          <p:cNvPr id="5" name="Pětiúhelník 4"/>
          <p:cNvSpPr/>
          <p:nvPr/>
        </p:nvSpPr>
        <p:spPr>
          <a:xfrm flipH="1">
            <a:off x="179512" y="1586533"/>
            <a:ext cx="3312368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Střed Evropy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7" name="Pětiúhelník 6"/>
          <p:cNvSpPr/>
          <p:nvPr/>
        </p:nvSpPr>
        <p:spPr>
          <a:xfrm flipH="1">
            <a:off x="161236" y="2790118"/>
            <a:ext cx="8672933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latin typeface="Comic Sans MS" pitchFamily="66" charset="0"/>
              </a:rPr>
              <a:t>s</a:t>
            </a:r>
            <a:r>
              <a:rPr lang="cs-CZ" sz="2400" dirty="0" smtClean="0">
                <a:latin typeface="Comic Sans MS" pitchFamily="66" charset="0"/>
              </a:rPr>
              <a:t>ousední stát  ČR – společná historie – </a:t>
            </a:r>
            <a:r>
              <a:rPr lang="cs-CZ" sz="2000" dirty="0" smtClean="0">
                <a:latin typeface="Comic Sans MS" pitchFamily="66" charset="0"/>
              </a:rPr>
              <a:t>(1.1. 1993 – rozdělení)</a:t>
            </a:r>
            <a:endParaRPr lang="cs-CZ" sz="2000" dirty="0">
              <a:latin typeface="Comic Sans MS" pitchFamily="66" charset="0"/>
            </a:endParaRPr>
          </a:p>
        </p:txBody>
      </p:sp>
      <p:sp>
        <p:nvSpPr>
          <p:cNvPr id="8" name="Pětiúhelník 7"/>
          <p:cNvSpPr/>
          <p:nvPr/>
        </p:nvSpPr>
        <p:spPr>
          <a:xfrm flipH="1">
            <a:off x="134017" y="5229200"/>
            <a:ext cx="3312368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latin typeface="Comic Sans MS" pitchFamily="66" charset="0"/>
              </a:rPr>
              <a:t>č</a:t>
            </a:r>
            <a:r>
              <a:rPr lang="cs-CZ" sz="2400" dirty="0" smtClean="0">
                <a:latin typeface="Comic Sans MS" pitchFamily="66" charset="0"/>
              </a:rPr>
              <a:t>lenem EU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9" name="Pětiúhelník 8"/>
          <p:cNvSpPr/>
          <p:nvPr/>
        </p:nvSpPr>
        <p:spPr>
          <a:xfrm flipH="1">
            <a:off x="184076" y="2114191"/>
            <a:ext cx="3312368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latin typeface="Comic Sans MS" pitchFamily="66" charset="0"/>
              </a:rPr>
              <a:t>v</a:t>
            </a:r>
            <a:r>
              <a:rPr lang="cs-CZ" sz="2400" dirty="0" smtClean="0">
                <a:latin typeface="Comic Sans MS" pitchFamily="66" charset="0"/>
              </a:rPr>
              <a:t>nitrozemský stát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11" name="Pětiúhelník 10"/>
          <p:cNvSpPr/>
          <p:nvPr/>
        </p:nvSpPr>
        <p:spPr>
          <a:xfrm flipH="1">
            <a:off x="104044" y="6343443"/>
            <a:ext cx="6166175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Vysoké, Nízké Tatry, Slovenské Rudohoří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12" name="Pětiúhelník 11"/>
          <p:cNvSpPr/>
          <p:nvPr/>
        </p:nvSpPr>
        <p:spPr>
          <a:xfrm flipH="1">
            <a:off x="78959" y="5805264"/>
            <a:ext cx="3366434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Dunaj, Váh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13" name="Pětiúhelník 12"/>
          <p:cNvSpPr/>
          <p:nvPr/>
        </p:nvSpPr>
        <p:spPr>
          <a:xfrm flipH="1">
            <a:off x="134017" y="4005064"/>
            <a:ext cx="3312368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slovenština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14" name="Pětiúhelník 13"/>
          <p:cNvSpPr/>
          <p:nvPr/>
        </p:nvSpPr>
        <p:spPr>
          <a:xfrm flipH="1">
            <a:off x="134017" y="4629086"/>
            <a:ext cx="3312368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euro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10" name="Pětiúhelník 9"/>
          <p:cNvSpPr/>
          <p:nvPr/>
        </p:nvSpPr>
        <p:spPr>
          <a:xfrm flipH="1">
            <a:off x="134016" y="3378985"/>
            <a:ext cx="3717903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latin typeface="Comic Sans MS" pitchFamily="66" charset="0"/>
              </a:rPr>
              <a:t>h</a:t>
            </a:r>
            <a:r>
              <a:rPr lang="cs-CZ" sz="2400" dirty="0" smtClean="0">
                <a:latin typeface="Comic Sans MS" pitchFamily="66" charset="0"/>
              </a:rPr>
              <a:t>lavní město Bratislava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4098" name="Picture 2" descr="Soubor:Flag of Slovakia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46146"/>
            <a:ext cx="2565271" cy="17091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2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9525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lačítko akce: Vlastní 53">
            <a:hlinkClick r:id="" action="ppaction://noaction" highlightClick="1"/>
          </p:cNvPr>
          <p:cNvSpPr/>
          <p:nvPr/>
        </p:nvSpPr>
        <p:spPr>
          <a:xfrm>
            <a:off x="-6350" y="0"/>
            <a:ext cx="9195252" cy="686752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2246237" y="5809233"/>
            <a:ext cx="165523" cy="121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2555776" y="3717013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8585898" y="2165991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8457525" y="4273030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234148" y="5869901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075432" y="4782303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270579" y="5422381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851920" y="4005064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60889" y="5157192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87064" y="4204654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8085408" y="6424430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571052" y="5867585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2940783" y="6381328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3720876" y="64670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1859084" y="97510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493443" y="2701806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8111082" y="280694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7184061" y="838694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221118" y="6585167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4286215" y="6433306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282245" y="3642204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450651" y="2775750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aoblený obdélník 27"/>
          <p:cNvSpPr/>
          <p:nvPr/>
        </p:nvSpPr>
        <p:spPr>
          <a:xfrm>
            <a:off x="3895980" y="6290021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Slovinsko</a:t>
            </a:r>
            <a:endParaRPr lang="cs-CZ" sz="2400" b="1" dirty="0"/>
          </a:p>
        </p:txBody>
      </p:sp>
      <p:sp>
        <p:nvSpPr>
          <p:cNvPr id="29" name="Zaoblený obdélník 28"/>
          <p:cNvSpPr/>
          <p:nvPr/>
        </p:nvSpPr>
        <p:spPr>
          <a:xfrm rot="20843588">
            <a:off x="2014953" y="6248367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Itálie</a:t>
            </a:r>
            <a:endParaRPr lang="cs-CZ" sz="2400" b="1" dirty="0"/>
          </a:p>
        </p:txBody>
      </p:sp>
      <p:sp>
        <p:nvSpPr>
          <p:cNvPr id="30" name="Zaoblený obdélník 29"/>
          <p:cNvSpPr/>
          <p:nvPr/>
        </p:nvSpPr>
        <p:spPr>
          <a:xfrm>
            <a:off x="-484876" y="5025730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Francie</a:t>
            </a:r>
            <a:endParaRPr lang="cs-CZ" sz="2400" b="1" dirty="0"/>
          </a:p>
        </p:txBody>
      </p:sp>
      <p:sp>
        <p:nvSpPr>
          <p:cNvPr id="31" name="Zaoblený obdélník 30"/>
          <p:cNvSpPr/>
          <p:nvPr/>
        </p:nvSpPr>
        <p:spPr>
          <a:xfrm>
            <a:off x="81967" y="4112239"/>
            <a:ext cx="2106774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Lucembursko</a:t>
            </a:r>
            <a:endParaRPr lang="cs-CZ" sz="2400" b="1" dirty="0"/>
          </a:p>
        </p:txBody>
      </p:sp>
      <p:sp>
        <p:nvSpPr>
          <p:cNvPr id="32" name="Zaoblený obdélník 31"/>
          <p:cNvSpPr/>
          <p:nvPr/>
        </p:nvSpPr>
        <p:spPr>
          <a:xfrm rot="21157623">
            <a:off x="16622" y="3500989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Belgie</a:t>
            </a:r>
            <a:endParaRPr lang="cs-CZ" sz="2400" b="1" dirty="0"/>
          </a:p>
        </p:txBody>
      </p:sp>
      <p:sp>
        <p:nvSpPr>
          <p:cNvPr id="33" name="Zaoblený obdélník 32"/>
          <p:cNvSpPr/>
          <p:nvPr/>
        </p:nvSpPr>
        <p:spPr>
          <a:xfrm rot="17471113">
            <a:off x="-177634" y="2223771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Nizozemsko</a:t>
            </a:r>
            <a:endParaRPr lang="cs-CZ" sz="2400" b="1" dirty="0"/>
          </a:p>
        </p:txBody>
      </p:sp>
      <p:sp>
        <p:nvSpPr>
          <p:cNvPr id="34" name="Zaoblený obdélník 33"/>
          <p:cNvSpPr/>
          <p:nvPr/>
        </p:nvSpPr>
        <p:spPr>
          <a:xfrm>
            <a:off x="7043480" y="201572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Litva</a:t>
            </a:r>
            <a:endParaRPr lang="cs-CZ" sz="2400" b="1" dirty="0"/>
          </a:p>
        </p:txBody>
      </p:sp>
      <p:sp>
        <p:nvSpPr>
          <p:cNvPr id="35" name="Zaoblený obdélník 34"/>
          <p:cNvSpPr/>
          <p:nvPr/>
        </p:nvSpPr>
        <p:spPr>
          <a:xfrm>
            <a:off x="3270029" y="3990817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Česko</a:t>
            </a:r>
            <a:endParaRPr lang="cs-CZ" sz="2400" b="1" dirty="0"/>
          </a:p>
        </p:txBody>
      </p:sp>
      <p:sp>
        <p:nvSpPr>
          <p:cNvPr id="36" name="Zaoblený obdélník 35"/>
          <p:cNvSpPr/>
          <p:nvPr/>
        </p:nvSpPr>
        <p:spPr>
          <a:xfrm rot="21259815">
            <a:off x="1762518" y="3620960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Německo</a:t>
            </a:r>
            <a:endParaRPr lang="cs-CZ" sz="2400" b="1" dirty="0"/>
          </a:p>
        </p:txBody>
      </p:sp>
      <p:sp>
        <p:nvSpPr>
          <p:cNvPr id="37" name="Zaoblený obdélník 36"/>
          <p:cNvSpPr/>
          <p:nvPr/>
        </p:nvSpPr>
        <p:spPr>
          <a:xfrm>
            <a:off x="90561" y="5737798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Švýcarsko</a:t>
            </a:r>
            <a:endParaRPr lang="cs-CZ" sz="2400" b="1" dirty="0"/>
          </a:p>
        </p:txBody>
      </p:sp>
      <p:sp>
        <p:nvSpPr>
          <p:cNvPr id="38" name="Zaoblený obdélník 37"/>
          <p:cNvSpPr/>
          <p:nvPr/>
        </p:nvSpPr>
        <p:spPr>
          <a:xfrm rot="20543869">
            <a:off x="671122" y="5694461"/>
            <a:ext cx="2290060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</a:t>
            </a:r>
            <a:r>
              <a:rPr lang="cs-CZ" sz="2400" b="1" dirty="0" err="1" smtClean="0"/>
              <a:t>Lichnštejnsko</a:t>
            </a:r>
            <a:endParaRPr lang="cs-CZ" sz="2400" b="1" dirty="0"/>
          </a:p>
        </p:txBody>
      </p:sp>
      <p:sp>
        <p:nvSpPr>
          <p:cNvPr id="39" name="Zaoblený obdélník 38"/>
          <p:cNvSpPr/>
          <p:nvPr/>
        </p:nvSpPr>
        <p:spPr>
          <a:xfrm rot="20543869">
            <a:off x="3292695" y="5449175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Rakousko</a:t>
            </a:r>
            <a:endParaRPr lang="cs-CZ" sz="2400" b="1" dirty="0"/>
          </a:p>
        </p:txBody>
      </p:sp>
      <p:sp>
        <p:nvSpPr>
          <p:cNvPr id="40" name="Zaoblený obdélník 39"/>
          <p:cNvSpPr/>
          <p:nvPr/>
        </p:nvSpPr>
        <p:spPr>
          <a:xfrm rot="21105970">
            <a:off x="5284228" y="4733787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Slovensko</a:t>
            </a:r>
            <a:endParaRPr lang="cs-CZ" sz="2400" b="1" dirty="0"/>
          </a:p>
        </p:txBody>
      </p:sp>
      <p:sp>
        <p:nvSpPr>
          <p:cNvPr id="41" name="Zaoblený obdélník 40"/>
          <p:cNvSpPr/>
          <p:nvPr/>
        </p:nvSpPr>
        <p:spPr>
          <a:xfrm>
            <a:off x="4965982" y="5729031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Maďarsko</a:t>
            </a:r>
            <a:endParaRPr lang="cs-CZ" sz="2400" b="1" dirty="0"/>
          </a:p>
        </p:txBody>
      </p:sp>
      <p:sp>
        <p:nvSpPr>
          <p:cNvPr id="42" name="Zaoblený obdélník 41"/>
          <p:cNvSpPr/>
          <p:nvPr/>
        </p:nvSpPr>
        <p:spPr>
          <a:xfrm rot="160464">
            <a:off x="7357542" y="6327561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Rumunsko</a:t>
            </a:r>
            <a:endParaRPr lang="cs-CZ" sz="2400" b="1" dirty="0"/>
          </a:p>
        </p:txBody>
      </p:sp>
      <p:sp>
        <p:nvSpPr>
          <p:cNvPr id="43" name="Zaoblený obdélník 42"/>
          <p:cNvSpPr/>
          <p:nvPr/>
        </p:nvSpPr>
        <p:spPr>
          <a:xfrm>
            <a:off x="7328077" y="2104334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Bělorusko</a:t>
            </a:r>
            <a:endParaRPr lang="cs-CZ" sz="2400" b="1" dirty="0"/>
          </a:p>
        </p:txBody>
      </p:sp>
      <p:sp>
        <p:nvSpPr>
          <p:cNvPr id="44" name="Zaoblený obdélník 43"/>
          <p:cNvSpPr/>
          <p:nvPr/>
        </p:nvSpPr>
        <p:spPr>
          <a:xfrm>
            <a:off x="5310204" y="2701806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Polsko</a:t>
            </a:r>
            <a:endParaRPr lang="cs-CZ" sz="2400" b="1" dirty="0"/>
          </a:p>
        </p:txBody>
      </p:sp>
      <p:sp>
        <p:nvSpPr>
          <p:cNvPr id="45" name="Zaoblený obdélník 44"/>
          <p:cNvSpPr/>
          <p:nvPr/>
        </p:nvSpPr>
        <p:spPr>
          <a:xfrm rot="20543869">
            <a:off x="7343962" y="4328263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Ukrajina </a:t>
            </a:r>
            <a:endParaRPr lang="cs-CZ" sz="2400" b="1" dirty="0"/>
          </a:p>
        </p:txBody>
      </p:sp>
      <p:sp>
        <p:nvSpPr>
          <p:cNvPr id="46" name="Zaoblený obdélník 45"/>
          <p:cNvSpPr/>
          <p:nvPr/>
        </p:nvSpPr>
        <p:spPr>
          <a:xfrm>
            <a:off x="733503" y="29815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Dánsko</a:t>
            </a:r>
            <a:endParaRPr lang="cs-CZ" sz="2400" b="1" dirty="0"/>
          </a:p>
        </p:txBody>
      </p:sp>
      <p:sp>
        <p:nvSpPr>
          <p:cNvPr id="47" name="Zaoblený obdélník 46"/>
          <p:cNvSpPr/>
          <p:nvPr/>
        </p:nvSpPr>
        <p:spPr>
          <a:xfrm>
            <a:off x="2940783" y="0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Švédsko</a:t>
            </a:r>
            <a:endParaRPr lang="cs-CZ" sz="2400" b="1" dirty="0"/>
          </a:p>
        </p:txBody>
      </p:sp>
      <p:sp>
        <p:nvSpPr>
          <p:cNvPr id="48" name="Zaoblený obdélník 47"/>
          <p:cNvSpPr/>
          <p:nvPr/>
        </p:nvSpPr>
        <p:spPr>
          <a:xfrm rot="20543869">
            <a:off x="6013168" y="899040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Kaliningrad</a:t>
            </a:r>
            <a:endParaRPr lang="cs-CZ" sz="2400" b="1" dirty="0"/>
          </a:p>
        </p:txBody>
      </p:sp>
      <p:sp>
        <p:nvSpPr>
          <p:cNvPr id="49" name="Ovál 48"/>
          <p:cNvSpPr/>
          <p:nvPr/>
        </p:nvSpPr>
        <p:spPr>
          <a:xfrm>
            <a:off x="6384480" y="6566282"/>
            <a:ext cx="288032" cy="2738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Zaoblený obdélník 49"/>
          <p:cNvSpPr/>
          <p:nvPr/>
        </p:nvSpPr>
        <p:spPr>
          <a:xfrm rot="20900999">
            <a:off x="6203423" y="6246635"/>
            <a:ext cx="2290060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Srbsko a Černá hora</a:t>
            </a:r>
            <a:endParaRPr lang="cs-CZ" b="1" dirty="0"/>
          </a:p>
        </p:txBody>
      </p:sp>
      <p:sp>
        <p:nvSpPr>
          <p:cNvPr id="27" name="Zaoblený obdélník 26"/>
          <p:cNvSpPr/>
          <p:nvPr/>
        </p:nvSpPr>
        <p:spPr>
          <a:xfrm>
            <a:off x="4815186" y="6439108"/>
            <a:ext cx="1822273" cy="432048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 Chorvatsko</a:t>
            </a:r>
            <a:endParaRPr lang="cs-CZ" sz="2400" b="1" dirty="0"/>
          </a:p>
        </p:txBody>
      </p:sp>
      <p:sp>
        <p:nvSpPr>
          <p:cNvPr id="3" name="Dvojitá vlna 2"/>
          <p:cNvSpPr/>
          <p:nvPr/>
        </p:nvSpPr>
        <p:spPr>
          <a:xfrm>
            <a:off x="400231" y="496719"/>
            <a:ext cx="548835" cy="478877"/>
          </a:xfrm>
          <a:prstGeom prst="doubleWave">
            <a:avLst>
              <a:gd name="adj1" fmla="val 12500"/>
              <a:gd name="adj2" fmla="val 2524"/>
            </a:avLst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Dvojitá vlna 50"/>
          <p:cNvSpPr/>
          <p:nvPr/>
        </p:nvSpPr>
        <p:spPr>
          <a:xfrm>
            <a:off x="5424406" y="154743"/>
            <a:ext cx="548835" cy="478877"/>
          </a:xfrm>
          <a:prstGeom prst="doubleWave">
            <a:avLst>
              <a:gd name="adj1" fmla="val 12500"/>
              <a:gd name="adj2" fmla="val 2524"/>
            </a:avLst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Zaoblený obdélník 51"/>
          <p:cNvSpPr/>
          <p:nvPr/>
        </p:nvSpPr>
        <p:spPr>
          <a:xfrm rot="21259815">
            <a:off x="3661242" y="801488"/>
            <a:ext cx="3249669" cy="432048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Baltské moře </a:t>
            </a:r>
            <a:endParaRPr lang="cs-CZ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3" name="Zaoblený obdélník 52"/>
          <p:cNvSpPr/>
          <p:nvPr/>
        </p:nvSpPr>
        <p:spPr>
          <a:xfrm rot="19706756">
            <a:off x="-177415" y="712294"/>
            <a:ext cx="2252962" cy="432048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Severní moře</a:t>
            </a:r>
            <a:endParaRPr lang="cs-CZ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" name="Tlačítko akce: Dopředu nebo Další 23">
            <a:hlinkClick r:id="" action="ppaction://hlinkshowjump?jump=nextslide" highlightClick="1"/>
          </p:cNvPr>
          <p:cNvSpPr/>
          <p:nvPr/>
        </p:nvSpPr>
        <p:spPr>
          <a:xfrm>
            <a:off x="8457525" y="5559283"/>
            <a:ext cx="591048" cy="652041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000"/>
                            </p:stCondLst>
                            <p:childTnLst>
                              <p:par>
                                <p:cTn id="19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000"/>
                            </p:stCondLst>
                            <p:childTnLst>
                              <p:par>
                                <p:cTn id="23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"/>
                            </p:stCondLst>
                            <p:childTnLst>
                              <p:par>
                                <p:cTn id="2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000"/>
                            </p:stCondLst>
                            <p:childTnLst>
                              <p:par>
                                <p:cTn id="26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000"/>
                            </p:stCondLst>
                            <p:childTnLst>
                              <p:par>
                                <p:cTn id="3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4000"/>
                            </p:stCondLst>
                            <p:childTnLst>
                              <p:par>
                                <p:cTn id="3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3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000"/>
                            </p:stCondLst>
                            <p:childTnLst>
                              <p:par>
                                <p:cTn id="35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4000"/>
                            </p:stCondLst>
                            <p:childTnLst>
                              <p:par>
                                <p:cTn id="35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000"/>
                            </p:stCondLst>
                            <p:childTnLst>
                              <p:par>
                                <p:cTn id="3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000"/>
                            </p:stCondLst>
                            <p:childTnLst>
                              <p:par>
                                <p:cTn id="37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2000"/>
                            </p:stCondLst>
                            <p:childTnLst>
                              <p:par>
                                <p:cTn id="3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4000"/>
                            </p:stCondLst>
                            <p:childTnLst>
                              <p:par>
                                <p:cTn id="39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8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4000"/>
                            </p:stCondLst>
                            <p:childTnLst>
                              <p:par>
                                <p:cTn id="41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"/>
                            </p:stCondLst>
                            <p:childTnLst>
                              <p:par>
                                <p:cTn id="42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6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4000"/>
                            </p:stCondLst>
                            <p:childTnLst>
                              <p:par>
                                <p:cTn id="42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4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0" grpId="0" animBg="1"/>
      <p:bldP spid="50" grpId="1" animBg="1"/>
      <p:bldP spid="50" grpId="2" animBg="1"/>
      <p:bldP spid="27" grpId="0" animBg="1"/>
      <p:bldP spid="27" grpId="1" animBg="1"/>
      <p:bldP spid="27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nizketatry.sk/mapy/slovensko/slovensk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2" y="1196752"/>
            <a:ext cx="8887635" cy="5421458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128182" y="260648"/>
            <a:ext cx="8938875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Vyhledávej, ukazuj a pojmenuj: pohoří, nížiny, řeky</a:t>
            </a:r>
            <a:endParaRPr lang="cs-CZ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oubor:Slovensko topo bla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272" y="969193"/>
            <a:ext cx="5177785" cy="3559727"/>
          </a:xfrm>
          <a:prstGeom prst="rect">
            <a:avLst/>
          </a:prstGeom>
          <a:noFill/>
        </p:spPr>
      </p:pic>
      <p:sp>
        <p:nvSpPr>
          <p:cNvPr id="52" name="Tlačítko akce: Vlastní 5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aoblený obdélník 1"/>
          <p:cNvSpPr/>
          <p:nvPr/>
        </p:nvSpPr>
        <p:spPr>
          <a:xfrm>
            <a:off x="318349" y="960391"/>
            <a:ext cx="3518655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Povrch Slovenska je:</a:t>
            </a:r>
            <a:endParaRPr lang="cs-CZ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3071" y="260648"/>
            <a:ext cx="8763986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Sleduj mapu a kliknutím vyřaď nesprávné výroky</a:t>
            </a:r>
            <a:endParaRPr lang="cs-CZ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6" name="Pětiúhelník 25"/>
          <p:cNvSpPr/>
          <p:nvPr/>
        </p:nvSpPr>
        <p:spPr>
          <a:xfrm>
            <a:off x="318349" y="1648386"/>
            <a:ext cx="3493138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omic Sans MS" pitchFamily="66" charset="0"/>
              </a:rPr>
              <a:t>Střed Slovenska je nížina</a:t>
            </a:r>
            <a:endParaRPr lang="cs-CZ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" name="Pětiúhelník 26"/>
          <p:cNvSpPr/>
          <p:nvPr/>
        </p:nvSpPr>
        <p:spPr>
          <a:xfrm>
            <a:off x="4705611" y="5313581"/>
            <a:ext cx="3480771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mic Sans MS" pitchFamily="66" charset="0"/>
              </a:rPr>
              <a:t>Na severu jsou nížiny</a:t>
            </a:r>
            <a:endParaRPr lang="cs-CZ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8" name="Pětiúhelník 27"/>
          <p:cNvSpPr/>
          <p:nvPr/>
        </p:nvSpPr>
        <p:spPr>
          <a:xfrm>
            <a:off x="292662" y="3442990"/>
            <a:ext cx="3518825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mic Sans MS" pitchFamily="66" charset="0"/>
              </a:rPr>
              <a:t>Jihozápad je hornatý</a:t>
            </a:r>
            <a:endParaRPr lang="cs-CZ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9" name="Pětiúhelník 28"/>
          <p:cNvSpPr/>
          <p:nvPr/>
        </p:nvSpPr>
        <p:spPr>
          <a:xfrm>
            <a:off x="303071" y="2871161"/>
            <a:ext cx="3508416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omic Sans MS" pitchFamily="66" charset="0"/>
              </a:rPr>
              <a:t>Severovýchod je nížinatý</a:t>
            </a:r>
            <a:endParaRPr lang="cs-CZ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2" name="Pětiúhelník 31"/>
          <p:cNvSpPr/>
          <p:nvPr/>
        </p:nvSpPr>
        <p:spPr>
          <a:xfrm>
            <a:off x="292662" y="4044773"/>
            <a:ext cx="3518825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mic Sans MS" pitchFamily="66" charset="0"/>
              </a:rPr>
              <a:t>Má nížinatý povrch</a:t>
            </a:r>
            <a:endParaRPr lang="cs-CZ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3" name="Pětiúhelník 32"/>
          <p:cNvSpPr/>
          <p:nvPr/>
        </p:nvSpPr>
        <p:spPr>
          <a:xfrm>
            <a:off x="4705611" y="5926035"/>
            <a:ext cx="3544342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omic Sans MS" pitchFamily="66" charset="0"/>
              </a:rPr>
              <a:t>Na jihovýchodě je nížina</a:t>
            </a:r>
            <a:endParaRPr lang="cs-CZ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4" name="Pětiúhelník 33"/>
          <p:cNvSpPr/>
          <p:nvPr/>
        </p:nvSpPr>
        <p:spPr>
          <a:xfrm>
            <a:off x="292357" y="5916860"/>
            <a:ext cx="3555531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mic Sans MS" pitchFamily="66" charset="0"/>
              </a:rPr>
              <a:t>Sever je nížinatý</a:t>
            </a:r>
            <a:endParaRPr lang="cs-CZ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5" name="Pětiúhelník 34"/>
          <p:cNvSpPr/>
          <p:nvPr/>
        </p:nvSpPr>
        <p:spPr>
          <a:xfrm>
            <a:off x="292357" y="4674506"/>
            <a:ext cx="3518825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mic Sans MS" pitchFamily="66" charset="0"/>
              </a:rPr>
              <a:t>Jihozápad je nížina</a:t>
            </a:r>
            <a:endParaRPr lang="cs-CZ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6" name="Pětiúhelník 35"/>
          <p:cNvSpPr/>
          <p:nvPr/>
        </p:nvSpPr>
        <p:spPr>
          <a:xfrm>
            <a:off x="292358" y="5337645"/>
            <a:ext cx="3555056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mic Sans MS" pitchFamily="66" charset="0"/>
              </a:rPr>
              <a:t>Převážně hornatý</a:t>
            </a:r>
            <a:endParaRPr lang="cs-CZ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7" name="Pětiúhelník 36"/>
          <p:cNvSpPr/>
          <p:nvPr/>
        </p:nvSpPr>
        <p:spPr>
          <a:xfrm>
            <a:off x="303071" y="2314595"/>
            <a:ext cx="3544342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Comic Sans MS" pitchFamily="66" charset="0"/>
              </a:rPr>
              <a:t>Převažují pohoří a hory</a:t>
            </a:r>
            <a:endParaRPr lang="cs-CZ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Pětiúhelník 37"/>
          <p:cNvSpPr/>
          <p:nvPr/>
        </p:nvSpPr>
        <p:spPr>
          <a:xfrm>
            <a:off x="4681497" y="4674506"/>
            <a:ext cx="3544342" cy="43204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mic Sans MS" pitchFamily="66" charset="0"/>
              </a:rPr>
              <a:t>Většinou nížinatý</a:t>
            </a:r>
            <a:endParaRPr lang="cs-CZ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000" l="0" r="100000">
                        <a14:foregroundMark x1="29891" y1="20500" x2="29891" y2="20500"/>
                        <a14:foregroundMark x1="66304" y1="20000" x2="66304" y2="20000"/>
                        <a14:foregroundMark x1="66848" y1="40000" x2="66848" y2="40000"/>
                        <a14:foregroundMark x1="76630" y1="27000" x2="76630" y2="27000"/>
                        <a14:foregroundMark x1="69565" y1="11000" x2="69565" y2="11000"/>
                        <a14:foregroundMark x1="29891" y1="38500" x2="29891" y2="38500"/>
                        <a14:foregroundMark x1="34783" y1="40000" x2="34783" y2="40000"/>
                        <a14:foregroundMark x1="28804" y1="9500" x2="28804" y2="9500"/>
                        <a14:foregroundMark x1="78261" y1="62000" x2="78261" y2="62000"/>
                        <a14:foregroundMark x1="78804" y1="51000" x2="78804" y2="51000"/>
                        <a14:foregroundMark x1="73913" y1="52000" x2="73913" y2="52000"/>
                        <a14:foregroundMark x1="71739" y1="60500" x2="71739" y2="60500"/>
                        <a14:foregroundMark x1="84239" y1="58500" x2="84239" y2="5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522600"/>
            <a:ext cx="1752600" cy="1905000"/>
          </a:xfrm>
          <a:prstGeom prst="rect">
            <a:avLst/>
          </a:prstGeom>
        </p:spPr>
      </p:pic>
      <p:grpSp>
        <p:nvGrpSpPr>
          <p:cNvPr id="42" name="Skupina 41"/>
          <p:cNvGrpSpPr/>
          <p:nvPr/>
        </p:nvGrpSpPr>
        <p:grpSpPr>
          <a:xfrm>
            <a:off x="3889272" y="1757865"/>
            <a:ext cx="2944886" cy="1434470"/>
            <a:chOff x="3889272" y="1757865"/>
            <a:chExt cx="2944886" cy="1434470"/>
          </a:xfrm>
        </p:grpSpPr>
        <p:sp>
          <p:nvSpPr>
            <p:cNvPr id="40" name="Obláček 39"/>
            <p:cNvSpPr/>
            <p:nvPr/>
          </p:nvSpPr>
          <p:spPr>
            <a:xfrm rot="5400000" flipH="1" flipV="1">
              <a:off x="4644480" y="1002657"/>
              <a:ext cx="1434470" cy="294488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Pp</a:t>
              </a:r>
              <a:endParaRPr lang="cs-CZ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4097854" y="2281013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Comic Sans MS" pitchFamily="66" charset="0"/>
                </a:rPr>
                <a:t>Podívej se pořádně !!!</a:t>
              </a:r>
            </a:p>
            <a:p>
              <a:r>
                <a:rPr lang="cs-CZ" dirty="0">
                  <a:latin typeface="Comic Sans MS" pitchFamily="66" charset="0"/>
                </a:rPr>
                <a:t> </a:t>
              </a:r>
              <a:r>
                <a:rPr lang="cs-CZ" dirty="0" smtClean="0">
                  <a:latin typeface="Comic Sans MS" pitchFamily="66" charset="0"/>
                </a:rPr>
                <a:t>  Hnědá jsou hory.</a:t>
              </a:r>
              <a:endParaRPr lang="cs-CZ" dirty="0">
                <a:latin typeface="Comic Sans MS" pitchFamily="66" charset="0"/>
              </a:endParaRPr>
            </a:p>
          </p:txBody>
        </p:sp>
      </p:grpSp>
      <p:pic>
        <p:nvPicPr>
          <p:cNvPr id="43" name="Obrázek 4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3" b="98387" l="685" r="100000">
                        <a14:foregroundMark x1="32877" y1="12903" x2="32877" y2="12903"/>
                        <a14:foregroundMark x1="31507" y1="12903" x2="31507" y2="12903"/>
                        <a14:foregroundMark x1="38356" y1="12366" x2="38356" y2="12366"/>
                        <a14:foregroundMark x1="39041" y1="17742" x2="39041" y2="17742"/>
                        <a14:foregroundMark x1="67123" y1="17742" x2="67123" y2="17742"/>
                        <a14:foregroundMark x1="67123" y1="17204" x2="67123" y2="17204"/>
                        <a14:foregroundMark x1="65068" y1="12903" x2="65068" y2="12903"/>
                        <a14:foregroundMark x1="62329" y1="12903" x2="62329" y2="12903"/>
                        <a14:foregroundMark x1="52055" y1="77419" x2="52055" y2="77419"/>
                        <a14:foregroundMark x1="56849" y1="77419" x2="56849" y2="77419"/>
                        <a14:foregroundMark x1="31507" y1="31183" x2="31507" y2="31183"/>
                        <a14:foregroundMark x1="67808" y1="31720" x2="67808" y2="3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54536"/>
            <a:ext cx="1775445" cy="1771650"/>
          </a:xfrm>
          <a:prstGeom prst="rect">
            <a:avLst/>
          </a:prstGeom>
        </p:spPr>
      </p:pic>
      <p:grpSp>
        <p:nvGrpSpPr>
          <p:cNvPr id="45" name="Skupina 44"/>
          <p:cNvGrpSpPr/>
          <p:nvPr/>
        </p:nvGrpSpPr>
        <p:grpSpPr>
          <a:xfrm>
            <a:off x="3847888" y="1813384"/>
            <a:ext cx="2944886" cy="1434470"/>
            <a:chOff x="3889272" y="1757865"/>
            <a:chExt cx="2944886" cy="1434470"/>
          </a:xfrm>
        </p:grpSpPr>
        <p:sp>
          <p:nvSpPr>
            <p:cNvPr id="46" name="Obláček 45"/>
            <p:cNvSpPr/>
            <p:nvPr/>
          </p:nvSpPr>
          <p:spPr>
            <a:xfrm rot="5400000" flipH="1" flipV="1">
              <a:off x="4644480" y="1002657"/>
              <a:ext cx="1434470" cy="294488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Pp</a:t>
              </a:r>
              <a:endParaRPr lang="cs-CZ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4627246" y="2281013"/>
              <a:ext cx="1867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Comic Sans MS" pitchFamily="66" charset="0"/>
                </a:rPr>
                <a:t>Pleteš se!!!</a:t>
              </a:r>
            </a:p>
            <a:p>
              <a:r>
                <a:rPr lang="cs-CZ" dirty="0" smtClean="0">
                  <a:latin typeface="Comic Sans MS" pitchFamily="66" charset="0"/>
                </a:rPr>
                <a:t>To sem patří</a:t>
              </a:r>
              <a:endParaRPr lang="cs-CZ" dirty="0">
                <a:latin typeface="Comic Sans MS" pitchFamily="66" charset="0"/>
              </a:endParaRPr>
            </a:p>
          </p:txBody>
        </p:sp>
      </p:grpSp>
      <p:grpSp>
        <p:nvGrpSpPr>
          <p:cNvPr id="49" name="Skupina 48"/>
          <p:cNvGrpSpPr/>
          <p:nvPr/>
        </p:nvGrpSpPr>
        <p:grpSpPr>
          <a:xfrm>
            <a:off x="3792687" y="1789537"/>
            <a:ext cx="2944886" cy="1434470"/>
            <a:chOff x="3746922" y="290628"/>
            <a:chExt cx="2944886" cy="1434470"/>
          </a:xfrm>
        </p:grpSpPr>
        <p:sp>
          <p:nvSpPr>
            <p:cNvPr id="50" name="Obláček 49"/>
            <p:cNvSpPr/>
            <p:nvPr/>
          </p:nvSpPr>
          <p:spPr>
            <a:xfrm rot="5400000" flipH="1" flipV="1">
              <a:off x="4502130" y="-464580"/>
              <a:ext cx="1434470" cy="294488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Pp</a:t>
              </a:r>
              <a:endParaRPr lang="cs-CZ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4255757" y="721606"/>
              <a:ext cx="1769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Comic Sans MS" pitchFamily="66" charset="0"/>
                </a:rPr>
                <a:t>To snad </a:t>
              </a:r>
              <a:r>
                <a:rPr lang="cs-CZ" dirty="0" err="1" smtClean="0">
                  <a:latin typeface="Comic Sans MS" pitchFamily="66" charset="0"/>
                </a:rPr>
                <a:t>nééé</a:t>
              </a:r>
              <a:r>
                <a:rPr lang="cs-CZ" dirty="0" smtClean="0">
                  <a:latin typeface="Comic Sans MS" pitchFamily="66" charset="0"/>
                </a:rPr>
                <a:t> !</a:t>
              </a:r>
            </a:p>
            <a:p>
              <a:r>
                <a:rPr lang="cs-CZ" dirty="0" smtClean="0">
                  <a:latin typeface="Comic Sans MS" pitchFamily="66" charset="0"/>
                </a:rPr>
                <a:t>To má zůstat.</a:t>
              </a:r>
              <a:endParaRPr lang="cs-CZ" dirty="0">
                <a:latin typeface="Comic Sans MS" pitchFamily="66" charset="0"/>
              </a:endParaRPr>
            </a:p>
          </p:txBody>
        </p:sp>
      </p:grpSp>
      <p:pic>
        <p:nvPicPr>
          <p:cNvPr id="44" name="Obrázek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" b="100000" l="0" r="100000">
                        <a14:foregroundMark x1="18182" y1="33846" x2="18182" y2="33846"/>
                        <a14:foregroundMark x1="87374" y1="30256" x2="87374" y2="30256"/>
                        <a14:foregroundMark x1="83838" y1="34872" x2="83838" y2="34872"/>
                        <a14:foregroundMark x1="86869" y1="33333" x2="86869" y2="33333"/>
                        <a14:foregroundMark x1="72222" y1="73333" x2="72222" y2="73333"/>
                        <a14:foregroundMark x1="75758" y1="68205" x2="75758" y2="68205"/>
                        <a14:foregroundMark x1="53030" y1="58462" x2="53030" y2="58462"/>
                        <a14:foregroundMark x1="16162" y1="30256" x2="16162" y2="30256"/>
                        <a14:foregroundMark x1="29293" y1="65128" x2="29293" y2="6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73" y="2155454"/>
            <a:ext cx="1885950" cy="1857375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0" b="100000" l="0" r="100000">
                        <a14:foregroundMark x1="65403" y1="23039" x2="65403" y2="23039"/>
                        <a14:foregroundMark x1="62085" y1="25000" x2="62085" y2="25000"/>
                        <a14:foregroundMark x1="69668" y1="25980" x2="69668" y2="25980"/>
                        <a14:foregroundMark x1="44550" y1="22059" x2="44550" y2="22059"/>
                        <a14:foregroundMark x1="39810" y1="23529" x2="39810" y2="23529"/>
                        <a14:foregroundMark x1="42654" y1="18137" x2="42654" y2="18137"/>
                        <a14:foregroundMark x1="32227" y1="42157" x2="32227" y2="42157"/>
                        <a14:foregroundMark x1="33175" y1="37745" x2="33175" y2="37745"/>
                        <a14:foregroundMark x1="80569" y1="43627" x2="80569" y2="43627"/>
                        <a14:foregroundMark x1="75829" y1="33824" x2="75829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4248" y="1775093"/>
            <a:ext cx="2009775" cy="1943100"/>
          </a:xfrm>
          <a:prstGeom prst="rect">
            <a:avLst/>
          </a:prstGeom>
        </p:spPr>
      </p:pic>
      <p:grpSp>
        <p:nvGrpSpPr>
          <p:cNvPr id="54" name="Skupina 53"/>
          <p:cNvGrpSpPr/>
          <p:nvPr/>
        </p:nvGrpSpPr>
        <p:grpSpPr>
          <a:xfrm>
            <a:off x="3798962" y="1789537"/>
            <a:ext cx="2944886" cy="1434470"/>
            <a:chOff x="3746922" y="290628"/>
            <a:chExt cx="2944886" cy="1434470"/>
          </a:xfrm>
        </p:grpSpPr>
        <p:sp>
          <p:nvSpPr>
            <p:cNvPr id="55" name="Obláček 54"/>
            <p:cNvSpPr/>
            <p:nvPr/>
          </p:nvSpPr>
          <p:spPr>
            <a:xfrm rot="5400000" flipH="1" flipV="1">
              <a:off x="4502130" y="-464580"/>
              <a:ext cx="1434470" cy="294488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Pp</a:t>
              </a:r>
              <a:endParaRPr lang="cs-CZ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4279815" y="890623"/>
              <a:ext cx="1769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Comic Sans MS" pitchFamily="66" charset="0"/>
                </a:rPr>
                <a:t>Neznáš  barvy na mapě !?!</a:t>
              </a:r>
              <a:endParaRPr lang="cs-CZ" dirty="0">
                <a:latin typeface="Comic Sans MS" pitchFamily="66" charset="0"/>
              </a:endParaRPr>
            </a:p>
          </p:txBody>
        </p:sp>
      </p:grpSp>
      <p:sp>
        <p:nvSpPr>
          <p:cNvPr id="53" name="Tlačítko akce: Dopředu nebo Další 52">
            <a:hlinkClick r:id="" action="ppaction://hlinkshowjump?jump=nextslide" highlightClick="1"/>
          </p:cNvPr>
          <p:cNvSpPr/>
          <p:nvPr/>
        </p:nvSpPr>
        <p:spPr>
          <a:xfrm>
            <a:off x="8556848" y="6142059"/>
            <a:ext cx="510209" cy="599309"/>
          </a:xfrm>
          <a:prstGeom prst="actionButtonForwardNex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2" grpId="0" animBg="1"/>
      <p:bldP spid="34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539552" y="116632"/>
            <a:ext cx="8208912" cy="79208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latin typeface="Comic Sans MS" pitchFamily="66" charset="0"/>
              </a:rPr>
              <a:t>Když se řekne SLOVENSKO</a:t>
            </a:r>
            <a:endParaRPr lang="cs-CZ" sz="3600" b="1" dirty="0">
              <a:latin typeface="Comic Sans MS" pitchFamily="66" charset="0"/>
            </a:endParaRPr>
          </a:p>
        </p:txBody>
      </p:sp>
      <p:pic>
        <p:nvPicPr>
          <p:cNvPr id="47" name="Obrázek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r="16333"/>
          <a:stretch/>
        </p:blipFill>
        <p:spPr>
          <a:xfrm rot="20540883">
            <a:off x="668462" y="2592932"/>
            <a:ext cx="1253782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5" y="1159158"/>
            <a:ext cx="1908210" cy="15153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9" name="Pětiúhelník 48"/>
          <p:cNvSpPr/>
          <p:nvPr/>
        </p:nvSpPr>
        <p:spPr>
          <a:xfrm rot="20999415" flipH="1">
            <a:off x="2530641" y="1232489"/>
            <a:ext cx="1401720" cy="45062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Comic Sans MS" pitchFamily="66" charset="0"/>
              </a:rPr>
              <a:t>b</a:t>
            </a:r>
            <a:r>
              <a:rPr lang="cs-CZ" sz="2400" b="1" dirty="0" smtClean="0">
                <a:latin typeface="Comic Sans MS" pitchFamily="66" charset="0"/>
              </a:rPr>
              <a:t>ača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67" name="Pětiúhelník 66"/>
          <p:cNvSpPr/>
          <p:nvPr/>
        </p:nvSpPr>
        <p:spPr>
          <a:xfrm flipH="1">
            <a:off x="2170005" y="3365036"/>
            <a:ext cx="1380006" cy="43204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salaš</a:t>
            </a:r>
            <a:endParaRPr lang="cs-CZ" sz="2400" b="1" dirty="0">
              <a:latin typeface="Comic Sans MS" pitchFamily="66" charset="0"/>
            </a:endParaRPr>
          </a:p>
        </p:txBody>
      </p:sp>
      <p:pic>
        <p:nvPicPr>
          <p:cNvPr id="15380" name="Picture 20" descr="C:\Users\svetlana\AppData\Local\Microsoft\Windows\Temporary Internet Files\Content.IE5\PZDAZ1CL\MC90043434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73384"/>
            <a:ext cx="1841500" cy="120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Pětiúhelník 69"/>
          <p:cNvSpPr/>
          <p:nvPr/>
        </p:nvSpPr>
        <p:spPr>
          <a:xfrm flipH="1">
            <a:off x="6807319" y="1344586"/>
            <a:ext cx="2262956" cy="86409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Vysoké, Nízké Tatry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71" name="Pětiúhelník 70"/>
          <p:cNvSpPr/>
          <p:nvPr/>
        </p:nvSpPr>
        <p:spPr>
          <a:xfrm rot="901632" flipH="1">
            <a:off x="2509152" y="2258320"/>
            <a:ext cx="2434476" cy="37514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chov ovcí</a:t>
            </a:r>
            <a:endParaRPr lang="cs-CZ" sz="2400" b="1" dirty="0">
              <a:latin typeface="Comic Sans MS" pitchFamily="66" charset="0"/>
            </a:endParaRPr>
          </a:p>
        </p:txBody>
      </p:sp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2" y="4812137"/>
            <a:ext cx="1924228" cy="17053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3" name="Pětiúhelník 72"/>
          <p:cNvSpPr/>
          <p:nvPr/>
        </p:nvSpPr>
        <p:spPr>
          <a:xfrm rot="901632" flipH="1">
            <a:off x="2557481" y="2777361"/>
            <a:ext cx="2600193" cy="47473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výroba sýrů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74" name="Pětiúhelník 73"/>
          <p:cNvSpPr/>
          <p:nvPr/>
        </p:nvSpPr>
        <p:spPr>
          <a:xfrm flipH="1">
            <a:off x="2170005" y="4774922"/>
            <a:ext cx="2112878" cy="500481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halušky</a:t>
            </a:r>
            <a:endParaRPr lang="cs-CZ" sz="2400" b="1" dirty="0">
              <a:latin typeface="Comic Sans MS" pitchFamily="66" charset="0"/>
            </a:endParaRPr>
          </a:p>
        </p:txBody>
      </p:sp>
      <p:pic>
        <p:nvPicPr>
          <p:cNvPr id="75" name="Picture 2" descr="http://upload.wikimedia.org/wikipedia/commons/5/59/Bratislava_Monta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14432" r="51231" b="62801"/>
          <a:stretch/>
        </p:blipFill>
        <p:spPr bwMode="auto">
          <a:xfrm>
            <a:off x="4745948" y="4676810"/>
            <a:ext cx="2081444" cy="1439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Pětiúhelník 75"/>
          <p:cNvSpPr/>
          <p:nvPr/>
        </p:nvSpPr>
        <p:spPr>
          <a:xfrm rot="236333" flipH="1">
            <a:off x="6750392" y="5198028"/>
            <a:ext cx="2165234" cy="42366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Bratislava</a:t>
            </a:r>
            <a:endParaRPr lang="cs-CZ" sz="2400" b="1" dirty="0">
              <a:latin typeface="Comic Sans MS" pitchFamily="66" charset="0"/>
            </a:endParaRPr>
          </a:p>
        </p:txBody>
      </p:sp>
      <p:pic>
        <p:nvPicPr>
          <p:cNvPr id="15383" name="Picture 23" descr="C:\Users\svetlana\AppData\Local\Microsoft\Windows\Temporary Internet Files\Content.IE5\5IXC3KFZ\MC900429681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70" y="2750570"/>
            <a:ext cx="1640830" cy="151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Pětiúhelník 78"/>
          <p:cNvSpPr/>
          <p:nvPr/>
        </p:nvSpPr>
        <p:spPr>
          <a:xfrm flipH="1">
            <a:off x="7304169" y="2954246"/>
            <a:ext cx="1455159" cy="79013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Dunaj </a:t>
            </a:r>
          </a:p>
          <a:p>
            <a:pPr algn="ctr"/>
            <a:r>
              <a:rPr lang="cs-CZ" sz="2400" b="1" dirty="0" smtClean="0">
                <a:latin typeface="Comic Sans MS" pitchFamily="66" charset="0"/>
              </a:rPr>
              <a:t>Váh</a:t>
            </a:r>
            <a:endParaRPr lang="cs-CZ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0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7" grpId="0" animBg="1"/>
      <p:bldP spid="70" grpId="0" animBg="1"/>
      <p:bldP spid="71" grpId="0" animBg="1"/>
      <p:bldP spid="73" grpId="0" animBg="1"/>
      <p:bldP spid="74" grpId="0" animBg="1"/>
      <p:bldP spid="76" grpId="0" animBg="1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9/96/Slovensko_topo_blank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t="31551" r="24758" b="23463"/>
          <a:stretch/>
        </p:blipFill>
        <p:spPr bwMode="auto">
          <a:xfrm>
            <a:off x="1074648" y="260648"/>
            <a:ext cx="7081522" cy="3965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251520" y="4365104"/>
            <a:ext cx="8496944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latin typeface="Comic Sans MS" pitchFamily="66" charset="0"/>
              </a:rPr>
              <a:t>Najdi ve své mapě, </a:t>
            </a:r>
            <a:endParaRPr lang="cs-CZ" sz="2400" dirty="0" smtClean="0">
              <a:latin typeface="Comic Sans MS" pitchFamily="66" charset="0"/>
            </a:endParaRPr>
          </a:p>
          <a:p>
            <a:pPr algn="ctr"/>
            <a:r>
              <a:rPr lang="cs-CZ" sz="2400" dirty="0" smtClean="0">
                <a:latin typeface="Comic Sans MS" pitchFamily="66" charset="0"/>
              </a:rPr>
              <a:t>pak </a:t>
            </a:r>
            <a:r>
              <a:rPr lang="cs-CZ" sz="2400" dirty="0">
                <a:latin typeface="Comic Sans MS" pitchFamily="66" charset="0"/>
              </a:rPr>
              <a:t>klikni na příslušné informační </a:t>
            </a:r>
            <a:r>
              <a:rPr lang="cs-CZ" sz="2400" dirty="0" smtClean="0">
                <a:latin typeface="Comic Sans MS" pitchFamily="66" charset="0"/>
              </a:rPr>
              <a:t>tlačítko </a:t>
            </a:r>
            <a:r>
              <a:rPr lang="cs-CZ" sz="2400" dirty="0">
                <a:latin typeface="Comic Sans MS" pitchFamily="66" charset="0"/>
              </a:rPr>
              <a:t>a prohlédni si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51520" y="5341111"/>
            <a:ext cx="190378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Bratislava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3542871" y="6052759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Vysoké Tatry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251520" y="6052759"/>
            <a:ext cx="290810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Slovenský ráj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6226511" y="6076163"/>
            <a:ext cx="26756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Nízké Tatry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2411760" y="5341111"/>
            <a:ext cx="127541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Poprad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4" name="Tlačítko akce: Informace 3">
            <a:hlinkClick r:id="rId4" action="ppaction://hlinksldjump" highlightClick="1"/>
          </p:cNvPr>
          <p:cNvSpPr/>
          <p:nvPr/>
        </p:nvSpPr>
        <p:spPr>
          <a:xfrm>
            <a:off x="4450732" y="1195103"/>
            <a:ext cx="416527" cy="432045"/>
          </a:xfrm>
          <a:prstGeom prst="actionButtonInformation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lačítko akce: Informace 13">
            <a:hlinkClick r:id="rId5" action="ppaction://hlinksldjump" highlightClick="1"/>
          </p:cNvPr>
          <p:cNvSpPr/>
          <p:nvPr/>
        </p:nvSpPr>
        <p:spPr>
          <a:xfrm>
            <a:off x="1292293" y="2780928"/>
            <a:ext cx="413282" cy="360037"/>
          </a:xfrm>
          <a:prstGeom prst="actionButtonInformation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lačítko akce: Informace 14">
            <a:hlinkClick r:id="rId6" action="ppaction://hlinksldjump" highlightClick="1"/>
          </p:cNvPr>
          <p:cNvSpPr/>
          <p:nvPr/>
        </p:nvSpPr>
        <p:spPr>
          <a:xfrm>
            <a:off x="5081426" y="1458855"/>
            <a:ext cx="264127" cy="216023"/>
          </a:xfrm>
          <a:prstGeom prst="actionButtonInformation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lačítko akce: Informace 15">
            <a:hlinkClick r:id="rId2" action="ppaction://hlinksldjump" highlightClick="1"/>
          </p:cNvPr>
          <p:cNvSpPr/>
          <p:nvPr/>
        </p:nvSpPr>
        <p:spPr>
          <a:xfrm>
            <a:off x="4450732" y="1882938"/>
            <a:ext cx="307535" cy="324035"/>
          </a:xfrm>
          <a:prstGeom prst="actionButtonInformation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lačítko akce: Informace 16">
            <a:hlinkClick r:id="rId7" action="ppaction://hlinksldjump" highlightClick="1"/>
          </p:cNvPr>
          <p:cNvSpPr/>
          <p:nvPr/>
        </p:nvSpPr>
        <p:spPr>
          <a:xfrm>
            <a:off x="5486782" y="1639083"/>
            <a:ext cx="416527" cy="355820"/>
          </a:xfrm>
          <a:prstGeom prst="actionButtonInformation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Šipka doprava se zářezem 1">
            <a:hlinkClick r:id="rId8" action="ppaction://hlinksldjump"/>
          </p:cNvPr>
          <p:cNvSpPr/>
          <p:nvPr/>
        </p:nvSpPr>
        <p:spPr>
          <a:xfrm>
            <a:off x="5984624" y="5237315"/>
            <a:ext cx="2998850" cy="711648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Jdi na kvíz</a:t>
            </a:r>
            <a:endParaRPr lang="cs-CZ" sz="2400" b="1" dirty="0"/>
          </a:p>
        </p:txBody>
      </p:sp>
      <p:sp>
        <p:nvSpPr>
          <p:cNvPr id="18" name="Zaoblený obdélník 17"/>
          <p:cNvSpPr/>
          <p:nvPr/>
        </p:nvSpPr>
        <p:spPr>
          <a:xfrm>
            <a:off x="3832224" y="5334154"/>
            <a:ext cx="165455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latin typeface="Comic Sans MS" pitchFamily="66" charset="0"/>
              </a:rPr>
              <a:t>Info</a:t>
            </a:r>
            <a:r>
              <a:rPr lang="cs-CZ" b="1" dirty="0" smtClean="0">
                <a:latin typeface="Comic Sans MS" pitchFamily="66" charset="0"/>
              </a:rPr>
              <a:t> navíc</a:t>
            </a:r>
            <a:endParaRPr lang="cs-CZ" b="1" dirty="0">
              <a:latin typeface="Comic Sans MS" pitchFamily="66" charset="0"/>
            </a:endParaRPr>
          </a:p>
        </p:txBody>
      </p:sp>
      <p:pic>
        <p:nvPicPr>
          <p:cNvPr id="205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89" y="5375267"/>
            <a:ext cx="5238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0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/>
          <p:cNvSpPr/>
          <p:nvPr/>
        </p:nvSpPr>
        <p:spPr>
          <a:xfrm>
            <a:off x="238076" y="260648"/>
            <a:ext cx="7560840" cy="79208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u="sng" dirty="0" smtClean="0">
                <a:latin typeface="Comic Sans MS" pitchFamily="66" charset="0"/>
              </a:rPr>
              <a:t>Poprad</a:t>
            </a:r>
            <a:r>
              <a:rPr lang="cs-CZ" sz="3600" b="1" dirty="0" smtClean="0">
                <a:latin typeface="Comic Sans MS" pitchFamily="66" charset="0"/>
              </a:rPr>
              <a:t> – město pod Tatrami</a:t>
            </a:r>
            <a:endParaRPr lang="cs-CZ" sz="3600" b="1" dirty="0">
              <a:latin typeface="Comic Sans MS" pitchFamily="66" charset="0"/>
            </a:endParaRPr>
          </a:p>
        </p:txBody>
      </p:sp>
      <p:pic>
        <p:nvPicPr>
          <p:cNvPr id="12292" name="Picture 4" descr="Soubor:2003-12 View from Popr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" y="1203072"/>
            <a:ext cx="9144000" cy="32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4/4a/Square12Poprad2.JPG?uselang=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948">
            <a:off x="6417549" y="4268984"/>
            <a:ext cx="2406682" cy="1805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File:Stadscentrum Poprad - Slovaki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61" y="4043667"/>
            <a:ext cx="2272956" cy="1704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Zaoblený obdélník 4"/>
          <p:cNvSpPr/>
          <p:nvPr/>
        </p:nvSpPr>
        <p:spPr>
          <a:xfrm rot="20628457">
            <a:off x="428036" y="3505253"/>
            <a:ext cx="1859073" cy="143584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Významné turistické centrum</a:t>
            </a:r>
            <a:endParaRPr lang="cs-CZ" sz="2400" b="1" dirty="0">
              <a:latin typeface="Comic Sans MS" pitchFamily="66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238076" y="4881065"/>
            <a:ext cx="2644207" cy="117852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Poprad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10" name="Picture 3" descr="C:\Users\svetlana\AppData\Local\Microsoft\Windows\Temporary Internet Files\Content.IE5\SOJ1T5T9\MC900290199[1].wm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96329"/>
            <a:ext cx="765604" cy="11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6" y="5662731"/>
            <a:ext cx="913723" cy="91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3089619" y="5988379"/>
            <a:ext cx="2644207" cy="79133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Prohlédni si </a:t>
            </a:r>
            <a:r>
              <a:rPr lang="cs-CZ" sz="2400" dirty="0" err="1" smtClean="0">
                <a:latin typeface="Comic Sans MS" pitchFamily="66" charset="0"/>
              </a:rPr>
              <a:t>aquacity</a:t>
            </a:r>
            <a:r>
              <a:rPr lang="cs-CZ" sz="2400" dirty="0" smtClean="0">
                <a:latin typeface="Comic Sans MS" pitchFamily="66" charset="0"/>
              </a:rPr>
              <a:t> Poprad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13" name="Picture 5">
            <a:hlinkClick r:id="rId10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194" y="5748384"/>
            <a:ext cx="913723" cy="91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lačítko akce: Domů 13">
            <a:hlinkClick r:id="rId11" action="ppaction://hlinksldjump" highlightClick="1"/>
          </p:cNvPr>
          <p:cNvSpPr/>
          <p:nvPr/>
        </p:nvSpPr>
        <p:spPr>
          <a:xfrm>
            <a:off x="8022214" y="404664"/>
            <a:ext cx="720080" cy="50405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8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674</Words>
  <Application>Microsoft Office PowerPoint</Application>
  <PresentationFormat>Předvádění na obrazovce (4:3)</PresentationFormat>
  <Paragraphs>209</Paragraphs>
  <Slides>29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Comic Sans MS</vt:lpstr>
      <vt:lpstr>Motiv sady Office</vt:lpstr>
      <vt:lpstr>Metodický pokyn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Paja</dc:creator>
  <cp:lastModifiedBy>Lucka</cp:lastModifiedBy>
  <cp:revision>106</cp:revision>
  <dcterms:created xsi:type="dcterms:W3CDTF">2012-11-26T19:09:11Z</dcterms:created>
  <dcterms:modified xsi:type="dcterms:W3CDTF">2020-04-10T15:16:10Z</dcterms:modified>
</cp:coreProperties>
</file>