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1"/>
  </p:sldMasterIdLst>
  <p:notesMasterIdLst>
    <p:notesMasterId r:id="rId13"/>
  </p:notesMasterIdLst>
  <p:handoutMasterIdLst>
    <p:handoutMasterId r:id="rId14"/>
  </p:handoutMasterIdLst>
  <p:sldIdLst>
    <p:sldId id="321" r:id="rId2"/>
    <p:sldId id="313" r:id="rId3"/>
    <p:sldId id="322" r:id="rId4"/>
    <p:sldId id="318" r:id="rId5"/>
    <p:sldId id="324" r:id="rId6"/>
    <p:sldId id="315" r:id="rId7"/>
    <p:sldId id="319" r:id="rId8"/>
    <p:sldId id="325" r:id="rId9"/>
    <p:sldId id="304" r:id="rId10"/>
    <p:sldId id="326" r:id="rId11"/>
    <p:sldId id="327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D1F20E"/>
    <a:srgbClr val="99FF33"/>
    <a:srgbClr val="E3E66C"/>
    <a:srgbClr val="CEF50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831" autoAdjust="0"/>
    <p:restoredTop sz="94610" autoAdjust="0"/>
  </p:normalViewPr>
  <p:slideViewPr>
    <p:cSldViewPr>
      <p:cViewPr varScale="1">
        <p:scale>
          <a:sx n="122" d="100"/>
          <a:sy n="122" d="100"/>
        </p:scale>
        <p:origin x="90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80213B-8718-438F-8B3C-0C24DD97CE43}" type="datetimeFigureOut">
              <a:rPr lang="cs-CZ" smtClean="0"/>
              <a:pPr/>
              <a:t>14.04.2020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025DE1-0D75-41CB-8E42-8E759CA7A0D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840726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18A3E9-25C1-498A-8E51-4FEF8159FF2C}" type="datetimeFigureOut">
              <a:rPr lang="cs-CZ" smtClean="0"/>
              <a:pPr/>
              <a:t>14.04.2020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C6EBE8-6D38-4A62-BB11-0762BD97FCB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183376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2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Autofit/>
          </a:bodyPr>
          <a:lstStyle>
            <a:lvl1pPr algn="ctr">
              <a:defRPr sz="5500"/>
            </a:lvl1pPr>
          </a:lstStyle>
          <a:p>
            <a:r>
              <a:rPr lang="cs-CZ" altLang="ko-KR" smtClean="0"/>
              <a:t>Kliknutím lze upravit styl.</a:t>
            </a:r>
            <a:endParaRPr lang="ko-KR" altLang="ko-KR"/>
          </a:p>
        </p:txBody>
      </p:sp>
      <p:sp>
        <p:nvSpPr>
          <p:cNvPr id="5" name="Rectangle 3"/>
          <p:cNvSpPr>
            <a:spLocks noGrp="1"/>
          </p:cNvSpPr>
          <p:nvPr>
            <p:ph type="subTitle" idx="1"/>
          </p:nvPr>
        </p:nvSpPr>
        <p:spPr>
          <a:xfrm>
            <a:off x="1371600" y="3753728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400"/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cs-CZ" altLang="ko-KR" smtClean="0"/>
              <a:t>Kliknutím lze upravit styl předlohy.</a:t>
            </a:r>
            <a:endParaRPr lang="ko-KR" altLang="ko-KR"/>
          </a:p>
        </p:txBody>
      </p:sp>
      <p:sp>
        <p:nvSpPr>
          <p:cNvPr id="10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9AA9C-FDE1-470C-ACB6-A36FB9AF63FE}" type="datetimeFigureOut">
              <a:rPr lang="cs-CZ" smtClean="0"/>
              <a:pPr/>
              <a:t>14.04.2020</a:t>
            </a:fld>
            <a:endParaRPr lang="cs-CZ"/>
          </a:p>
        </p:txBody>
      </p:sp>
      <p:sp>
        <p:nvSpPr>
          <p:cNvPr id="30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3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89EB2-3F42-4D45-8600-86BF2ED41E9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ko-KR" smtClean="0"/>
              <a:t>Kliknutím lze upravit styl.</a:t>
            </a:r>
            <a:endParaRPr lang="ko-KR" altLang="ko-KR"/>
          </a:p>
        </p:txBody>
      </p:sp>
      <p:sp>
        <p:nvSpPr>
          <p:cNvPr id="3" name="Rectangle 3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altLang="ko-KR" smtClean="0"/>
              <a:t>Kliknutím lze upravit styly předlohy textu.</a:t>
            </a:r>
          </a:p>
          <a:p>
            <a:pPr lvl="1"/>
            <a:r>
              <a:rPr lang="cs-CZ" altLang="ko-KR" smtClean="0"/>
              <a:t>Druhá úroveň</a:t>
            </a:r>
          </a:p>
          <a:p>
            <a:pPr lvl="2"/>
            <a:r>
              <a:rPr lang="cs-CZ" altLang="ko-KR" smtClean="0"/>
              <a:t>Třetí úroveň</a:t>
            </a:r>
          </a:p>
          <a:p>
            <a:pPr lvl="3"/>
            <a:r>
              <a:rPr lang="cs-CZ" altLang="ko-KR" smtClean="0"/>
              <a:t>Čtvrtá úroveň</a:t>
            </a:r>
          </a:p>
          <a:p>
            <a:pPr lvl="4"/>
            <a:r>
              <a:rPr lang="cs-CZ" altLang="ko-KR" smtClean="0"/>
              <a:t>Pátá úroveň</a:t>
            </a:r>
            <a:endParaRPr lang="ko-KR" altLang="ko-KR"/>
          </a:p>
        </p:txBody>
      </p:sp>
      <p:sp>
        <p:nvSpPr>
          <p:cNvPr id="4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9AA9C-FDE1-470C-ACB6-A36FB9AF63FE}" type="datetimeFigureOut">
              <a:rPr lang="cs-CZ" smtClean="0"/>
              <a:pPr/>
              <a:t>14.04.2020</a:t>
            </a:fld>
            <a:endParaRPr lang="cs-CZ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89EB2-3F42-4D45-8600-86BF2ED41E9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altLang="ko-KR" smtClean="0"/>
              <a:t>Kliknutím lze upravit styl.</a:t>
            </a:r>
            <a:endParaRPr lang="ko-KR" altLang="ko-KR"/>
          </a:p>
        </p:txBody>
      </p:sp>
      <p:sp>
        <p:nvSpPr>
          <p:cNvPr id="3" name="Rectangle 3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altLang="ko-KR" smtClean="0"/>
              <a:t>Kliknutím lze upravit styly předlohy textu.</a:t>
            </a:r>
          </a:p>
          <a:p>
            <a:pPr lvl="1"/>
            <a:r>
              <a:rPr lang="cs-CZ" altLang="ko-KR" smtClean="0"/>
              <a:t>Druhá úroveň</a:t>
            </a:r>
          </a:p>
          <a:p>
            <a:pPr lvl="2"/>
            <a:r>
              <a:rPr lang="cs-CZ" altLang="ko-KR" smtClean="0"/>
              <a:t>Třetí úroveň</a:t>
            </a:r>
          </a:p>
          <a:p>
            <a:pPr lvl="3"/>
            <a:r>
              <a:rPr lang="cs-CZ" altLang="ko-KR" smtClean="0"/>
              <a:t>Čtvrtá úroveň</a:t>
            </a:r>
          </a:p>
          <a:p>
            <a:pPr lvl="4"/>
            <a:r>
              <a:rPr lang="cs-CZ" altLang="ko-KR" smtClean="0"/>
              <a:t>Pátá úroveň</a:t>
            </a:r>
            <a:endParaRPr lang="ko-KR" altLang="ko-KR"/>
          </a:p>
        </p:txBody>
      </p:sp>
      <p:sp>
        <p:nvSpPr>
          <p:cNvPr id="4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9AA9C-FDE1-470C-ACB6-A36FB9AF63FE}" type="datetimeFigureOut">
              <a:rPr lang="cs-CZ" smtClean="0"/>
              <a:pPr/>
              <a:t>14.04.2020</a:t>
            </a:fld>
            <a:endParaRPr lang="cs-CZ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89EB2-3F42-4D45-8600-86BF2ED41E9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ko-KR" smtClean="0"/>
              <a:t>Kliknutím lze upravit styl.</a:t>
            </a:r>
            <a:endParaRPr lang="ko-KR" altLang="ko-KR"/>
          </a:p>
        </p:txBody>
      </p:sp>
      <p:sp>
        <p:nvSpPr>
          <p:cNvPr id="3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altLang="ko-KR" smtClean="0"/>
              <a:t>Kliknutím lze upravit styly předlohy textu.</a:t>
            </a:r>
          </a:p>
          <a:p>
            <a:pPr lvl="1"/>
            <a:r>
              <a:rPr lang="cs-CZ" altLang="ko-KR" smtClean="0"/>
              <a:t>Druhá úroveň</a:t>
            </a:r>
          </a:p>
          <a:p>
            <a:pPr lvl="2"/>
            <a:r>
              <a:rPr lang="cs-CZ" altLang="ko-KR" smtClean="0"/>
              <a:t>Třetí úroveň</a:t>
            </a:r>
          </a:p>
          <a:p>
            <a:pPr lvl="3"/>
            <a:r>
              <a:rPr lang="cs-CZ" altLang="ko-KR" smtClean="0"/>
              <a:t>Čtvrtá úroveň</a:t>
            </a:r>
          </a:p>
          <a:p>
            <a:pPr lvl="4"/>
            <a:r>
              <a:rPr lang="cs-CZ" altLang="ko-KR" smtClean="0"/>
              <a:t>Pátá úroveň</a:t>
            </a:r>
            <a:endParaRPr lang="ko-KR" altLang="ko-KR"/>
          </a:p>
        </p:txBody>
      </p:sp>
      <p:sp>
        <p:nvSpPr>
          <p:cNvPr id="4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9AA9C-FDE1-470C-ACB6-A36FB9AF63FE}" type="datetimeFigureOut">
              <a:rPr lang="cs-CZ" smtClean="0"/>
              <a:pPr/>
              <a:t>14.04.2020</a:t>
            </a:fld>
            <a:endParaRPr lang="cs-CZ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89EB2-3F42-4D45-8600-86BF2ED41E9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905125"/>
            <a:ext cx="7772400" cy="1362075"/>
          </a:xfrm>
        </p:spPr>
        <p:txBody>
          <a:bodyPr anchor="t"/>
          <a:lstStyle>
            <a:lvl1pPr algn="l">
              <a:defRPr sz="4300" b="1" cap="none" baseline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376362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9AA9C-FDE1-470C-ACB6-A36FB9AF63FE}" type="datetimeFigureOut">
              <a:rPr lang="cs-CZ" smtClean="0"/>
              <a:pPr/>
              <a:t>14.04.2020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89EB2-3F42-4D45-8600-86BF2ED41E9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9AA9C-FDE1-470C-ACB6-A36FB9AF63FE}" type="datetimeFigureOut">
              <a:rPr lang="cs-CZ" smtClean="0"/>
              <a:pPr/>
              <a:t>14.04.2020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89EB2-3F42-4D45-8600-86BF2ED41E9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ctr"/>
          <a:lstStyle>
            <a:lvl1pPr marL="0" indent="0" algn="l">
              <a:buNone/>
              <a:defRPr sz="24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ctr"/>
          <a:lstStyle>
            <a:lvl1pPr marL="0" indent="0" algn="l">
              <a:buNone/>
              <a:defRPr sz="24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9AA9C-FDE1-470C-ACB6-A36FB9AF63FE}" type="datetimeFigureOut">
              <a:rPr lang="cs-CZ" smtClean="0"/>
              <a:pPr/>
              <a:t>14.04.2020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89EB2-3F42-4D45-8600-86BF2ED41E9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ko-KR" smtClean="0"/>
              <a:t>Kliknutím lze upravit styl.</a:t>
            </a:r>
            <a:endParaRPr lang="ko-KR" altLang="ko-KR"/>
          </a:p>
        </p:txBody>
      </p:sp>
      <p:sp>
        <p:nvSpPr>
          <p:cNvPr id="3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9AA9C-FDE1-470C-ACB6-A36FB9AF63FE}" type="datetimeFigureOut">
              <a:rPr lang="cs-CZ" smtClean="0"/>
              <a:pPr/>
              <a:t>14.04.2020</a:t>
            </a:fld>
            <a:endParaRPr lang="cs-CZ"/>
          </a:p>
        </p:txBody>
      </p:sp>
      <p:sp>
        <p:nvSpPr>
          <p:cNvPr id="4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89EB2-3F42-4D45-8600-86BF2ED41E9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9AA9C-FDE1-470C-ACB6-A36FB9AF63FE}" type="datetimeFigureOut">
              <a:rPr lang="cs-CZ" smtClean="0"/>
              <a:pPr/>
              <a:t>14.04.2020</a:t>
            </a:fld>
            <a:endParaRPr lang="cs-CZ"/>
          </a:p>
        </p:txBody>
      </p:sp>
      <p:sp>
        <p:nvSpPr>
          <p:cNvPr id="3" name="Rectangl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89EB2-3F42-4D45-8600-86BF2ED41E9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lIns="45720" rIns="45720" anchor="b">
            <a:scene3d>
              <a:camera prst="orthographicFront"/>
              <a:lightRig rig="soft" dir="t"/>
            </a:scene3d>
            <a:sp3d prstMaterial="powder">
              <a:bevelT w="0" h="0"/>
              <a:contourClr>
                <a:schemeClr val="bg2">
                  <a:tint val="85000"/>
                  <a:satMod val="120000"/>
                </a:schemeClr>
              </a:contourClr>
            </a:sp3d>
          </a:bodyPr>
          <a:lstStyle>
            <a:lvl1pPr algn="l">
              <a:defRPr sz="2000" b="1" cap="all" baseline="0">
                <a:effectLst/>
              </a:defRPr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447799"/>
            <a:ext cx="5111750" cy="469087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47608"/>
            <a:ext cx="3008313" cy="4691063"/>
          </a:xfrm>
        </p:spPr>
        <p:txBody>
          <a:bodyPr lIns="45720" rIns="4572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9AA9C-FDE1-470C-ACB6-A36FB9AF63FE}" type="datetimeFigureOut">
              <a:rPr lang="cs-CZ" smtClean="0"/>
              <a:pPr/>
              <a:t>14.04.2020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89EB2-3F42-4D45-8600-86BF2ED41E9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 rot="21172883" flipH="1">
            <a:off x="4068648" y="1312793"/>
            <a:ext cx="3673971" cy="3673971"/>
          </a:xfrm>
          <a:prstGeom prst="rect">
            <a:avLst/>
          </a:prstGeom>
          <a:solidFill>
            <a:srgbClr val="FFFFFF"/>
          </a:solidFill>
          <a:ln w="3175">
            <a:solidFill>
              <a:srgbClr val="777777"/>
            </a:solidFill>
          </a:ln>
          <a:effectLst>
            <a:outerShdw blurRad="63500" dist="6350" dir="5400000" algn="t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 rot="21435926" flipH="1">
            <a:off x="4045012" y="1267664"/>
            <a:ext cx="3673971" cy="3673971"/>
          </a:xfrm>
          <a:prstGeom prst="rect">
            <a:avLst/>
          </a:prstGeom>
          <a:solidFill>
            <a:srgbClr val="FFFFFF"/>
          </a:solidFill>
          <a:ln w="3175">
            <a:solidFill>
              <a:srgbClr val="777777"/>
            </a:solidFill>
          </a:ln>
          <a:effectLst>
            <a:outerShdw blurRad="63500" dist="6350" dir="5400000" algn="t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4065563" y="1252028"/>
            <a:ext cx="3840480" cy="3840480"/>
          </a:xfrm>
          <a:prstGeom prst="rect">
            <a:avLst/>
          </a:prstGeom>
          <a:solidFill>
            <a:srgbClr val="FFFFFF"/>
          </a:solidFill>
          <a:ln w="3175">
            <a:solidFill>
              <a:srgbClr val="777777"/>
            </a:solidFill>
          </a:ln>
          <a:effectLst>
            <a:outerShdw blurRad="76200" dist="6350" dir="5400000" algn="t" rotWithShape="0">
              <a:prstClr val="black">
                <a:alpha val="6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 rot="293056">
            <a:off x="4124179" y="1181685"/>
            <a:ext cx="3977640" cy="3977640"/>
          </a:xfrm>
          <a:prstGeom prst="rect">
            <a:avLst/>
          </a:prstGeom>
          <a:solidFill>
            <a:srgbClr val="FFFFFF"/>
          </a:solidFill>
          <a:ln w="3175">
            <a:solidFill>
              <a:srgbClr val="777777"/>
            </a:solidFill>
          </a:ln>
          <a:effectLst>
            <a:outerShdw blurRad="50000" dist="50800" dir="12900000" sy="99500" kx="90000" ky="150000" algn="tl" rotWithShape="0">
              <a:srgbClr val="000000">
                <a:alpha val="37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5605" y="1041009"/>
            <a:ext cx="2743200" cy="1715088"/>
          </a:xfrm>
        </p:spPr>
        <p:txBody>
          <a:bodyPr lIns="45720" rIns="45720" bIns="0" anchor="b">
            <a:scene3d>
              <a:camera prst="orthographicFront"/>
              <a:lightRig rig="soft" dir="t"/>
            </a:scene3d>
            <a:sp3d prstMaterial="powder">
              <a:bevelT w="0" h="0"/>
              <a:contourClr>
                <a:schemeClr val="bg2">
                  <a:tint val="85000"/>
                  <a:satMod val="120000"/>
                </a:schemeClr>
              </a:contourClr>
            </a:sp3d>
          </a:bodyPr>
          <a:lstStyle>
            <a:lvl1pPr algn="l">
              <a:defRPr sz="1900" b="1" cap="all" baseline="0">
                <a:effectLst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93056">
            <a:off x="4284199" y="1341705"/>
            <a:ext cx="3657600" cy="3657600"/>
          </a:xfrm>
          <a:prstGeom prst="rect">
            <a:avLst/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5605" y="2792436"/>
            <a:ext cx="2743200" cy="2194561"/>
          </a:xfrm>
        </p:spPr>
        <p:txBody>
          <a:bodyPr lIns="54864" tIns="45720" rIns="45720" bIns="0"/>
          <a:lstStyle>
            <a:lvl1pPr marL="9144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9AA9C-FDE1-470C-ACB6-A36FB9AF63FE}" type="datetimeFigureOut">
              <a:rPr lang="cs-CZ" smtClean="0"/>
              <a:pPr/>
              <a:t>14.04.2020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89EB2-3F42-4D45-8600-86BF2ED41E9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8488C4"/>
            </a:gs>
            <a:gs pos="28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Autofit/>
            <a:scene3d>
              <a:camera prst="orthographicFront"/>
              <a:lightRig rig="soft" dir="t"/>
            </a:scene3d>
            <a:sp3d contourW="12700" prstMaterial="powder">
              <a:bevelT w="29210" h="12700"/>
              <a:contourClr>
                <a:schemeClr val="bg2">
                  <a:tint val="85000"/>
                  <a:satMod val="120000"/>
                </a:schemeClr>
              </a:contourClr>
            </a:sp3d>
          </a:bodyPr>
          <a:lstStyle/>
          <a:p>
            <a:r>
              <a:rPr lang="cs-CZ" altLang="ko-KR" smtClean="0"/>
              <a:t>Kliknutím lze upravit styl.</a:t>
            </a:r>
            <a:endParaRPr lang="ko-KR" altLang="ko-KR" dirty="0"/>
          </a:p>
        </p:txBody>
      </p:sp>
      <p:sp>
        <p:nvSpPr>
          <p:cNvPr id="28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/>
            <a:r>
              <a:rPr lang="cs-CZ" altLang="ko-KR" smtClean="0"/>
              <a:t>Kliknutím lze upravit styly předlohy textu.</a:t>
            </a:r>
          </a:p>
          <a:p>
            <a:pPr lvl="1"/>
            <a:r>
              <a:rPr lang="cs-CZ" altLang="ko-KR" smtClean="0"/>
              <a:t>Druhá úroveň</a:t>
            </a:r>
          </a:p>
          <a:p>
            <a:pPr lvl="2"/>
            <a:r>
              <a:rPr lang="cs-CZ" altLang="ko-KR" smtClean="0"/>
              <a:t>Třetí úroveň</a:t>
            </a:r>
          </a:p>
          <a:p>
            <a:pPr lvl="3"/>
            <a:r>
              <a:rPr lang="cs-CZ" altLang="ko-KR" smtClean="0"/>
              <a:t>Čtvrtá úroveň</a:t>
            </a:r>
          </a:p>
          <a:p>
            <a:pPr lvl="4"/>
            <a:r>
              <a:rPr lang="cs-CZ" altLang="ko-KR" smtClean="0"/>
              <a:t>Pátá úroveň</a:t>
            </a:r>
            <a:endParaRPr lang="ko-KR" altLang="ko-KR" dirty="0"/>
          </a:p>
        </p:txBody>
      </p:sp>
      <p:sp>
        <p:nvSpPr>
          <p:cNvPr id="18" name="Rectangle 4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/>
          <a:lstStyle>
            <a:lvl1pPr>
              <a:defRPr sz="1100"/>
            </a:lvl1pPr>
          </a:lstStyle>
          <a:p>
            <a:fld id="{C339AA9C-FDE1-470C-ACB6-A36FB9AF63FE}" type="datetimeFigureOut">
              <a:rPr lang="cs-CZ" smtClean="0"/>
              <a:pPr/>
              <a:t>14.04.2020</a:t>
            </a:fld>
            <a:endParaRPr lang="cs-CZ"/>
          </a:p>
        </p:txBody>
      </p:sp>
      <p:sp>
        <p:nvSpPr>
          <p:cNvPr id="9" name="Rectangle 5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 vert="horz"/>
          <a:lstStyle>
            <a:lvl1pPr algn="ctr">
              <a:defRPr sz="1100"/>
            </a:lvl1pPr>
          </a:lstStyle>
          <a:p>
            <a:endParaRPr lang="cs-CZ"/>
          </a:p>
        </p:txBody>
      </p:sp>
      <p:sp>
        <p:nvSpPr>
          <p:cNvPr id="5" name="Rectangle 6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/>
          <a:lstStyle>
            <a:lvl1pPr algn="r">
              <a:defRPr sz="1100"/>
            </a:lvl1pPr>
          </a:lstStyle>
          <a:p>
            <a:fld id="{81989EB2-3F42-4D45-8600-86BF2ED41E9F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slow">
    <p:pull dir="d"/>
  </p:transition>
  <p:timing>
    <p:tnLst>
      <p:par>
        <p:cTn id="1" dur="indefinite" restart="never" nodeType="tmRoot"/>
      </p:par>
    </p:tnLst>
  </p:timing>
  <p:txStyles>
    <p:titleStyle>
      <a:lvl1pPr algn="l" rtl="0" eaLnBrk="1" latinLnBrk="1" hangingPunct="1">
        <a:spcBef>
          <a:spcPct val="0"/>
        </a:spcBef>
        <a:buNone/>
        <a:defRPr sz="4500" b="1">
          <a:solidFill>
            <a:schemeClr val="tx2"/>
          </a:solidFill>
          <a:effectLst>
            <a:outerShdw blurRad="55000" dist="22000" dir="5400000" algn="t" rotWithShape="0">
              <a:prstClr val="black">
                <a:alpha val="80000"/>
              </a:prstClr>
            </a:outerShdw>
          </a:effectLst>
          <a:latin typeface="+mj-ea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84048" indent="-274320" algn="l" rtl="0" eaLnBrk="1" latinLnBrk="1" hangingPunct="1">
        <a:spcBef>
          <a:spcPct val="20000"/>
        </a:spcBef>
        <a:buClr>
          <a:schemeClr val="tx2"/>
        </a:buClr>
        <a:buSzPct val="75000"/>
        <a:buFont typeface="Wingdings 2" pitchFamily="18" charset="2"/>
        <a:buChar char=""/>
        <a:defRPr sz="2700">
          <a:solidFill>
            <a:schemeClr val="tx1"/>
          </a:solidFill>
          <a:latin typeface="+mn-ea"/>
          <a:ea typeface="+mn-ea"/>
          <a:cs typeface="+mn-cs"/>
        </a:defRPr>
      </a:lvl1pPr>
      <a:lvl2pPr marL="676656" indent="-228600" algn="l" rtl="0" eaLnBrk="1" latinLnBrk="1" hangingPunct="1">
        <a:spcBef>
          <a:spcPct val="20000"/>
        </a:spcBef>
        <a:buClr>
          <a:schemeClr val="tx2"/>
        </a:buClr>
        <a:buFont typeface="Wingdings 3" pitchFamily="18" charset="2"/>
        <a:buChar char="­"/>
        <a:defRPr sz="2100">
          <a:solidFill>
            <a:schemeClr val="tx1"/>
          </a:solidFill>
          <a:latin typeface="+mn-ea"/>
          <a:ea typeface="+mn-ea"/>
          <a:cs typeface="+mn-cs"/>
        </a:defRPr>
      </a:lvl2pPr>
      <a:lvl3pPr marL="932688" indent="-228600" algn="l" rtl="0" eaLnBrk="1" latinLnBrk="1" hangingPunct="1">
        <a:spcBef>
          <a:spcPct val="20000"/>
        </a:spcBef>
        <a:buClr>
          <a:schemeClr val="tx2"/>
        </a:buClr>
        <a:buFont typeface="Wingdings 2" pitchFamily="18" charset="2"/>
        <a:buChar char=""/>
        <a:defRPr sz="2000">
          <a:solidFill>
            <a:schemeClr val="tx1"/>
          </a:solidFill>
          <a:latin typeface="+mn-ea"/>
          <a:ea typeface="+mn-ea"/>
          <a:cs typeface="+mn-cs"/>
        </a:defRPr>
      </a:lvl3pPr>
      <a:lvl4pPr marL="1197864" indent="-228600" algn="l" rtl="0" eaLnBrk="1" latinLnBrk="1" hangingPunct="1">
        <a:spcBef>
          <a:spcPct val="20000"/>
        </a:spcBef>
        <a:buClr>
          <a:schemeClr val="tx2"/>
        </a:buClr>
        <a:buFont typeface="Wingdings 2" pitchFamily="18" charset="2"/>
        <a:buChar char=""/>
        <a:defRPr sz="1800">
          <a:solidFill>
            <a:schemeClr val="tx1"/>
          </a:solidFill>
          <a:latin typeface="+mn-ea"/>
          <a:ea typeface="+mn-ea"/>
          <a:cs typeface="+mn-cs"/>
        </a:defRPr>
      </a:lvl4pPr>
      <a:lvl5pPr marL="1463040" indent="-228600" algn="l" rtl="0" eaLnBrk="1" latinLnBrk="1" hangingPunct="1">
        <a:spcBef>
          <a:spcPct val="20000"/>
        </a:spcBef>
        <a:buClr>
          <a:schemeClr val="tx2"/>
        </a:buClr>
        <a:buFont typeface="Wingdings 2" pitchFamily="18" charset="2"/>
        <a:buChar char=""/>
        <a:defRPr sz="1800">
          <a:solidFill>
            <a:schemeClr val="tx1"/>
          </a:solidFill>
          <a:latin typeface="+mn-ea"/>
          <a:ea typeface="+mn-ea"/>
          <a:cs typeface="+mn-cs"/>
        </a:defRPr>
      </a:lvl5pPr>
      <a:lvl6pPr marL="1719072" indent="-228600" algn="l" rtl="0" eaLnBrk="1" latinLnBrk="1" hangingPunct="1">
        <a:spcBef>
          <a:spcPct val="20000"/>
        </a:spcBef>
        <a:buClr>
          <a:schemeClr val="tx2"/>
        </a:buClr>
        <a:buFont typeface="Wingdings 2" pitchFamily="18" charset="2"/>
        <a:buChar char=""/>
        <a:defRPr sz="1800">
          <a:solidFill>
            <a:schemeClr val="tx1"/>
          </a:solidFill>
          <a:latin typeface="+mn-ea"/>
          <a:ea typeface="+mn-ea"/>
          <a:cs typeface="+mn-cs"/>
        </a:defRPr>
      </a:lvl6pPr>
      <a:lvl7pPr marL="1984248" indent="-228600" algn="l" rtl="0" eaLnBrk="1" latinLnBrk="1" hangingPunct="1">
        <a:spcBef>
          <a:spcPct val="20000"/>
        </a:spcBef>
        <a:buClr>
          <a:schemeClr val="tx2"/>
        </a:buClr>
        <a:buFont typeface="Wingdings 2" pitchFamily="18" charset="2"/>
        <a:buChar char=""/>
        <a:defRPr sz="1800">
          <a:solidFill>
            <a:schemeClr val="tx1"/>
          </a:solidFill>
          <a:latin typeface="+mn-ea"/>
          <a:ea typeface="+mn-ea"/>
          <a:cs typeface="+mn-cs"/>
        </a:defRPr>
      </a:lvl7pPr>
      <a:lvl8pPr marL="2249424" indent="-228600" algn="l" rtl="0" eaLnBrk="1" latinLnBrk="1" hangingPunct="1">
        <a:spcBef>
          <a:spcPct val="20000"/>
        </a:spcBef>
        <a:buClr>
          <a:schemeClr val="tx2"/>
        </a:buClr>
        <a:buFont typeface="Wingdings 2" pitchFamily="18" charset="2"/>
        <a:buChar char=""/>
        <a:defRPr sz="1600">
          <a:solidFill>
            <a:schemeClr val="tx1"/>
          </a:solidFill>
          <a:latin typeface="+mn-ea"/>
          <a:ea typeface="+mn-ea"/>
          <a:cs typeface="+mn-cs"/>
        </a:defRPr>
      </a:lvl8pPr>
      <a:lvl9pPr marL="2505456" indent="-228600" algn="l" rtl="0" eaLnBrk="1" latinLnBrk="1" hangingPunct="1">
        <a:spcBef>
          <a:spcPct val="20000"/>
        </a:spcBef>
        <a:buClr>
          <a:schemeClr val="tx2"/>
        </a:buClr>
        <a:buFont typeface="Wingdings 2" pitchFamily="18" charset="2"/>
        <a:buChar char=""/>
        <a:defRPr sz="1600">
          <a:solidFill>
            <a:schemeClr val="tx1"/>
          </a:solidFill>
          <a:latin typeface="+mn-ea"/>
          <a:ea typeface="+mn-ea"/>
          <a:cs typeface="+mn-cs"/>
        </a:defRPr>
      </a:lvl9pPr>
    </p:bodyStyle>
    <p:otherStyle>
      <a:lvl1pPr marL="0" algn="l" rtl="0" eaLnBrk="1" hangingPunct="1">
        <a:defRPr>
          <a:solidFill>
            <a:schemeClr val="tx1"/>
          </a:solidFill>
          <a:latin typeface="+mn-ea"/>
          <a:ea typeface="+mn-ea"/>
          <a:cs typeface="+mn-cs"/>
        </a:defRPr>
      </a:lvl1pPr>
      <a:lvl2pPr marL="457200" algn="l" rtl="0" eaLnBrk="1" hangingPunct="1">
        <a:defRPr>
          <a:solidFill>
            <a:schemeClr val="tx1"/>
          </a:solidFill>
          <a:latin typeface="+mn-ea"/>
          <a:ea typeface="+mn-ea"/>
          <a:cs typeface="+mn-cs"/>
        </a:defRPr>
      </a:lvl2pPr>
      <a:lvl3pPr marL="914400" algn="l" rtl="0" eaLnBrk="1" hangingPunct="1">
        <a:defRPr>
          <a:solidFill>
            <a:schemeClr val="tx1"/>
          </a:solidFill>
          <a:latin typeface="+mn-ea"/>
          <a:ea typeface="+mn-ea"/>
          <a:cs typeface="+mn-cs"/>
        </a:defRPr>
      </a:lvl3pPr>
      <a:lvl4pPr marL="1371600" algn="l" rtl="0" eaLnBrk="1" hangingPunct="1">
        <a:defRPr>
          <a:solidFill>
            <a:schemeClr val="tx1"/>
          </a:solidFill>
          <a:latin typeface="+mn-ea"/>
          <a:ea typeface="+mn-ea"/>
          <a:cs typeface="+mn-cs"/>
        </a:defRPr>
      </a:lvl4pPr>
      <a:lvl5pPr marL="1828800" algn="l" rtl="0" eaLnBrk="1" hangingPunct="1">
        <a:defRPr>
          <a:solidFill>
            <a:schemeClr val="tx1"/>
          </a:solidFill>
          <a:latin typeface="+mn-ea"/>
          <a:ea typeface="+mn-ea"/>
          <a:cs typeface="+mn-cs"/>
        </a:defRPr>
      </a:lvl5pPr>
      <a:lvl6pPr marL="2286000" algn="l" rtl="0" eaLnBrk="1" hangingPunct="1">
        <a:defRPr>
          <a:solidFill>
            <a:schemeClr val="tx1"/>
          </a:solidFill>
          <a:latin typeface="+mn-ea"/>
          <a:ea typeface="+mn-ea"/>
          <a:cs typeface="+mn-cs"/>
        </a:defRPr>
      </a:lvl6pPr>
      <a:lvl7pPr marL="2743200" algn="l" rtl="0" eaLnBrk="1" hangingPunct="1">
        <a:defRPr>
          <a:solidFill>
            <a:schemeClr val="tx1"/>
          </a:solidFill>
          <a:latin typeface="+mn-ea"/>
          <a:ea typeface="+mn-ea"/>
          <a:cs typeface="+mn-cs"/>
        </a:defRPr>
      </a:lvl7pPr>
      <a:lvl8pPr marL="3200400" algn="l" rtl="0" eaLnBrk="1" hangingPunct="1">
        <a:defRPr>
          <a:solidFill>
            <a:schemeClr val="tx1"/>
          </a:solidFill>
          <a:latin typeface="+mn-ea"/>
          <a:ea typeface="+mn-ea"/>
          <a:cs typeface="+mn-cs"/>
        </a:defRPr>
      </a:lvl8pPr>
      <a:lvl9pPr marL="3657600" algn="l" rtl="0" eaLnBrk="1" hangingPunct="1">
        <a:defRPr>
          <a:solidFill>
            <a:schemeClr val="tx1"/>
          </a:solidFill>
          <a:latin typeface="+mn-ea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florianovar\AppData\Local\Microsoft\Windows\Temporary Internet Files\Content.IE5\FK5KBO0H\MC900379897[1].wmf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2060848"/>
            <a:ext cx="3053681" cy="24641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6" descr="C:\Users\florianovar\AppData\Local\Microsoft\Windows\Temporary Internet Files\Content.IE5\UADTYMDV\MC900347931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7" y="637728"/>
            <a:ext cx="2347547" cy="33673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 descr="C:\Users\florianovar\AppData\Local\Microsoft\Windows\Temporary Internet Files\Content.IE5\UADTYMDV\MC900356889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06095">
            <a:off x="7280784" y="1921346"/>
            <a:ext cx="1629745" cy="13536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C:\Users\florianovar\AppData\Local\Microsoft\Windows\Temporary Internet Files\Content.IE5\K2GSN73L\MC900281275[1]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4177010"/>
            <a:ext cx="1724025" cy="2208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C:\Users\florianovar\AppData\Local\Microsoft\Windows\Temporary Internet Files\Content.IE5\FK5KBO0H\MC900290194[1].wmf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4551387"/>
            <a:ext cx="1224135" cy="18338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ovéPole 8"/>
          <p:cNvSpPr txBox="1"/>
          <p:nvPr/>
        </p:nvSpPr>
        <p:spPr>
          <a:xfrm>
            <a:off x="2012598" y="253007"/>
            <a:ext cx="66638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cs-CZ"/>
            </a:defPPr>
            <a:lvl1pPr>
              <a:defRPr sz="3600"/>
            </a:lvl1pPr>
          </a:lstStyle>
          <a:p>
            <a:r>
              <a:rPr lang="cs-CZ" sz="4800" dirty="0"/>
              <a:t>Jednotky </a:t>
            </a:r>
            <a:r>
              <a:rPr lang="cs-CZ" sz="4800" dirty="0" smtClean="0"/>
              <a:t>hmotnosti</a:t>
            </a:r>
            <a:endParaRPr lang="cs-CZ" sz="4800" dirty="0"/>
          </a:p>
        </p:txBody>
      </p:sp>
    </p:spTree>
    <p:extLst>
      <p:ext uri="{BB962C8B-B14F-4D97-AF65-F5344CB8AC3E}">
        <p14:creationId xmlns:p14="http://schemas.microsoft.com/office/powerpoint/2010/main" val="3932169450"/>
      </p:ext>
    </p:extLst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19" y="3140719"/>
            <a:ext cx="5482952" cy="3255591"/>
          </a:xfrm>
        </p:spPr>
        <p:txBody>
          <a:bodyPr/>
          <a:lstStyle/>
          <a:p>
            <a:pPr marL="109728" indent="0">
              <a:buNone/>
            </a:pPr>
            <a:r>
              <a:rPr lang="cs-CZ" dirty="0" smtClean="0"/>
              <a:t>Ze ZOO v Liberci chtěli převézt </a:t>
            </a:r>
          </a:p>
          <a:p>
            <a:pPr marL="109728" indent="0">
              <a:buNone/>
            </a:pPr>
            <a:r>
              <a:rPr lang="cs-CZ" dirty="0" smtClean="0"/>
              <a:t>slona o hmotnosti 4 500 kg do </a:t>
            </a:r>
          </a:p>
          <a:p>
            <a:pPr marL="109728" indent="0">
              <a:buNone/>
            </a:pPr>
            <a:r>
              <a:rPr lang="cs-CZ" dirty="0" smtClean="0"/>
              <a:t>ZOO v Ústí nad Labem.</a:t>
            </a:r>
          </a:p>
          <a:p>
            <a:pPr marL="109728" indent="0">
              <a:buNone/>
            </a:pPr>
            <a:r>
              <a:rPr lang="cs-CZ" dirty="0" smtClean="0"/>
              <a:t>Mohli ho převézt nákladním </a:t>
            </a:r>
          </a:p>
          <a:p>
            <a:pPr marL="109728" indent="0">
              <a:buNone/>
            </a:pPr>
            <a:r>
              <a:rPr lang="cs-CZ" dirty="0" smtClean="0"/>
              <a:t>autem o nosnosti 6 t?</a:t>
            </a:r>
          </a:p>
          <a:p>
            <a:pPr marL="109728" indent="0">
              <a:buNone/>
            </a:pPr>
            <a:r>
              <a:rPr lang="cs-CZ" dirty="0" smtClean="0"/>
              <a:t>Porovnej dané jednotky.</a:t>
            </a:r>
            <a:endParaRPr lang="cs-CZ" dirty="0"/>
          </a:p>
        </p:txBody>
      </p:sp>
      <p:pic>
        <p:nvPicPr>
          <p:cNvPr id="1026" name="Picture 2" descr="C:\Users\florianovar\AppData\Local\Microsoft\Windows\Temporary Internet Files\Content.IE5\DHQR96LI\MC900337972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51519" y="0"/>
            <a:ext cx="3097187" cy="27809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florianovar\AppData\Local\Microsoft\Windows\Temporary Internet Files\Content.IE5\DHQR96LI\MC900326486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3215382"/>
            <a:ext cx="2724632" cy="3165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aoblený obdélníkový popisek 3"/>
          <p:cNvSpPr/>
          <p:nvPr/>
        </p:nvSpPr>
        <p:spPr>
          <a:xfrm>
            <a:off x="4831432" y="470384"/>
            <a:ext cx="4104456" cy="936104"/>
          </a:xfrm>
          <a:prstGeom prst="wedgeRoundRectCallout">
            <a:avLst>
              <a:gd name="adj1" fmla="val -96143"/>
              <a:gd name="adj2" fmla="val 45711"/>
              <a:gd name="adj3" fmla="val 16667"/>
            </a:avLst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400" dirty="0" err="1" smtClean="0">
                <a:solidFill>
                  <a:schemeClr val="tx1"/>
                </a:solidFill>
              </a:rPr>
              <a:t>Slo</a:t>
            </a:r>
            <a:r>
              <a:rPr lang="cs-CZ" sz="4400" dirty="0" smtClean="0">
                <a:solidFill>
                  <a:schemeClr val="tx1"/>
                </a:solidFill>
              </a:rPr>
              <a:t>(v)ní </a:t>
            </a:r>
            <a:r>
              <a:rPr lang="cs-CZ" sz="4400" dirty="0">
                <a:solidFill>
                  <a:schemeClr val="tx1"/>
                </a:solidFill>
              </a:rPr>
              <a:t>úloha</a:t>
            </a:r>
          </a:p>
        </p:txBody>
      </p:sp>
    </p:spTree>
    <p:extLst>
      <p:ext uri="{BB962C8B-B14F-4D97-AF65-F5344CB8AC3E}">
        <p14:creationId xmlns:p14="http://schemas.microsoft.com/office/powerpoint/2010/main" val="807476962"/>
      </p:ext>
    </p:extLst>
  </p:cSld>
  <p:clrMapOvr>
    <a:masterClrMapping/>
  </p:clrMapOvr>
  <p:transition spd="slow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75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75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19" y="3140719"/>
            <a:ext cx="5482952" cy="3255591"/>
          </a:xfrm>
        </p:spPr>
        <p:txBody>
          <a:bodyPr/>
          <a:lstStyle/>
          <a:p>
            <a:pPr marL="109728" indent="0">
              <a:buNone/>
            </a:pPr>
            <a:r>
              <a:rPr lang="cs-CZ" dirty="0" smtClean="0"/>
              <a:t>1 t = 1 000 kg</a:t>
            </a:r>
          </a:p>
          <a:p>
            <a:pPr marL="109728" indent="0">
              <a:buNone/>
            </a:pPr>
            <a:r>
              <a:rPr lang="cs-CZ" dirty="0" smtClean="0"/>
              <a:t>6 t = 6 000 kg…….nosnost auta</a:t>
            </a:r>
          </a:p>
          <a:p>
            <a:pPr marL="109728" indent="0">
              <a:buNone/>
            </a:pPr>
            <a:r>
              <a:rPr lang="cs-CZ" dirty="0"/>
              <a:t> </a:t>
            </a:r>
            <a:r>
              <a:rPr lang="cs-CZ" dirty="0" smtClean="0"/>
              <a:t>       4 500 kg…….hmotnost slona</a:t>
            </a:r>
          </a:p>
          <a:p>
            <a:pPr marL="109728" indent="0">
              <a:buNone/>
            </a:pPr>
            <a:r>
              <a:rPr lang="cs-CZ" dirty="0" smtClean="0"/>
              <a:t>4 500 kg &lt; 6 000 kg</a:t>
            </a:r>
          </a:p>
          <a:p>
            <a:pPr marL="109728" indent="0">
              <a:buNone/>
            </a:pPr>
            <a:r>
              <a:rPr lang="cs-CZ" dirty="0" smtClean="0"/>
              <a:t>Auto s nosností 6 t slona uveze.</a:t>
            </a:r>
            <a:endParaRPr lang="cs-CZ" dirty="0"/>
          </a:p>
        </p:txBody>
      </p:sp>
      <p:pic>
        <p:nvPicPr>
          <p:cNvPr id="1026" name="Picture 2" descr="C:\Users\florianovar\AppData\Local\Microsoft\Windows\Temporary Internet Files\Content.IE5\DHQR96LI\MC900337972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51519" y="0"/>
            <a:ext cx="3097187" cy="27809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florianovar\AppData\Local\Microsoft\Windows\Temporary Internet Files\Content.IE5\DHQR96LI\MC900326486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3215382"/>
            <a:ext cx="2724632" cy="3165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Zaoblený obdélníkový popisek 5"/>
          <p:cNvSpPr/>
          <p:nvPr/>
        </p:nvSpPr>
        <p:spPr>
          <a:xfrm>
            <a:off x="4831432" y="470384"/>
            <a:ext cx="4104456" cy="1446448"/>
          </a:xfrm>
          <a:prstGeom prst="wedgeRoundRectCallout">
            <a:avLst>
              <a:gd name="adj1" fmla="val -95145"/>
              <a:gd name="adj2" fmla="val 14574"/>
              <a:gd name="adj3" fmla="val 16667"/>
            </a:avLst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400" dirty="0" err="1" smtClean="0">
                <a:solidFill>
                  <a:schemeClr val="tx1"/>
                </a:solidFill>
              </a:rPr>
              <a:t>Slo</a:t>
            </a:r>
            <a:r>
              <a:rPr lang="cs-CZ" sz="4400" dirty="0" smtClean="0">
                <a:solidFill>
                  <a:schemeClr val="tx1"/>
                </a:solidFill>
              </a:rPr>
              <a:t>(v)ní úloha</a:t>
            </a:r>
          </a:p>
          <a:p>
            <a:pPr algn="ctr"/>
            <a:r>
              <a:rPr lang="cs-CZ" sz="4400" dirty="0" smtClean="0">
                <a:solidFill>
                  <a:schemeClr val="tx1"/>
                </a:solidFill>
              </a:rPr>
              <a:t>řešení</a:t>
            </a:r>
            <a:endParaRPr lang="cs-CZ" sz="4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72548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3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Zástupný symbol pro obsah 2"/>
          <p:cNvSpPr>
            <a:spLocks noGrp="1"/>
          </p:cNvSpPr>
          <p:nvPr>
            <p:ph idx="1"/>
          </p:nvPr>
        </p:nvSpPr>
        <p:spPr>
          <a:xfrm>
            <a:off x="323528" y="1700808"/>
            <a:ext cx="4680520" cy="4741986"/>
          </a:xfrm>
          <a:noFill/>
        </p:spPr>
        <p:txBody>
          <a:bodyPr>
            <a:normAutofit/>
          </a:bodyPr>
          <a:lstStyle/>
          <a:p>
            <a:pPr eaLnBrk="1" hangingPunct="1">
              <a:buFont typeface="Arial" charset="0"/>
              <a:buNone/>
            </a:pPr>
            <a:r>
              <a:rPr lang="cs-CZ" sz="4000" dirty="0" smtClean="0"/>
              <a:t>Základní jednotka: </a:t>
            </a:r>
            <a:r>
              <a:rPr lang="cs-CZ" sz="4000" dirty="0" smtClean="0">
                <a:solidFill>
                  <a:srgbClr val="FF0000"/>
                </a:solidFill>
              </a:rPr>
              <a:t> </a:t>
            </a:r>
          </a:p>
          <a:p>
            <a:pPr eaLnBrk="1" hangingPunct="1">
              <a:buFont typeface="Arial" charset="0"/>
              <a:buNone/>
            </a:pPr>
            <a:endParaRPr lang="cs-CZ" sz="4000" dirty="0" smtClean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None/>
            </a:pPr>
            <a:r>
              <a:rPr lang="cs-CZ" sz="4000" dirty="0" smtClean="0"/>
              <a:t>Vedlejší jednotky: </a:t>
            </a:r>
            <a:r>
              <a:rPr lang="cs-CZ" sz="4000" dirty="0" smtClean="0">
                <a:solidFill>
                  <a:schemeClr val="tx2">
                    <a:lumMod val="75000"/>
                  </a:schemeClr>
                </a:solidFill>
              </a:rPr>
              <a:t>					</a:t>
            </a:r>
          </a:p>
          <a:p>
            <a:pPr eaLnBrk="1" hangingPunct="1">
              <a:buFont typeface="Arial" charset="0"/>
              <a:buNone/>
            </a:pPr>
            <a:r>
              <a:rPr lang="cs-CZ" sz="4000" dirty="0" smtClean="0">
                <a:solidFill>
                  <a:schemeClr val="tx2">
                    <a:lumMod val="75000"/>
                  </a:schemeClr>
                </a:solidFill>
              </a:rPr>
              <a:t>                              </a:t>
            </a:r>
          </a:p>
        </p:txBody>
      </p:sp>
      <p:sp>
        <p:nvSpPr>
          <p:cNvPr id="2" name="Obdélník 1"/>
          <p:cNvSpPr/>
          <p:nvPr/>
        </p:nvSpPr>
        <p:spPr>
          <a:xfrm>
            <a:off x="1763688" y="2278211"/>
            <a:ext cx="307007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cs-CZ" sz="5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kilogram</a:t>
            </a:r>
            <a:endParaRPr lang="cs-CZ" sz="5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6797374" y="2287412"/>
            <a:ext cx="99257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cs-CZ" sz="5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00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kg</a:t>
            </a:r>
            <a:endParaRPr lang="cs-CZ" sz="5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00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2770288" y="3849141"/>
            <a:ext cx="1375697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cs-CZ" sz="4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tuna</a:t>
            </a:r>
            <a:endParaRPr lang="cs-CZ" sz="4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Obdélník 8"/>
          <p:cNvSpPr/>
          <p:nvPr/>
        </p:nvSpPr>
        <p:spPr>
          <a:xfrm>
            <a:off x="1561623" y="4613819"/>
            <a:ext cx="3793026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cs-CZ" sz="44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metrický cent</a:t>
            </a:r>
            <a:endParaRPr lang="cs-CZ" sz="4400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0" name="Obdélník 9"/>
          <p:cNvSpPr/>
          <p:nvPr/>
        </p:nvSpPr>
        <p:spPr>
          <a:xfrm>
            <a:off x="2675710" y="5378497"/>
            <a:ext cx="1564852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cs-CZ" sz="44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gram</a:t>
            </a:r>
            <a:endParaRPr lang="cs-CZ" sz="4400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3" name="Obdélník 12"/>
          <p:cNvSpPr/>
          <p:nvPr/>
        </p:nvSpPr>
        <p:spPr>
          <a:xfrm>
            <a:off x="7107554" y="3815230"/>
            <a:ext cx="372218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cs-CZ" sz="4400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00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t</a:t>
            </a:r>
            <a:endParaRPr lang="cs-CZ" sz="4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00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4" name="Obdélník 13"/>
          <p:cNvSpPr/>
          <p:nvPr/>
        </p:nvSpPr>
        <p:spPr>
          <a:xfrm>
            <a:off x="7029007" y="4596863"/>
            <a:ext cx="529312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cs-CZ" sz="4400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00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q</a:t>
            </a:r>
            <a:endParaRPr lang="cs-CZ" sz="4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00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5" name="Obdélník 14"/>
          <p:cNvSpPr/>
          <p:nvPr/>
        </p:nvSpPr>
        <p:spPr>
          <a:xfrm>
            <a:off x="7029007" y="5378496"/>
            <a:ext cx="529312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cs-CZ" sz="4400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00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g</a:t>
            </a:r>
            <a:endParaRPr lang="cs-CZ" sz="4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00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8" name="TextovéPole 17"/>
          <p:cNvSpPr txBox="1"/>
          <p:nvPr/>
        </p:nvSpPr>
        <p:spPr>
          <a:xfrm>
            <a:off x="323528" y="404664"/>
            <a:ext cx="5400600" cy="769441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>
            <a:defPPr>
              <a:defRPr lang="cs-CZ"/>
            </a:defPPr>
            <a:lvl1pPr>
              <a:defRPr sz="3600"/>
            </a:lvl1pPr>
          </a:lstStyle>
          <a:p>
            <a:r>
              <a:rPr lang="cs-CZ" sz="4400" dirty="0"/>
              <a:t>Jednotky </a:t>
            </a:r>
            <a:r>
              <a:rPr lang="cs-CZ" sz="4400" dirty="0" smtClean="0"/>
              <a:t>hmotnosti</a:t>
            </a:r>
            <a:endParaRPr lang="cs-CZ" sz="4400" dirty="0"/>
          </a:p>
        </p:txBody>
      </p:sp>
      <p:pic>
        <p:nvPicPr>
          <p:cNvPr id="17" name="Picture 4" descr="C:\Users\florianovar\AppData\Local\Microsoft\Windows\Temporary Internet Files\Content.IE5\K2GSN73L\MC900281275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293663" y="353012"/>
            <a:ext cx="1406264" cy="1909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72155615"/>
      </p:ext>
    </p:extLst>
  </p:cSld>
  <p:clrMapOvr>
    <a:masterClrMapping/>
  </p:clrMapOvr>
  <p:transition spd="slow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8" grpId="0"/>
      <p:bldP spid="9" grpId="0"/>
      <p:bldP spid="10" grpId="0"/>
      <p:bldP spid="13" grpId="0"/>
      <p:bldP spid="14" grpId="0"/>
      <p:bldP spid="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525963"/>
          </a:xfrm>
        </p:spPr>
        <p:txBody>
          <a:bodyPr/>
          <a:lstStyle/>
          <a:p>
            <a:pPr marL="0" lvl="0" indent="0">
              <a:buNone/>
            </a:pPr>
            <a:r>
              <a:rPr lang="cs-CZ" sz="3600" b="1" dirty="0">
                <a:solidFill>
                  <a:prstClr val="black">
                    <a:lumMod val="50000"/>
                    <a:lumOff val="50000"/>
                  </a:prstClr>
                </a:solidFill>
              </a:rPr>
              <a:t> </a:t>
            </a:r>
            <a:r>
              <a:rPr lang="cs-CZ" sz="3600" b="1" dirty="0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       </a:t>
            </a:r>
            <a:r>
              <a:rPr lang="cs-CZ" sz="3200" b="1" dirty="0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     </a:t>
            </a:r>
            <a:r>
              <a:rPr lang="cs-CZ" sz="3200" b="1" dirty="0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: </a:t>
            </a:r>
            <a:r>
              <a:rPr lang="cs-CZ" sz="3200" b="1" dirty="0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10         </a:t>
            </a:r>
            <a:r>
              <a:rPr lang="cs-CZ" sz="3200" b="1" dirty="0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: </a:t>
            </a:r>
            <a:r>
              <a:rPr lang="cs-CZ" sz="3200" b="1" dirty="0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100         </a:t>
            </a:r>
            <a:r>
              <a:rPr lang="cs-CZ" sz="3200" b="1" dirty="0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: </a:t>
            </a:r>
            <a:r>
              <a:rPr lang="cs-CZ" sz="3200" b="1" dirty="0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1000  </a:t>
            </a:r>
            <a:endParaRPr lang="cs-CZ" sz="3200" b="1" dirty="0">
              <a:solidFill>
                <a:prstClr val="black">
                  <a:lumMod val="50000"/>
                  <a:lumOff val="50000"/>
                </a:prstClr>
              </a:solidFill>
            </a:endParaRPr>
          </a:p>
          <a:p>
            <a:pPr marL="0" lvl="0" indent="0">
              <a:buNone/>
            </a:pPr>
            <a:endParaRPr lang="cs-CZ" sz="4000" b="1" dirty="0">
              <a:solidFill>
                <a:prstClr val="black">
                  <a:lumMod val="50000"/>
                  <a:lumOff val="50000"/>
                </a:prstClr>
              </a:solidFill>
            </a:endParaRPr>
          </a:p>
          <a:p>
            <a:pPr marL="0" lvl="0" indent="0">
              <a:buNone/>
            </a:pPr>
            <a:r>
              <a:rPr lang="cs-CZ" sz="4000" b="1" dirty="0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        t          q          kg          g </a:t>
            </a:r>
            <a:endParaRPr lang="cs-CZ" sz="4000" b="1" baseline="30000" dirty="0">
              <a:solidFill>
                <a:prstClr val="black">
                  <a:lumMod val="50000"/>
                  <a:lumOff val="50000"/>
                </a:prstClr>
              </a:solidFill>
            </a:endParaRPr>
          </a:p>
          <a:p>
            <a:pPr marL="0" lvl="0" indent="0">
              <a:buNone/>
            </a:pPr>
            <a:endParaRPr lang="cs-CZ" sz="4000" b="1" baseline="30000" dirty="0">
              <a:solidFill>
                <a:prstClr val="black">
                  <a:lumMod val="50000"/>
                  <a:lumOff val="50000"/>
                </a:prstClr>
              </a:solidFill>
            </a:endParaRPr>
          </a:p>
          <a:p>
            <a:pPr marL="0" lvl="0" indent="0">
              <a:buNone/>
            </a:pPr>
            <a:endParaRPr lang="cs-CZ" sz="4000" b="1" baseline="30000" dirty="0">
              <a:solidFill>
                <a:prstClr val="black">
                  <a:lumMod val="50000"/>
                  <a:lumOff val="50000"/>
                </a:prstClr>
              </a:solidFill>
            </a:endParaRPr>
          </a:p>
          <a:p>
            <a:pPr marL="0" lvl="0" indent="0">
              <a:buNone/>
            </a:pPr>
            <a:r>
              <a:rPr lang="cs-CZ" sz="3600" b="1" dirty="0">
                <a:solidFill>
                  <a:prstClr val="black">
                    <a:lumMod val="50000"/>
                    <a:lumOff val="50000"/>
                  </a:prstClr>
                </a:solidFill>
              </a:rPr>
              <a:t> </a:t>
            </a:r>
            <a:r>
              <a:rPr lang="cs-CZ" sz="3600" b="1" dirty="0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       </a:t>
            </a:r>
            <a:r>
              <a:rPr lang="cs-CZ" sz="3200" b="1" dirty="0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     </a:t>
            </a:r>
            <a:r>
              <a:rPr lang="cs-CZ" sz="3200" b="1" dirty="0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. </a:t>
            </a:r>
            <a:r>
              <a:rPr lang="cs-CZ" sz="3200" b="1" dirty="0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10         </a:t>
            </a:r>
            <a:r>
              <a:rPr lang="cs-CZ" sz="3200" b="1" dirty="0">
                <a:solidFill>
                  <a:prstClr val="black">
                    <a:lumMod val="50000"/>
                    <a:lumOff val="50000"/>
                  </a:prstClr>
                </a:solidFill>
              </a:rPr>
              <a:t>.</a:t>
            </a:r>
            <a:r>
              <a:rPr lang="cs-CZ" sz="3200" b="1" dirty="0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 </a:t>
            </a:r>
            <a:r>
              <a:rPr lang="cs-CZ" sz="3200" b="1" dirty="0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100         </a:t>
            </a:r>
            <a:r>
              <a:rPr lang="cs-CZ" sz="3200" b="1" dirty="0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. </a:t>
            </a:r>
            <a:r>
              <a:rPr lang="cs-CZ" sz="3200" b="1" dirty="0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1000</a:t>
            </a:r>
            <a:endParaRPr lang="cs-CZ" dirty="0"/>
          </a:p>
        </p:txBody>
      </p:sp>
      <p:sp>
        <p:nvSpPr>
          <p:cNvPr id="12" name="TextovéPole 11"/>
          <p:cNvSpPr txBox="1"/>
          <p:nvPr/>
        </p:nvSpPr>
        <p:spPr>
          <a:xfrm>
            <a:off x="323528" y="394990"/>
            <a:ext cx="5400600" cy="769441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>
            <a:defPPr>
              <a:defRPr lang="cs-CZ"/>
            </a:defPPr>
            <a:lvl1pPr>
              <a:defRPr sz="3600"/>
            </a:lvl1pPr>
          </a:lstStyle>
          <a:p>
            <a:r>
              <a:rPr lang="cs-CZ" sz="4400" dirty="0"/>
              <a:t>Jednotky </a:t>
            </a:r>
            <a:r>
              <a:rPr lang="cs-CZ" sz="4400" dirty="0" smtClean="0"/>
              <a:t>hmotnosti</a:t>
            </a:r>
            <a:endParaRPr lang="cs-CZ" sz="4400" dirty="0"/>
          </a:p>
        </p:txBody>
      </p:sp>
      <p:sp>
        <p:nvSpPr>
          <p:cNvPr id="15" name="Zahnutá šipka dolů 14"/>
          <p:cNvSpPr/>
          <p:nvPr/>
        </p:nvSpPr>
        <p:spPr>
          <a:xfrm flipH="1">
            <a:off x="5421238" y="2564336"/>
            <a:ext cx="1728191" cy="58008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17" name="Zahnutá šipka dolů 16"/>
          <p:cNvSpPr/>
          <p:nvPr/>
        </p:nvSpPr>
        <p:spPr>
          <a:xfrm flipV="1">
            <a:off x="1704256" y="3864471"/>
            <a:ext cx="1807071" cy="57606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pic>
        <p:nvPicPr>
          <p:cNvPr id="5124" name="Picture 4" descr="C:\Users\florianovar\AppData\Local\Microsoft\Windows\Temporary Internet Files\Content.IE5\DHQR96LI\MC900237377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53347">
            <a:off x="7151518" y="3761816"/>
            <a:ext cx="2014538" cy="2789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Zahnutá šipka dolů 22"/>
          <p:cNvSpPr/>
          <p:nvPr/>
        </p:nvSpPr>
        <p:spPr>
          <a:xfrm flipH="1">
            <a:off x="1704877" y="2556919"/>
            <a:ext cx="1728191" cy="58008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24" name="Zahnutá šipka dolů 23"/>
          <p:cNvSpPr/>
          <p:nvPr/>
        </p:nvSpPr>
        <p:spPr>
          <a:xfrm flipH="1">
            <a:off x="3523903" y="2564336"/>
            <a:ext cx="1728191" cy="58008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25" name="Zahnutá šipka dolů 24"/>
          <p:cNvSpPr/>
          <p:nvPr/>
        </p:nvSpPr>
        <p:spPr>
          <a:xfrm flipV="1">
            <a:off x="5468169" y="3921623"/>
            <a:ext cx="1807071" cy="57606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26" name="Zahnutá šipka dolů 25"/>
          <p:cNvSpPr/>
          <p:nvPr/>
        </p:nvSpPr>
        <p:spPr>
          <a:xfrm flipV="1">
            <a:off x="3585591" y="3899892"/>
            <a:ext cx="1807071" cy="57606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8238626"/>
      </p:ext>
    </p:extLst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Zástupný symbol pro obsah 2"/>
          <p:cNvSpPr>
            <a:spLocks noGrp="1"/>
          </p:cNvSpPr>
          <p:nvPr>
            <p:ph idx="1"/>
          </p:nvPr>
        </p:nvSpPr>
        <p:spPr>
          <a:xfrm>
            <a:off x="467544" y="1556792"/>
            <a:ext cx="8568952" cy="4104456"/>
          </a:xfrm>
        </p:spPr>
        <p:txBody>
          <a:bodyPr>
            <a:normAutofit/>
          </a:bodyPr>
          <a:lstStyle/>
          <a:p>
            <a:pPr eaLnBrk="1" hangingPunct="1">
              <a:buFont typeface="Arial" charset="0"/>
              <a:buNone/>
              <a:tabLst>
                <a:tab pos="1430338" algn="l"/>
                <a:tab pos="2330450" algn="l"/>
              </a:tabLst>
            </a:pPr>
            <a:r>
              <a:rPr lang="cs-CZ" sz="3600" dirty="0" smtClean="0"/>
              <a:t>1 t	=	10 q</a:t>
            </a:r>
          </a:p>
          <a:p>
            <a:pPr>
              <a:buNone/>
              <a:tabLst>
                <a:tab pos="1430338" algn="l"/>
                <a:tab pos="2330450" algn="l"/>
              </a:tabLst>
            </a:pPr>
            <a:r>
              <a:rPr lang="cs-CZ" sz="3600" dirty="0"/>
              <a:t>1 </a:t>
            </a:r>
            <a:r>
              <a:rPr lang="cs-CZ" sz="3600" dirty="0" smtClean="0"/>
              <a:t>t	=	1000 kg</a:t>
            </a:r>
            <a:endParaRPr lang="cs-CZ" sz="3600" dirty="0"/>
          </a:p>
          <a:p>
            <a:pPr>
              <a:buNone/>
              <a:tabLst>
                <a:tab pos="1430338" algn="l"/>
                <a:tab pos="2330450" algn="l"/>
              </a:tabLst>
            </a:pPr>
            <a:r>
              <a:rPr lang="cs-CZ" sz="3600" dirty="0" smtClean="0"/>
              <a:t>1 q	= 	100 kg		</a:t>
            </a:r>
            <a:endParaRPr lang="cs-CZ" sz="3600" dirty="0"/>
          </a:p>
          <a:p>
            <a:pPr eaLnBrk="1" hangingPunct="1">
              <a:buFont typeface="Arial" charset="0"/>
              <a:buNone/>
              <a:tabLst>
                <a:tab pos="1430338" algn="l"/>
                <a:tab pos="2330450" algn="l"/>
              </a:tabLst>
            </a:pPr>
            <a:r>
              <a:rPr lang="cs-CZ" sz="3600" dirty="0" smtClean="0"/>
              <a:t>1 kg	= 	1 000 g</a:t>
            </a:r>
          </a:p>
          <a:p>
            <a:pPr>
              <a:buNone/>
              <a:tabLst>
                <a:tab pos="1430338" algn="l"/>
                <a:tab pos="2330450" algn="l"/>
              </a:tabLst>
            </a:pPr>
            <a:endParaRPr lang="cs-CZ" sz="3600" dirty="0"/>
          </a:p>
          <a:p>
            <a:pPr>
              <a:buNone/>
              <a:tabLst>
                <a:tab pos="1430338" algn="l"/>
                <a:tab pos="2330450" algn="l"/>
              </a:tabLst>
            </a:pPr>
            <a:endParaRPr lang="cs-CZ" sz="3600" dirty="0" smtClean="0"/>
          </a:p>
        </p:txBody>
      </p:sp>
      <p:sp>
        <p:nvSpPr>
          <p:cNvPr id="3" name="TextovéPole 2"/>
          <p:cNvSpPr txBox="1"/>
          <p:nvPr/>
        </p:nvSpPr>
        <p:spPr>
          <a:xfrm>
            <a:off x="395536" y="476672"/>
            <a:ext cx="8224370" cy="646331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>
            <a:defPPr>
              <a:defRPr lang="cs-CZ"/>
            </a:defPPr>
            <a:lvl1pPr>
              <a:defRPr sz="3200"/>
            </a:lvl1pPr>
          </a:lstStyle>
          <a:p>
            <a:r>
              <a:rPr lang="cs-CZ" sz="3600" dirty="0"/>
              <a:t>Opakuj převody jednotek </a:t>
            </a:r>
            <a:r>
              <a:rPr lang="cs-CZ" sz="3600" dirty="0" smtClean="0"/>
              <a:t>hmotnosti</a:t>
            </a:r>
            <a:endParaRPr lang="cs-CZ" sz="3600" dirty="0"/>
          </a:p>
        </p:txBody>
      </p:sp>
      <p:pic>
        <p:nvPicPr>
          <p:cNvPr id="5" name="Picture 2" descr="C:\Users\florianovar\AppData\Local\Microsoft\Windows\Temporary Internet Files\Content.IE5\FK5KBO0H\MC900290194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3573016"/>
            <a:ext cx="1641475" cy="245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3013971"/>
      </p:ext>
    </p:extLst>
  </p:cSld>
  <p:clrMapOvr>
    <a:masterClrMapping/>
  </p:clrMapOvr>
  <p:transition spd="slow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ovéPole 7"/>
          <p:cNvSpPr txBox="1"/>
          <p:nvPr/>
        </p:nvSpPr>
        <p:spPr>
          <a:xfrm>
            <a:off x="179387" y="4408977"/>
            <a:ext cx="1152525" cy="769938"/>
          </a:xfrm>
          <a:prstGeom prst="rect">
            <a:avLst/>
          </a:prstGeom>
          <a:solidFill>
            <a:srgbClr val="FFC000"/>
          </a:solidFill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4400" dirty="0" smtClean="0">
                <a:latin typeface="+mn-lt"/>
                <a:cs typeface="+mn-cs"/>
              </a:rPr>
              <a:t>kg</a:t>
            </a:r>
            <a:endParaRPr lang="cs-CZ" sz="4400" dirty="0">
              <a:latin typeface="+mn-lt"/>
              <a:cs typeface="+mn-cs"/>
            </a:endParaRPr>
          </a:p>
        </p:txBody>
      </p:sp>
      <p:sp>
        <p:nvSpPr>
          <p:cNvPr id="10" name="TextovéPole 9"/>
          <p:cNvSpPr txBox="1"/>
          <p:nvPr/>
        </p:nvSpPr>
        <p:spPr>
          <a:xfrm>
            <a:off x="1763688" y="5446711"/>
            <a:ext cx="1584325" cy="708025"/>
          </a:xfrm>
          <a:prstGeom prst="rect">
            <a:avLst/>
          </a:prstGeom>
          <a:solidFill>
            <a:srgbClr val="00B050"/>
          </a:solidFill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4000" dirty="0" smtClean="0">
                <a:latin typeface="+mn-lt"/>
                <a:cs typeface="+mn-cs"/>
              </a:rPr>
              <a:t>tuna</a:t>
            </a:r>
            <a:endParaRPr lang="cs-CZ" sz="4000" dirty="0">
              <a:latin typeface="+mn-lt"/>
              <a:cs typeface="+mn-cs"/>
            </a:endParaRPr>
          </a:p>
        </p:txBody>
      </p:sp>
      <p:sp>
        <p:nvSpPr>
          <p:cNvPr id="11" name="TextovéPole 10"/>
          <p:cNvSpPr txBox="1"/>
          <p:nvPr/>
        </p:nvSpPr>
        <p:spPr>
          <a:xfrm>
            <a:off x="3779912" y="5265081"/>
            <a:ext cx="3335941" cy="707886"/>
          </a:xfrm>
          <a:prstGeom prst="rect">
            <a:avLst/>
          </a:prstGeom>
          <a:solidFill>
            <a:srgbClr val="00B050"/>
          </a:solidFill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4000" dirty="0" smtClean="0">
                <a:latin typeface="+mn-lt"/>
                <a:cs typeface="+mn-cs"/>
              </a:rPr>
              <a:t>metrický cent</a:t>
            </a:r>
            <a:endParaRPr lang="cs-CZ" sz="4000" dirty="0">
              <a:latin typeface="+mn-lt"/>
              <a:cs typeface="+mn-cs"/>
            </a:endParaRPr>
          </a:p>
        </p:txBody>
      </p:sp>
      <p:sp>
        <p:nvSpPr>
          <p:cNvPr id="12" name="TextovéPole 11"/>
          <p:cNvSpPr txBox="1"/>
          <p:nvPr/>
        </p:nvSpPr>
        <p:spPr>
          <a:xfrm>
            <a:off x="4633560" y="4408977"/>
            <a:ext cx="2160590" cy="707886"/>
          </a:xfrm>
          <a:prstGeom prst="rect">
            <a:avLst/>
          </a:prstGeom>
          <a:solidFill>
            <a:srgbClr val="00B050"/>
          </a:solidFill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4000" dirty="0" smtClean="0">
                <a:latin typeface="+mn-lt"/>
                <a:cs typeface="+mn-cs"/>
              </a:rPr>
              <a:t>kilogram</a:t>
            </a:r>
            <a:endParaRPr lang="cs-CZ" sz="4000" dirty="0">
              <a:latin typeface="+mn-lt"/>
              <a:cs typeface="+mn-cs"/>
            </a:endParaRPr>
          </a:p>
        </p:txBody>
      </p:sp>
      <p:sp>
        <p:nvSpPr>
          <p:cNvPr id="13" name="TextovéPole 12"/>
          <p:cNvSpPr txBox="1"/>
          <p:nvPr/>
        </p:nvSpPr>
        <p:spPr>
          <a:xfrm>
            <a:off x="7664809" y="4982368"/>
            <a:ext cx="1152525" cy="769938"/>
          </a:xfrm>
          <a:prstGeom prst="rect">
            <a:avLst/>
          </a:prstGeom>
          <a:solidFill>
            <a:srgbClr val="FFC000"/>
          </a:solidFill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4400" dirty="0" smtClean="0">
                <a:latin typeface="+mn-lt"/>
                <a:cs typeface="+mn-cs"/>
              </a:rPr>
              <a:t>q</a:t>
            </a:r>
            <a:endParaRPr lang="cs-CZ" sz="4400" dirty="0">
              <a:latin typeface="+mn-lt"/>
              <a:cs typeface="+mn-cs"/>
            </a:endParaRPr>
          </a:p>
        </p:txBody>
      </p:sp>
      <p:sp>
        <p:nvSpPr>
          <p:cNvPr id="14" name="TextovéPole 13"/>
          <p:cNvSpPr txBox="1"/>
          <p:nvPr/>
        </p:nvSpPr>
        <p:spPr>
          <a:xfrm>
            <a:off x="179387" y="5447503"/>
            <a:ext cx="1152525" cy="769938"/>
          </a:xfrm>
          <a:prstGeom prst="rect">
            <a:avLst/>
          </a:prstGeom>
          <a:solidFill>
            <a:srgbClr val="FFC000"/>
          </a:solidFill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4400" dirty="0" smtClean="0">
                <a:latin typeface="+mn-lt"/>
                <a:cs typeface="+mn-cs"/>
              </a:rPr>
              <a:t>t</a:t>
            </a:r>
            <a:endParaRPr lang="cs-CZ" sz="4800" dirty="0">
              <a:latin typeface="+mn-lt"/>
              <a:cs typeface="+mn-cs"/>
            </a:endParaRPr>
          </a:p>
        </p:txBody>
      </p:sp>
      <p:sp>
        <p:nvSpPr>
          <p:cNvPr id="15" name="TextovéPole 14"/>
          <p:cNvSpPr txBox="1"/>
          <p:nvPr/>
        </p:nvSpPr>
        <p:spPr>
          <a:xfrm>
            <a:off x="7664808" y="3992982"/>
            <a:ext cx="1152525" cy="769938"/>
          </a:xfrm>
          <a:prstGeom prst="rect">
            <a:avLst/>
          </a:prstGeom>
          <a:solidFill>
            <a:srgbClr val="FFC000"/>
          </a:solidFill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4400" dirty="0" smtClean="0">
                <a:latin typeface="+mn-lt"/>
                <a:cs typeface="+mn-cs"/>
              </a:rPr>
              <a:t>g</a:t>
            </a:r>
            <a:endParaRPr lang="cs-CZ" sz="4400" dirty="0">
              <a:latin typeface="+mn-lt"/>
              <a:cs typeface="+mn-cs"/>
            </a:endParaRPr>
          </a:p>
        </p:txBody>
      </p:sp>
      <p:sp>
        <p:nvSpPr>
          <p:cNvPr id="16" name="TextovéPole 15"/>
          <p:cNvSpPr txBox="1"/>
          <p:nvPr/>
        </p:nvSpPr>
        <p:spPr>
          <a:xfrm>
            <a:off x="1760290" y="4377951"/>
            <a:ext cx="2305050" cy="706438"/>
          </a:xfrm>
          <a:prstGeom prst="rect">
            <a:avLst/>
          </a:prstGeom>
          <a:solidFill>
            <a:srgbClr val="00B050"/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4000" dirty="0" smtClean="0">
                <a:latin typeface="+mn-lt"/>
                <a:cs typeface="+mn-cs"/>
              </a:rPr>
              <a:t>gram</a:t>
            </a:r>
            <a:endParaRPr lang="cs-CZ" sz="4000" dirty="0">
              <a:latin typeface="+mn-lt"/>
              <a:cs typeface="+mn-cs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424243" y="335558"/>
            <a:ext cx="8488337" cy="107721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sz="3200" dirty="0"/>
              <a:t>Seřaď jednotky </a:t>
            </a:r>
            <a:r>
              <a:rPr lang="cs-CZ" sz="3200" dirty="0" smtClean="0"/>
              <a:t>hmotnosti od </a:t>
            </a:r>
            <a:r>
              <a:rPr lang="cs-CZ" sz="3200" dirty="0"/>
              <a:t>nejmenší k největší a přiřaď správnou </a:t>
            </a:r>
            <a:r>
              <a:rPr lang="cs-CZ" sz="3200" dirty="0" smtClean="0"/>
              <a:t>značku</a:t>
            </a:r>
            <a:endParaRPr lang="cs-CZ" sz="3200" dirty="0"/>
          </a:p>
        </p:txBody>
      </p:sp>
      <p:pic>
        <p:nvPicPr>
          <p:cNvPr id="6146" name="Picture 2" descr="C:\Users\florianovar\AppData\Local\Microsoft\Windows\Temporary Internet Files\Content.IE5\QY4DGTW9\MC900335651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5853" y="1052736"/>
            <a:ext cx="2347283" cy="23388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81601803"/>
      </p:ext>
    </p:extLst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ovéPole 7"/>
          <p:cNvSpPr txBox="1"/>
          <p:nvPr/>
        </p:nvSpPr>
        <p:spPr>
          <a:xfrm>
            <a:off x="4767033" y="3514540"/>
            <a:ext cx="1152525" cy="769938"/>
          </a:xfrm>
          <a:prstGeom prst="rect">
            <a:avLst/>
          </a:prstGeom>
          <a:solidFill>
            <a:srgbClr val="FFC000"/>
          </a:solidFill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4400" dirty="0" smtClean="0">
                <a:latin typeface="+mn-lt"/>
                <a:cs typeface="+mn-cs"/>
              </a:rPr>
              <a:t>kg</a:t>
            </a:r>
            <a:endParaRPr lang="cs-CZ" sz="4400" dirty="0">
              <a:latin typeface="+mn-lt"/>
              <a:cs typeface="+mn-cs"/>
            </a:endParaRPr>
          </a:p>
        </p:txBody>
      </p:sp>
      <p:sp>
        <p:nvSpPr>
          <p:cNvPr id="10" name="TextovéPole 9"/>
          <p:cNvSpPr txBox="1"/>
          <p:nvPr/>
        </p:nvSpPr>
        <p:spPr>
          <a:xfrm>
            <a:off x="1251360" y="5277890"/>
            <a:ext cx="1584325" cy="708025"/>
          </a:xfrm>
          <a:prstGeom prst="rect">
            <a:avLst/>
          </a:prstGeom>
          <a:solidFill>
            <a:srgbClr val="00B050"/>
          </a:solidFill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4000" dirty="0" smtClean="0">
                <a:latin typeface="+mn-lt"/>
                <a:cs typeface="+mn-cs"/>
              </a:rPr>
              <a:t>tuna</a:t>
            </a:r>
            <a:endParaRPr lang="cs-CZ" sz="4000" dirty="0">
              <a:latin typeface="+mn-lt"/>
              <a:cs typeface="+mn-cs"/>
            </a:endParaRPr>
          </a:p>
        </p:txBody>
      </p:sp>
      <p:sp>
        <p:nvSpPr>
          <p:cNvPr id="11" name="TextovéPole 10"/>
          <p:cNvSpPr txBox="1"/>
          <p:nvPr/>
        </p:nvSpPr>
        <p:spPr>
          <a:xfrm>
            <a:off x="375552" y="4393227"/>
            <a:ext cx="3335941" cy="707886"/>
          </a:xfrm>
          <a:prstGeom prst="rect">
            <a:avLst/>
          </a:prstGeom>
          <a:solidFill>
            <a:srgbClr val="00B050"/>
          </a:solidFill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4000" dirty="0" smtClean="0">
                <a:latin typeface="+mn-lt"/>
                <a:cs typeface="+mn-cs"/>
              </a:rPr>
              <a:t>metrický cent</a:t>
            </a:r>
            <a:endParaRPr lang="cs-CZ" sz="4000" dirty="0">
              <a:latin typeface="+mn-lt"/>
              <a:cs typeface="+mn-cs"/>
            </a:endParaRPr>
          </a:p>
        </p:txBody>
      </p:sp>
      <p:sp>
        <p:nvSpPr>
          <p:cNvPr id="12" name="TextovéPole 11"/>
          <p:cNvSpPr txBox="1"/>
          <p:nvPr/>
        </p:nvSpPr>
        <p:spPr>
          <a:xfrm>
            <a:off x="963227" y="3508564"/>
            <a:ext cx="2160590" cy="707886"/>
          </a:xfrm>
          <a:prstGeom prst="rect">
            <a:avLst/>
          </a:prstGeom>
          <a:solidFill>
            <a:srgbClr val="00B050"/>
          </a:solidFill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4000" dirty="0" smtClean="0">
                <a:latin typeface="+mn-lt"/>
                <a:cs typeface="+mn-cs"/>
              </a:rPr>
              <a:t>kilogram</a:t>
            </a:r>
            <a:endParaRPr lang="cs-CZ" sz="4000" dirty="0">
              <a:latin typeface="+mn-lt"/>
              <a:cs typeface="+mn-cs"/>
            </a:endParaRPr>
          </a:p>
        </p:txBody>
      </p:sp>
      <p:sp>
        <p:nvSpPr>
          <p:cNvPr id="13" name="TextovéPole 12"/>
          <p:cNvSpPr txBox="1"/>
          <p:nvPr/>
        </p:nvSpPr>
        <p:spPr>
          <a:xfrm>
            <a:off x="4767033" y="4393227"/>
            <a:ext cx="1152525" cy="769938"/>
          </a:xfrm>
          <a:prstGeom prst="rect">
            <a:avLst/>
          </a:prstGeom>
          <a:solidFill>
            <a:srgbClr val="FFC000"/>
          </a:solidFill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4400" dirty="0" smtClean="0">
                <a:latin typeface="+mn-lt"/>
                <a:cs typeface="+mn-cs"/>
              </a:rPr>
              <a:t>q</a:t>
            </a:r>
            <a:endParaRPr lang="cs-CZ" sz="4400" dirty="0">
              <a:latin typeface="+mn-lt"/>
              <a:cs typeface="+mn-cs"/>
            </a:endParaRPr>
          </a:p>
        </p:txBody>
      </p:sp>
      <p:sp>
        <p:nvSpPr>
          <p:cNvPr id="14" name="TextovéPole 13"/>
          <p:cNvSpPr txBox="1"/>
          <p:nvPr/>
        </p:nvSpPr>
        <p:spPr>
          <a:xfrm>
            <a:off x="4767033" y="5274293"/>
            <a:ext cx="1152525" cy="769938"/>
          </a:xfrm>
          <a:prstGeom prst="rect">
            <a:avLst/>
          </a:prstGeom>
          <a:solidFill>
            <a:srgbClr val="FFC000"/>
          </a:solidFill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4400" dirty="0" smtClean="0">
                <a:latin typeface="+mn-lt"/>
                <a:cs typeface="+mn-cs"/>
              </a:rPr>
              <a:t>t</a:t>
            </a:r>
            <a:endParaRPr lang="cs-CZ" sz="4800" dirty="0">
              <a:latin typeface="+mn-lt"/>
              <a:cs typeface="+mn-cs"/>
            </a:endParaRPr>
          </a:p>
        </p:txBody>
      </p:sp>
      <p:sp>
        <p:nvSpPr>
          <p:cNvPr id="15" name="TextovéPole 14"/>
          <p:cNvSpPr txBox="1"/>
          <p:nvPr/>
        </p:nvSpPr>
        <p:spPr>
          <a:xfrm>
            <a:off x="4767033" y="2593599"/>
            <a:ext cx="1152525" cy="769938"/>
          </a:xfrm>
          <a:prstGeom prst="rect">
            <a:avLst/>
          </a:prstGeom>
          <a:solidFill>
            <a:srgbClr val="FFC000"/>
          </a:solidFill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4400" dirty="0" smtClean="0">
                <a:latin typeface="+mn-lt"/>
                <a:cs typeface="+mn-cs"/>
              </a:rPr>
              <a:t>g</a:t>
            </a:r>
            <a:endParaRPr lang="cs-CZ" sz="4400" dirty="0">
              <a:latin typeface="+mn-lt"/>
              <a:cs typeface="+mn-cs"/>
            </a:endParaRPr>
          </a:p>
        </p:txBody>
      </p:sp>
      <p:sp>
        <p:nvSpPr>
          <p:cNvPr id="16" name="TextovéPole 15"/>
          <p:cNvSpPr txBox="1"/>
          <p:nvPr/>
        </p:nvSpPr>
        <p:spPr>
          <a:xfrm>
            <a:off x="890997" y="2625349"/>
            <a:ext cx="2305050" cy="706438"/>
          </a:xfrm>
          <a:prstGeom prst="rect">
            <a:avLst/>
          </a:prstGeom>
          <a:solidFill>
            <a:srgbClr val="00B050"/>
          </a:solidFill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4000" dirty="0" smtClean="0">
                <a:latin typeface="+mn-lt"/>
                <a:cs typeface="+mn-cs"/>
              </a:rPr>
              <a:t>gram</a:t>
            </a:r>
            <a:endParaRPr lang="cs-CZ" sz="4000" dirty="0">
              <a:latin typeface="+mn-lt"/>
              <a:cs typeface="+mn-cs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424243" y="335558"/>
            <a:ext cx="8488337" cy="107721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sz="3200" dirty="0"/>
              <a:t>Seřaď jednotky </a:t>
            </a:r>
            <a:r>
              <a:rPr lang="cs-CZ" sz="3200" dirty="0" smtClean="0"/>
              <a:t>hmotnosti od </a:t>
            </a:r>
            <a:r>
              <a:rPr lang="cs-CZ" sz="3200" dirty="0"/>
              <a:t>nejmenší k největší a přiřaď správnou </a:t>
            </a:r>
            <a:r>
              <a:rPr lang="cs-CZ" sz="3200" dirty="0" smtClean="0"/>
              <a:t>značku - řešení</a:t>
            </a:r>
            <a:endParaRPr lang="cs-CZ" sz="32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0719" y="1930400"/>
            <a:ext cx="1816100" cy="147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022257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0207732"/>
              </p:ext>
            </p:extLst>
          </p:nvPr>
        </p:nvGraphicFramePr>
        <p:xfrm>
          <a:off x="467544" y="1470680"/>
          <a:ext cx="8207189" cy="4550608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15497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97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673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78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534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574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55341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68826">
                <a:tc>
                  <a:txBody>
                    <a:bodyPr/>
                    <a:lstStyle/>
                    <a:p>
                      <a:pPr algn="r"/>
                      <a:r>
                        <a:rPr lang="cs-CZ" sz="2800" b="0" dirty="0" smtClean="0">
                          <a:solidFill>
                            <a:schemeClr val="tx1"/>
                          </a:solidFill>
                        </a:rPr>
                        <a:t>65</a:t>
                      </a:r>
                      <a:r>
                        <a:rPr lang="cs-CZ" sz="2800" b="0" baseline="0" dirty="0" smtClean="0">
                          <a:solidFill>
                            <a:schemeClr val="tx1"/>
                          </a:solidFill>
                        </a:rPr>
                        <a:t>0 q</a:t>
                      </a:r>
                      <a:endParaRPr lang="cs-CZ" sz="2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800" b="0" dirty="0" smtClean="0">
                          <a:solidFill>
                            <a:schemeClr val="tx1"/>
                          </a:solidFill>
                        </a:rPr>
                        <a:t> t</a:t>
                      </a:r>
                      <a:endParaRPr lang="cs-CZ" sz="2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2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800" b="0" dirty="0" smtClean="0">
                          <a:solidFill>
                            <a:schemeClr val="tx1"/>
                          </a:solidFill>
                        </a:rPr>
                        <a:t>8 000 g</a:t>
                      </a:r>
                      <a:endParaRPr lang="cs-CZ" sz="2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800" b="0" dirty="0" smtClean="0">
                          <a:solidFill>
                            <a:schemeClr val="tx1"/>
                          </a:solidFill>
                        </a:rPr>
                        <a:t>  kg</a:t>
                      </a:r>
                      <a:endParaRPr lang="cs-CZ" sz="2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8826">
                <a:tc>
                  <a:txBody>
                    <a:bodyPr/>
                    <a:lstStyle/>
                    <a:p>
                      <a:pPr algn="r"/>
                      <a:r>
                        <a:rPr lang="cs-CZ" sz="2800" baseline="0" dirty="0" smtClean="0">
                          <a:solidFill>
                            <a:schemeClr val="tx1"/>
                          </a:solidFill>
                        </a:rPr>
                        <a:t>4 000kg</a:t>
                      </a:r>
                      <a:endParaRPr lang="cs-CZ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800" baseline="0" dirty="0" smtClean="0">
                          <a:solidFill>
                            <a:schemeClr val="tx1"/>
                          </a:solidFill>
                        </a:rPr>
                        <a:t> q</a:t>
                      </a:r>
                      <a:endParaRPr lang="cs-CZ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28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800" dirty="0" smtClean="0">
                          <a:solidFill>
                            <a:schemeClr val="tx1"/>
                          </a:solidFill>
                        </a:rPr>
                        <a:t>3 t</a:t>
                      </a:r>
                      <a:endParaRPr lang="cs-CZ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800" baseline="0" dirty="0" smtClean="0">
                          <a:solidFill>
                            <a:schemeClr val="tx1"/>
                          </a:solidFill>
                        </a:rPr>
                        <a:t>q</a:t>
                      </a:r>
                      <a:endParaRPr lang="cs-CZ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8826">
                <a:tc>
                  <a:txBody>
                    <a:bodyPr/>
                    <a:lstStyle/>
                    <a:p>
                      <a:pPr algn="r"/>
                      <a:r>
                        <a:rPr lang="cs-CZ" sz="2800" baseline="0" dirty="0" smtClean="0">
                          <a:solidFill>
                            <a:schemeClr val="tx1"/>
                          </a:solidFill>
                        </a:rPr>
                        <a:t>9 000 g</a:t>
                      </a:r>
                      <a:endParaRPr lang="cs-CZ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800" baseline="0" dirty="0" smtClean="0">
                          <a:solidFill>
                            <a:schemeClr val="tx1"/>
                          </a:solidFill>
                        </a:rPr>
                        <a:t> kg</a:t>
                      </a:r>
                      <a:endParaRPr lang="cs-CZ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28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800" dirty="0" smtClean="0">
                          <a:solidFill>
                            <a:schemeClr val="tx1"/>
                          </a:solidFill>
                        </a:rPr>
                        <a:t>980 </a:t>
                      </a:r>
                      <a:r>
                        <a:rPr lang="cs-CZ" sz="2800" baseline="0" dirty="0" smtClean="0">
                          <a:solidFill>
                            <a:schemeClr val="tx1"/>
                          </a:solidFill>
                        </a:rPr>
                        <a:t>q</a:t>
                      </a:r>
                      <a:endParaRPr lang="cs-CZ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800" baseline="0" dirty="0" smtClean="0">
                          <a:solidFill>
                            <a:schemeClr val="tx1"/>
                          </a:solidFill>
                        </a:rPr>
                        <a:t> t</a:t>
                      </a:r>
                      <a:endParaRPr lang="cs-CZ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8826">
                <a:tc>
                  <a:txBody>
                    <a:bodyPr/>
                    <a:lstStyle/>
                    <a:p>
                      <a:pPr algn="r"/>
                      <a:r>
                        <a:rPr lang="cs-CZ" sz="2800" baseline="0" dirty="0" smtClean="0">
                          <a:solidFill>
                            <a:schemeClr val="tx1"/>
                          </a:solidFill>
                        </a:rPr>
                        <a:t>3 kg</a:t>
                      </a:r>
                      <a:endParaRPr lang="cs-CZ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800" baseline="0" dirty="0" smtClean="0">
                          <a:solidFill>
                            <a:schemeClr val="tx1"/>
                          </a:solidFill>
                        </a:rPr>
                        <a:t> g</a:t>
                      </a:r>
                      <a:endParaRPr lang="cs-CZ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28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800" dirty="0" smtClean="0">
                          <a:solidFill>
                            <a:schemeClr val="tx1"/>
                          </a:solidFill>
                        </a:rPr>
                        <a:t>40</a:t>
                      </a:r>
                      <a:r>
                        <a:rPr lang="cs-CZ" sz="2800" baseline="0" dirty="0" smtClean="0">
                          <a:solidFill>
                            <a:schemeClr val="tx1"/>
                          </a:solidFill>
                        </a:rPr>
                        <a:t> kg</a:t>
                      </a:r>
                      <a:endParaRPr lang="cs-CZ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800" baseline="0" dirty="0" smtClean="0">
                          <a:solidFill>
                            <a:schemeClr val="tx1"/>
                          </a:solidFill>
                        </a:rPr>
                        <a:t>g </a:t>
                      </a:r>
                      <a:endParaRPr lang="cs-CZ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8826">
                <a:tc>
                  <a:txBody>
                    <a:bodyPr/>
                    <a:lstStyle/>
                    <a:p>
                      <a:pPr algn="r"/>
                      <a:r>
                        <a:rPr lang="cs-CZ" sz="2800" baseline="0" dirty="0" smtClean="0">
                          <a:solidFill>
                            <a:schemeClr val="tx1"/>
                          </a:solidFill>
                        </a:rPr>
                        <a:t>8 q</a:t>
                      </a:r>
                      <a:endParaRPr lang="cs-CZ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800" dirty="0" smtClean="0">
                          <a:solidFill>
                            <a:schemeClr val="tx1"/>
                          </a:solidFill>
                        </a:rPr>
                        <a:t>kg</a:t>
                      </a:r>
                      <a:endParaRPr lang="cs-CZ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28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800" dirty="0" smtClean="0">
                          <a:solidFill>
                            <a:schemeClr val="tx1"/>
                          </a:solidFill>
                        </a:rPr>
                        <a:t>23</a:t>
                      </a:r>
                      <a:r>
                        <a:rPr lang="cs-CZ" sz="2800" baseline="0" dirty="0" smtClean="0">
                          <a:solidFill>
                            <a:schemeClr val="tx1"/>
                          </a:solidFill>
                        </a:rPr>
                        <a:t> t</a:t>
                      </a:r>
                      <a:endParaRPr lang="cs-CZ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800" baseline="0" dirty="0" smtClean="0">
                          <a:solidFill>
                            <a:schemeClr val="tx1"/>
                          </a:solidFill>
                        </a:rPr>
                        <a:t> q</a:t>
                      </a:r>
                      <a:endParaRPr lang="cs-CZ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8826">
                <a:tc>
                  <a:txBody>
                    <a:bodyPr/>
                    <a:lstStyle/>
                    <a:p>
                      <a:pPr algn="r"/>
                      <a:r>
                        <a:rPr lang="cs-CZ" sz="2800" dirty="0" smtClean="0">
                          <a:solidFill>
                            <a:schemeClr val="tx1"/>
                          </a:solidFill>
                        </a:rPr>
                        <a:t>360</a:t>
                      </a:r>
                      <a:r>
                        <a:rPr lang="cs-CZ" sz="2800" baseline="0" dirty="0" smtClean="0">
                          <a:solidFill>
                            <a:schemeClr val="tx1"/>
                          </a:solidFill>
                        </a:rPr>
                        <a:t> q</a:t>
                      </a:r>
                      <a:endParaRPr lang="cs-CZ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800" baseline="0" dirty="0" smtClean="0">
                          <a:solidFill>
                            <a:schemeClr val="tx1"/>
                          </a:solidFill>
                        </a:rPr>
                        <a:t> t</a:t>
                      </a:r>
                      <a:endParaRPr lang="cs-CZ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28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800" baseline="0" dirty="0" smtClean="0">
                          <a:solidFill>
                            <a:schemeClr val="tx1"/>
                          </a:solidFill>
                        </a:rPr>
                        <a:t>4 t</a:t>
                      </a:r>
                      <a:endParaRPr lang="cs-CZ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800" baseline="0" dirty="0" smtClean="0">
                          <a:solidFill>
                            <a:schemeClr val="tx1"/>
                          </a:solidFill>
                        </a:rPr>
                        <a:t>kg</a:t>
                      </a:r>
                      <a:endParaRPr lang="cs-CZ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68826">
                <a:tc>
                  <a:txBody>
                    <a:bodyPr/>
                    <a:lstStyle/>
                    <a:p>
                      <a:pPr algn="r"/>
                      <a:r>
                        <a:rPr lang="cs-CZ" sz="2800" dirty="0" smtClean="0">
                          <a:solidFill>
                            <a:schemeClr val="tx1"/>
                          </a:solidFill>
                        </a:rPr>
                        <a:t> 560</a:t>
                      </a:r>
                      <a:r>
                        <a:rPr lang="cs-CZ" sz="2800" baseline="0" dirty="0" smtClean="0">
                          <a:solidFill>
                            <a:schemeClr val="tx1"/>
                          </a:solidFill>
                        </a:rPr>
                        <a:t> t</a:t>
                      </a:r>
                      <a:endParaRPr lang="cs-CZ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800" baseline="0" dirty="0" smtClean="0">
                          <a:solidFill>
                            <a:schemeClr val="tx1"/>
                          </a:solidFill>
                        </a:rPr>
                        <a:t>q</a:t>
                      </a:r>
                      <a:endParaRPr lang="cs-CZ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800" baseline="0" dirty="0" smtClean="0">
                          <a:solidFill>
                            <a:schemeClr val="tx1"/>
                          </a:solidFill>
                        </a:rPr>
                        <a:t>7 000 kg</a:t>
                      </a:r>
                      <a:endParaRPr lang="cs-CZ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800" baseline="0" dirty="0" smtClean="0">
                          <a:solidFill>
                            <a:schemeClr val="tx1"/>
                          </a:solidFill>
                        </a:rPr>
                        <a:t> q</a:t>
                      </a:r>
                      <a:endParaRPr lang="cs-CZ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68826">
                <a:tc>
                  <a:txBody>
                    <a:bodyPr/>
                    <a:lstStyle/>
                    <a:p>
                      <a:pPr algn="r"/>
                      <a:r>
                        <a:rPr lang="cs-CZ" sz="2800" dirty="0" smtClean="0">
                          <a:solidFill>
                            <a:schemeClr val="tx1"/>
                          </a:solidFill>
                        </a:rPr>
                        <a:t>65</a:t>
                      </a:r>
                      <a:r>
                        <a:rPr lang="cs-CZ" sz="2800" baseline="0" dirty="0" smtClean="0">
                          <a:solidFill>
                            <a:schemeClr val="tx1"/>
                          </a:solidFill>
                        </a:rPr>
                        <a:t> kg</a:t>
                      </a:r>
                      <a:endParaRPr lang="cs-CZ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800" baseline="0" dirty="0" smtClean="0">
                          <a:solidFill>
                            <a:schemeClr val="tx1"/>
                          </a:solidFill>
                        </a:rPr>
                        <a:t> g</a:t>
                      </a:r>
                      <a:endParaRPr lang="cs-CZ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800" dirty="0" smtClean="0">
                          <a:solidFill>
                            <a:schemeClr val="tx1"/>
                          </a:solidFill>
                        </a:rPr>
                        <a:t>35 q</a:t>
                      </a:r>
                      <a:endParaRPr lang="cs-CZ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800" baseline="0" dirty="0" smtClean="0">
                          <a:solidFill>
                            <a:schemeClr val="tx1"/>
                          </a:solidFill>
                        </a:rPr>
                        <a:t>kg</a:t>
                      </a:r>
                      <a:endParaRPr lang="cs-CZ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6" name="TextovéPole 5"/>
          <p:cNvSpPr txBox="1"/>
          <p:nvPr/>
        </p:nvSpPr>
        <p:spPr>
          <a:xfrm>
            <a:off x="466499" y="184300"/>
            <a:ext cx="5761686" cy="1200329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sz="3600" dirty="0" smtClean="0"/>
              <a:t>Převedeš bezchybně dané jednotky? </a:t>
            </a:r>
            <a:endParaRPr lang="cs-CZ" sz="36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2051720" y="1527049"/>
            <a:ext cx="439544" cy="4608512"/>
          </a:xfrm>
          <a:prstGeom prst="rect">
            <a:avLst/>
          </a:prstGeom>
          <a:noFill/>
        </p:spPr>
        <p:txBody>
          <a:bodyPr wrap="none" rtlCol="0">
            <a:normAutofit lnSpcReduction="10000"/>
          </a:bodyPr>
          <a:lstStyle/>
          <a:p>
            <a:pPr fontAlgn="t"/>
            <a:r>
              <a:rPr lang="cs-CZ" sz="4000" dirty="0"/>
              <a:t>=</a:t>
            </a:r>
          </a:p>
          <a:p>
            <a:pPr fontAlgn="t"/>
            <a:r>
              <a:rPr lang="cs-CZ" sz="4000" dirty="0"/>
              <a:t>=</a:t>
            </a:r>
            <a:endParaRPr lang="cs-CZ" sz="4000" dirty="0" smtClean="0"/>
          </a:p>
          <a:p>
            <a:pPr fontAlgn="t"/>
            <a:r>
              <a:rPr lang="cs-CZ" sz="4000" dirty="0" smtClean="0"/>
              <a:t>=</a:t>
            </a:r>
          </a:p>
          <a:p>
            <a:pPr fontAlgn="t"/>
            <a:r>
              <a:rPr lang="cs-CZ" sz="4000" dirty="0"/>
              <a:t>=</a:t>
            </a:r>
            <a:endParaRPr lang="cs-CZ" sz="4000" dirty="0" smtClean="0"/>
          </a:p>
          <a:p>
            <a:pPr fontAlgn="t"/>
            <a:r>
              <a:rPr lang="cs-CZ" sz="4000" dirty="0"/>
              <a:t>=</a:t>
            </a:r>
          </a:p>
          <a:p>
            <a:pPr fontAlgn="t"/>
            <a:r>
              <a:rPr lang="cs-CZ" sz="4000" dirty="0"/>
              <a:t>=</a:t>
            </a:r>
          </a:p>
          <a:p>
            <a:pPr fontAlgn="t"/>
            <a:r>
              <a:rPr lang="cs-CZ" sz="4000" dirty="0"/>
              <a:t>=</a:t>
            </a:r>
            <a:endParaRPr lang="cs-CZ" sz="4000" dirty="0" smtClean="0"/>
          </a:p>
          <a:p>
            <a:pPr fontAlgn="t"/>
            <a:r>
              <a:rPr lang="cs-CZ" sz="4000" dirty="0"/>
              <a:t>=</a:t>
            </a:r>
          </a:p>
        </p:txBody>
      </p:sp>
      <p:sp>
        <p:nvSpPr>
          <p:cNvPr id="8" name="TextovéPole 7"/>
          <p:cNvSpPr txBox="1"/>
          <p:nvPr/>
        </p:nvSpPr>
        <p:spPr>
          <a:xfrm>
            <a:off x="6494221" y="1552203"/>
            <a:ext cx="439544" cy="4608512"/>
          </a:xfrm>
          <a:prstGeom prst="rect">
            <a:avLst/>
          </a:prstGeom>
          <a:noFill/>
        </p:spPr>
        <p:txBody>
          <a:bodyPr wrap="none" rtlCol="0">
            <a:normAutofit lnSpcReduction="10000"/>
          </a:bodyPr>
          <a:lstStyle/>
          <a:p>
            <a:pPr fontAlgn="t"/>
            <a:r>
              <a:rPr lang="cs-CZ" sz="4000" dirty="0"/>
              <a:t>=</a:t>
            </a:r>
          </a:p>
          <a:p>
            <a:pPr fontAlgn="t"/>
            <a:r>
              <a:rPr lang="cs-CZ" sz="4000" dirty="0"/>
              <a:t>=</a:t>
            </a:r>
          </a:p>
          <a:p>
            <a:pPr fontAlgn="t"/>
            <a:r>
              <a:rPr lang="cs-CZ" sz="4000" dirty="0"/>
              <a:t>=</a:t>
            </a:r>
          </a:p>
          <a:p>
            <a:pPr fontAlgn="t"/>
            <a:r>
              <a:rPr lang="cs-CZ" sz="4000" dirty="0"/>
              <a:t>=</a:t>
            </a:r>
          </a:p>
          <a:p>
            <a:pPr fontAlgn="t"/>
            <a:r>
              <a:rPr lang="cs-CZ" sz="4000" dirty="0"/>
              <a:t>=</a:t>
            </a:r>
          </a:p>
          <a:p>
            <a:pPr fontAlgn="t"/>
            <a:r>
              <a:rPr lang="cs-CZ" sz="4000" dirty="0"/>
              <a:t>=</a:t>
            </a:r>
          </a:p>
          <a:p>
            <a:pPr fontAlgn="t"/>
            <a:r>
              <a:rPr lang="cs-CZ" sz="4000" dirty="0"/>
              <a:t>=</a:t>
            </a:r>
          </a:p>
          <a:p>
            <a:pPr fontAlgn="t"/>
            <a:r>
              <a:rPr lang="cs-CZ" sz="4000" dirty="0"/>
              <a:t>=</a:t>
            </a:r>
          </a:p>
        </p:txBody>
      </p:sp>
      <p:pic>
        <p:nvPicPr>
          <p:cNvPr id="3074" name="Picture 2" descr="C:\Program Files (x86)\Microsoft Office\MEDIA\CAGCAT10\j0300840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-67899"/>
            <a:ext cx="1815084" cy="15288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5648277"/>
      </p:ext>
    </p:extLst>
  </p:cSld>
  <p:clrMapOvr>
    <a:masterClrMapping/>
  </p:clrMapOvr>
  <p:transition spd="slow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4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4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3094378"/>
              </p:ext>
            </p:extLst>
          </p:nvPr>
        </p:nvGraphicFramePr>
        <p:xfrm>
          <a:off x="511112" y="1700808"/>
          <a:ext cx="8207189" cy="4550608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15497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97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710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741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534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574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55341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68826">
                <a:tc>
                  <a:txBody>
                    <a:bodyPr/>
                    <a:lstStyle/>
                    <a:p>
                      <a:pPr algn="r"/>
                      <a:r>
                        <a:rPr lang="cs-CZ" sz="2800" b="0" dirty="0" smtClean="0">
                          <a:solidFill>
                            <a:schemeClr val="tx1"/>
                          </a:solidFill>
                        </a:rPr>
                        <a:t>65</a:t>
                      </a:r>
                      <a:r>
                        <a:rPr lang="cs-CZ" sz="2800" b="0" baseline="0" dirty="0" smtClean="0">
                          <a:solidFill>
                            <a:schemeClr val="tx1"/>
                          </a:solidFill>
                        </a:rPr>
                        <a:t>0 q</a:t>
                      </a:r>
                      <a:endParaRPr lang="cs-CZ" sz="2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800" b="0" dirty="0" smtClean="0">
                          <a:solidFill>
                            <a:schemeClr val="tx1"/>
                          </a:solidFill>
                        </a:rPr>
                        <a:t>65 t</a:t>
                      </a:r>
                      <a:endParaRPr lang="cs-CZ" sz="2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2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800" b="0" dirty="0" smtClean="0">
                          <a:solidFill>
                            <a:schemeClr val="tx1"/>
                          </a:solidFill>
                        </a:rPr>
                        <a:t>8 000 g</a:t>
                      </a:r>
                      <a:endParaRPr lang="cs-CZ" sz="2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800" b="0" dirty="0" smtClean="0">
                          <a:solidFill>
                            <a:schemeClr val="tx1"/>
                          </a:solidFill>
                        </a:rPr>
                        <a:t>8 kg</a:t>
                      </a:r>
                      <a:endParaRPr lang="cs-CZ" sz="2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8826">
                <a:tc>
                  <a:txBody>
                    <a:bodyPr/>
                    <a:lstStyle/>
                    <a:p>
                      <a:pPr algn="r"/>
                      <a:r>
                        <a:rPr lang="cs-CZ" sz="2800" baseline="0" dirty="0" smtClean="0">
                          <a:solidFill>
                            <a:schemeClr val="tx1"/>
                          </a:solidFill>
                        </a:rPr>
                        <a:t>4 000kg</a:t>
                      </a:r>
                      <a:endParaRPr lang="cs-CZ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800" baseline="0" dirty="0" smtClean="0">
                          <a:solidFill>
                            <a:schemeClr val="tx1"/>
                          </a:solidFill>
                        </a:rPr>
                        <a:t>40 q</a:t>
                      </a:r>
                      <a:endParaRPr lang="cs-CZ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28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800" dirty="0" smtClean="0">
                          <a:solidFill>
                            <a:schemeClr val="tx1"/>
                          </a:solidFill>
                        </a:rPr>
                        <a:t>3 t</a:t>
                      </a:r>
                      <a:endParaRPr lang="cs-CZ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800" baseline="0" dirty="0" smtClean="0">
                          <a:solidFill>
                            <a:schemeClr val="tx1"/>
                          </a:solidFill>
                        </a:rPr>
                        <a:t> 30 q</a:t>
                      </a:r>
                      <a:endParaRPr lang="cs-CZ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8826">
                <a:tc>
                  <a:txBody>
                    <a:bodyPr/>
                    <a:lstStyle/>
                    <a:p>
                      <a:pPr algn="r"/>
                      <a:r>
                        <a:rPr lang="cs-CZ" sz="2800" baseline="0" dirty="0" smtClean="0">
                          <a:solidFill>
                            <a:schemeClr val="tx1"/>
                          </a:solidFill>
                        </a:rPr>
                        <a:t>9 000 g</a:t>
                      </a:r>
                      <a:endParaRPr lang="cs-CZ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800" baseline="0" dirty="0" smtClean="0">
                          <a:solidFill>
                            <a:schemeClr val="tx1"/>
                          </a:solidFill>
                        </a:rPr>
                        <a:t>9 kg</a:t>
                      </a:r>
                      <a:endParaRPr lang="cs-CZ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28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800" dirty="0" smtClean="0">
                          <a:solidFill>
                            <a:schemeClr val="tx1"/>
                          </a:solidFill>
                        </a:rPr>
                        <a:t>980 </a:t>
                      </a:r>
                      <a:r>
                        <a:rPr lang="cs-CZ" sz="2800" baseline="0" dirty="0" smtClean="0">
                          <a:solidFill>
                            <a:schemeClr val="tx1"/>
                          </a:solidFill>
                        </a:rPr>
                        <a:t>q</a:t>
                      </a:r>
                      <a:endParaRPr lang="cs-CZ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800" baseline="0" dirty="0" smtClean="0">
                          <a:solidFill>
                            <a:schemeClr val="tx1"/>
                          </a:solidFill>
                        </a:rPr>
                        <a:t>98 t</a:t>
                      </a:r>
                      <a:endParaRPr lang="cs-CZ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8826">
                <a:tc>
                  <a:txBody>
                    <a:bodyPr/>
                    <a:lstStyle/>
                    <a:p>
                      <a:pPr algn="r"/>
                      <a:r>
                        <a:rPr lang="cs-CZ" sz="2800" baseline="0" dirty="0" smtClean="0">
                          <a:solidFill>
                            <a:schemeClr val="tx1"/>
                          </a:solidFill>
                        </a:rPr>
                        <a:t>3 kg</a:t>
                      </a:r>
                      <a:endParaRPr lang="cs-CZ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800" baseline="0" dirty="0" smtClean="0">
                          <a:solidFill>
                            <a:schemeClr val="tx1"/>
                          </a:solidFill>
                        </a:rPr>
                        <a:t>3 000 g</a:t>
                      </a:r>
                      <a:endParaRPr lang="cs-CZ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28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800" dirty="0" smtClean="0">
                          <a:solidFill>
                            <a:schemeClr val="tx1"/>
                          </a:solidFill>
                        </a:rPr>
                        <a:t>40</a:t>
                      </a:r>
                      <a:r>
                        <a:rPr lang="cs-CZ" sz="2800" baseline="0" dirty="0" smtClean="0">
                          <a:solidFill>
                            <a:schemeClr val="tx1"/>
                          </a:solidFill>
                        </a:rPr>
                        <a:t> kg</a:t>
                      </a:r>
                      <a:endParaRPr lang="cs-CZ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800" baseline="0" dirty="0" smtClean="0">
                          <a:solidFill>
                            <a:schemeClr val="tx1"/>
                          </a:solidFill>
                        </a:rPr>
                        <a:t>40 000g </a:t>
                      </a:r>
                      <a:endParaRPr lang="cs-CZ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8826">
                <a:tc>
                  <a:txBody>
                    <a:bodyPr/>
                    <a:lstStyle/>
                    <a:p>
                      <a:pPr algn="r"/>
                      <a:r>
                        <a:rPr lang="cs-CZ" sz="2800" baseline="0" dirty="0" smtClean="0">
                          <a:solidFill>
                            <a:schemeClr val="tx1"/>
                          </a:solidFill>
                        </a:rPr>
                        <a:t>8 q</a:t>
                      </a:r>
                      <a:endParaRPr lang="cs-CZ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800" dirty="0" smtClean="0">
                          <a:solidFill>
                            <a:schemeClr val="tx1"/>
                          </a:solidFill>
                        </a:rPr>
                        <a:t> 800 kg</a:t>
                      </a:r>
                      <a:endParaRPr lang="cs-CZ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28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800" dirty="0" smtClean="0">
                          <a:solidFill>
                            <a:schemeClr val="tx1"/>
                          </a:solidFill>
                        </a:rPr>
                        <a:t>23</a:t>
                      </a:r>
                      <a:r>
                        <a:rPr lang="cs-CZ" sz="2800" baseline="0" dirty="0" smtClean="0">
                          <a:solidFill>
                            <a:schemeClr val="tx1"/>
                          </a:solidFill>
                        </a:rPr>
                        <a:t> t</a:t>
                      </a:r>
                      <a:endParaRPr lang="cs-CZ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800" baseline="0" dirty="0" smtClean="0">
                          <a:solidFill>
                            <a:schemeClr val="tx1"/>
                          </a:solidFill>
                        </a:rPr>
                        <a:t>230 q</a:t>
                      </a:r>
                      <a:endParaRPr lang="cs-CZ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8826">
                <a:tc>
                  <a:txBody>
                    <a:bodyPr/>
                    <a:lstStyle/>
                    <a:p>
                      <a:pPr algn="r"/>
                      <a:r>
                        <a:rPr lang="cs-CZ" sz="2800" dirty="0" smtClean="0">
                          <a:solidFill>
                            <a:schemeClr val="tx1"/>
                          </a:solidFill>
                        </a:rPr>
                        <a:t>360</a:t>
                      </a:r>
                      <a:r>
                        <a:rPr lang="cs-CZ" sz="2800" baseline="0" dirty="0" smtClean="0">
                          <a:solidFill>
                            <a:schemeClr val="tx1"/>
                          </a:solidFill>
                        </a:rPr>
                        <a:t> q</a:t>
                      </a:r>
                      <a:endParaRPr lang="cs-CZ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800" baseline="0" dirty="0" smtClean="0">
                          <a:solidFill>
                            <a:schemeClr val="tx1"/>
                          </a:solidFill>
                        </a:rPr>
                        <a:t>36 t</a:t>
                      </a:r>
                      <a:endParaRPr lang="cs-CZ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28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800" baseline="0" dirty="0" smtClean="0">
                          <a:solidFill>
                            <a:schemeClr val="tx1"/>
                          </a:solidFill>
                        </a:rPr>
                        <a:t>4 t</a:t>
                      </a:r>
                      <a:endParaRPr lang="cs-CZ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800" baseline="0" dirty="0" smtClean="0">
                          <a:solidFill>
                            <a:schemeClr val="tx1"/>
                          </a:solidFill>
                        </a:rPr>
                        <a:t>4 000 kg</a:t>
                      </a:r>
                      <a:endParaRPr lang="cs-CZ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68826">
                <a:tc>
                  <a:txBody>
                    <a:bodyPr/>
                    <a:lstStyle/>
                    <a:p>
                      <a:pPr algn="r"/>
                      <a:r>
                        <a:rPr lang="cs-CZ" sz="2800" dirty="0" smtClean="0">
                          <a:solidFill>
                            <a:schemeClr val="tx1"/>
                          </a:solidFill>
                        </a:rPr>
                        <a:t> 560</a:t>
                      </a:r>
                      <a:r>
                        <a:rPr lang="cs-CZ" sz="2800" baseline="0" dirty="0" smtClean="0">
                          <a:solidFill>
                            <a:schemeClr val="tx1"/>
                          </a:solidFill>
                        </a:rPr>
                        <a:t> t</a:t>
                      </a:r>
                      <a:endParaRPr lang="cs-CZ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800" baseline="0" dirty="0" smtClean="0">
                          <a:solidFill>
                            <a:schemeClr val="tx1"/>
                          </a:solidFill>
                        </a:rPr>
                        <a:t>5 600 q</a:t>
                      </a:r>
                      <a:endParaRPr lang="cs-CZ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800" baseline="0" dirty="0" smtClean="0">
                          <a:solidFill>
                            <a:schemeClr val="tx1"/>
                          </a:solidFill>
                        </a:rPr>
                        <a:t>7 000 kg</a:t>
                      </a:r>
                      <a:endParaRPr lang="cs-CZ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800" baseline="0" dirty="0" smtClean="0">
                          <a:solidFill>
                            <a:schemeClr val="tx1"/>
                          </a:solidFill>
                        </a:rPr>
                        <a:t>70 q</a:t>
                      </a:r>
                      <a:endParaRPr lang="cs-CZ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68826">
                <a:tc>
                  <a:txBody>
                    <a:bodyPr/>
                    <a:lstStyle/>
                    <a:p>
                      <a:pPr algn="r"/>
                      <a:r>
                        <a:rPr lang="cs-CZ" sz="2800" baseline="0" dirty="0" smtClean="0">
                          <a:solidFill>
                            <a:schemeClr val="tx1"/>
                          </a:solidFill>
                        </a:rPr>
                        <a:t>84 kg</a:t>
                      </a:r>
                      <a:endParaRPr lang="cs-CZ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800" baseline="0" dirty="0" smtClean="0">
                          <a:solidFill>
                            <a:schemeClr val="tx1"/>
                          </a:solidFill>
                        </a:rPr>
                        <a:t>84 000 g</a:t>
                      </a:r>
                      <a:endParaRPr lang="cs-CZ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800" dirty="0" smtClean="0">
                          <a:solidFill>
                            <a:schemeClr val="tx1"/>
                          </a:solidFill>
                        </a:rPr>
                        <a:t>35 q</a:t>
                      </a:r>
                      <a:endParaRPr lang="cs-CZ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800" baseline="0" dirty="0" smtClean="0">
                          <a:solidFill>
                            <a:schemeClr val="tx1"/>
                          </a:solidFill>
                        </a:rPr>
                        <a:t>3 500 kg</a:t>
                      </a:r>
                      <a:endParaRPr lang="cs-CZ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6" name="TextovéPole 5"/>
          <p:cNvSpPr txBox="1"/>
          <p:nvPr/>
        </p:nvSpPr>
        <p:spPr>
          <a:xfrm>
            <a:off x="539552" y="325171"/>
            <a:ext cx="5736757" cy="1200329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sz="3600" dirty="0" smtClean="0"/>
              <a:t>Převedeš bezchybně dané jednotky? - řešení</a:t>
            </a:r>
            <a:endParaRPr lang="cs-CZ" sz="36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2220092" y="1836319"/>
            <a:ext cx="439544" cy="4608512"/>
          </a:xfrm>
          <a:prstGeom prst="rect">
            <a:avLst/>
          </a:prstGeom>
          <a:noFill/>
        </p:spPr>
        <p:txBody>
          <a:bodyPr wrap="none" rtlCol="0">
            <a:normAutofit lnSpcReduction="10000"/>
          </a:bodyPr>
          <a:lstStyle/>
          <a:p>
            <a:pPr fontAlgn="t"/>
            <a:r>
              <a:rPr lang="cs-CZ" sz="4000" dirty="0"/>
              <a:t>=</a:t>
            </a:r>
          </a:p>
          <a:p>
            <a:pPr fontAlgn="t"/>
            <a:r>
              <a:rPr lang="cs-CZ" sz="4000" dirty="0"/>
              <a:t>=</a:t>
            </a:r>
            <a:endParaRPr lang="cs-CZ" sz="4000" dirty="0" smtClean="0"/>
          </a:p>
          <a:p>
            <a:pPr fontAlgn="t"/>
            <a:r>
              <a:rPr lang="cs-CZ" sz="4000" dirty="0" smtClean="0"/>
              <a:t>=</a:t>
            </a:r>
          </a:p>
          <a:p>
            <a:pPr fontAlgn="t"/>
            <a:r>
              <a:rPr lang="cs-CZ" sz="4000" dirty="0"/>
              <a:t>=</a:t>
            </a:r>
            <a:endParaRPr lang="cs-CZ" sz="4000" dirty="0" smtClean="0"/>
          </a:p>
          <a:p>
            <a:pPr fontAlgn="t"/>
            <a:r>
              <a:rPr lang="cs-CZ" sz="4000" dirty="0"/>
              <a:t>=</a:t>
            </a:r>
          </a:p>
          <a:p>
            <a:pPr fontAlgn="t"/>
            <a:r>
              <a:rPr lang="cs-CZ" sz="4000" dirty="0"/>
              <a:t>=</a:t>
            </a:r>
          </a:p>
          <a:p>
            <a:pPr fontAlgn="t"/>
            <a:r>
              <a:rPr lang="cs-CZ" sz="4000" dirty="0"/>
              <a:t>=</a:t>
            </a:r>
            <a:endParaRPr lang="cs-CZ" sz="4000" dirty="0" smtClean="0"/>
          </a:p>
          <a:p>
            <a:pPr fontAlgn="t"/>
            <a:r>
              <a:rPr lang="cs-CZ" sz="4000" dirty="0"/>
              <a:t>=</a:t>
            </a:r>
          </a:p>
        </p:txBody>
      </p:sp>
      <p:sp>
        <p:nvSpPr>
          <p:cNvPr id="8" name="TextovéPole 7"/>
          <p:cNvSpPr txBox="1"/>
          <p:nvPr/>
        </p:nvSpPr>
        <p:spPr>
          <a:xfrm>
            <a:off x="6494221" y="1772816"/>
            <a:ext cx="439544" cy="4637343"/>
          </a:xfrm>
          <a:prstGeom prst="rect">
            <a:avLst/>
          </a:prstGeom>
          <a:noFill/>
        </p:spPr>
        <p:txBody>
          <a:bodyPr wrap="none" rtlCol="0">
            <a:normAutofit lnSpcReduction="10000"/>
          </a:bodyPr>
          <a:lstStyle/>
          <a:p>
            <a:pPr fontAlgn="t"/>
            <a:r>
              <a:rPr lang="cs-CZ" sz="4000" dirty="0"/>
              <a:t>=</a:t>
            </a:r>
          </a:p>
          <a:p>
            <a:pPr fontAlgn="t"/>
            <a:r>
              <a:rPr lang="cs-CZ" sz="4000" dirty="0"/>
              <a:t>=</a:t>
            </a:r>
          </a:p>
          <a:p>
            <a:pPr fontAlgn="t"/>
            <a:r>
              <a:rPr lang="cs-CZ" sz="4000" dirty="0"/>
              <a:t>=</a:t>
            </a:r>
          </a:p>
          <a:p>
            <a:pPr fontAlgn="t"/>
            <a:r>
              <a:rPr lang="cs-CZ" sz="4000" dirty="0"/>
              <a:t>=</a:t>
            </a:r>
          </a:p>
          <a:p>
            <a:pPr fontAlgn="t"/>
            <a:r>
              <a:rPr lang="cs-CZ" sz="4000" dirty="0"/>
              <a:t>=</a:t>
            </a:r>
          </a:p>
          <a:p>
            <a:pPr fontAlgn="t"/>
            <a:r>
              <a:rPr lang="cs-CZ" sz="4000" dirty="0"/>
              <a:t>=</a:t>
            </a:r>
          </a:p>
          <a:p>
            <a:pPr fontAlgn="t"/>
            <a:r>
              <a:rPr lang="cs-CZ" sz="4000" dirty="0"/>
              <a:t>=</a:t>
            </a:r>
          </a:p>
          <a:p>
            <a:pPr fontAlgn="t"/>
            <a:r>
              <a:rPr lang="cs-CZ" sz="4000" dirty="0"/>
              <a:t>=</a:t>
            </a:r>
          </a:p>
        </p:txBody>
      </p:sp>
      <p:pic>
        <p:nvPicPr>
          <p:cNvPr id="2051" name="Picture 3" descr="C:\Users\florianovar\AppData\Local\Microsoft\Windows\Temporary Internet Files\Content.IE5\521CUHTJ\MC900296159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131602"/>
            <a:ext cx="1504898" cy="14036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10650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4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4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5074587"/>
              </p:ext>
            </p:extLst>
          </p:nvPr>
        </p:nvGraphicFramePr>
        <p:xfrm>
          <a:off x="395536" y="1916832"/>
          <a:ext cx="8352928" cy="4550608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1800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60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61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204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1217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4807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2819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68826">
                <a:tc>
                  <a:txBody>
                    <a:bodyPr/>
                    <a:lstStyle/>
                    <a:p>
                      <a:pPr algn="r"/>
                      <a:r>
                        <a:rPr lang="cs-CZ" sz="2800" b="0" dirty="0" smtClean="0">
                          <a:solidFill>
                            <a:schemeClr val="tx1"/>
                          </a:solidFill>
                        </a:rPr>
                        <a:t>4 000 g</a:t>
                      </a:r>
                      <a:endParaRPr lang="cs-CZ" sz="2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800" b="0" dirty="0" smtClean="0">
                          <a:solidFill>
                            <a:schemeClr val="tx1"/>
                          </a:solidFill>
                        </a:rPr>
                        <a:t>4 kg</a:t>
                      </a:r>
                      <a:endParaRPr lang="cs-CZ" sz="2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2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800" b="0" dirty="0" smtClean="0">
                          <a:solidFill>
                            <a:schemeClr val="tx1"/>
                          </a:solidFill>
                        </a:rPr>
                        <a:t>5 q</a:t>
                      </a:r>
                      <a:endParaRPr lang="cs-CZ" sz="2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800" b="0" dirty="0" smtClean="0">
                          <a:solidFill>
                            <a:schemeClr val="tx1"/>
                          </a:solidFill>
                        </a:rPr>
                        <a:t>  400 kg</a:t>
                      </a:r>
                      <a:endParaRPr lang="cs-CZ" sz="2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8826">
                <a:tc>
                  <a:txBody>
                    <a:bodyPr/>
                    <a:lstStyle/>
                    <a:p>
                      <a:pPr algn="r"/>
                      <a:r>
                        <a:rPr lang="cs-CZ" sz="28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r>
                        <a:rPr lang="cs-CZ" sz="2800" baseline="0" dirty="0" smtClean="0">
                          <a:solidFill>
                            <a:schemeClr val="tx1"/>
                          </a:solidFill>
                        </a:rPr>
                        <a:t> 000 g</a:t>
                      </a:r>
                      <a:endParaRPr lang="cs-CZ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800" baseline="0" dirty="0" smtClean="0">
                          <a:solidFill>
                            <a:schemeClr val="tx1"/>
                          </a:solidFill>
                        </a:rPr>
                        <a:t>2 kg</a:t>
                      </a:r>
                      <a:endParaRPr lang="cs-CZ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800" baseline="0" dirty="0" smtClean="0">
                          <a:solidFill>
                            <a:schemeClr val="tx1"/>
                          </a:solidFill>
                        </a:rPr>
                        <a:t>40 t</a:t>
                      </a:r>
                      <a:endParaRPr lang="cs-CZ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800" dirty="0" smtClean="0">
                          <a:solidFill>
                            <a:schemeClr val="tx1"/>
                          </a:solidFill>
                        </a:rPr>
                        <a:t>500</a:t>
                      </a:r>
                      <a:r>
                        <a:rPr lang="cs-CZ" sz="2800" baseline="0" dirty="0" smtClean="0">
                          <a:solidFill>
                            <a:schemeClr val="tx1"/>
                          </a:solidFill>
                        </a:rPr>
                        <a:t> q</a:t>
                      </a:r>
                      <a:endParaRPr lang="cs-CZ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8826">
                <a:tc>
                  <a:txBody>
                    <a:bodyPr/>
                    <a:lstStyle/>
                    <a:p>
                      <a:pPr algn="r"/>
                      <a:r>
                        <a:rPr lang="cs-CZ" sz="2800" baseline="0" dirty="0" smtClean="0">
                          <a:solidFill>
                            <a:schemeClr val="tx1"/>
                          </a:solidFill>
                        </a:rPr>
                        <a:t>850 q</a:t>
                      </a:r>
                      <a:endParaRPr lang="cs-CZ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800" baseline="0" dirty="0" smtClean="0">
                          <a:solidFill>
                            <a:schemeClr val="tx1"/>
                          </a:solidFill>
                        </a:rPr>
                        <a:t>85 t</a:t>
                      </a:r>
                      <a:endParaRPr lang="cs-CZ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28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800" dirty="0" smtClean="0">
                          <a:solidFill>
                            <a:schemeClr val="tx1"/>
                          </a:solidFill>
                        </a:rPr>
                        <a:t>9</a:t>
                      </a:r>
                      <a:r>
                        <a:rPr lang="cs-CZ" sz="2800" baseline="0" dirty="0" smtClean="0">
                          <a:solidFill>
                            <a:schemeClr val="tx1"/>
                          </a:solidFill>
                        </a:rPr>
                        <a:t> q</a:t>
                      </a:r>
                      <a:endParaRPr lang="cs-CZ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800" dirty="0" smtClean="0">
                          <a:solidFill>
                            <a:schemeClr val="tx1"/>
                          </a:solidFill>
                        </a:rPr>
                        <a:t>1 000 kg</a:t>
                      </a:r>
                      <a:endParaRPr lang="cs-CZ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8826">
                <a:tc>
                  <a:txBody>
                    <a:bodyPr/>
                    <a:lstStyle/>
                    <a:p>
                      <a:pPr algn="r"/>
                      <a:r>
                        <a:rPr lang="cs-CZ" sz="2800" baseline="0" dirty="0" smtClean="0">
                          <a:solidFill>
                            <a:schemeClr val="tx1"/>
                          </a:solidFill>
                        </a:rPr>
                        <a:t>7 q</a:t>
                      </a:r>
                      <a:endParaRPr lang="cs-CZ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800" baseline="0" dirty="0" smtClean="0">
                          <a:solidFill>
                            <a:schemeClr val="tx1"/>
                          </a:solidFill>
                        </a:rPr>
                        <a:t>780 kg</a:t>
                      </a:r>
                      <a:endParaRPr lang="cs-CZ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28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800" dirty="0" smtClean="0">
                          <a:solidFill>
                            <a:schemeClr val="tx1"/>
                          </a:solidFill>
                        </a:rPr>
                        <a:t>70</a:t>
                      </a:r>
                      <a:r>
                        <a:rPr lang="cs-CZ" sz="2800" baseline="0" dirty="0" smtClean="0">
                          <a:solidFill>
                            <a:schemeClr val="tx1"/>
                          </a:solidFill>
                        </a:rPr>
                        <a:t> kg</a:t>
                      </a:r>
                      <a:endParaRPr lang="cs-CZ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800" dirty="0" smtClean="0">
                          <a:solidFill>
                            <a:schemeClr val="tx1"/>
                          </a:solidFill>
                        </a:rPr>
                        <a:t>648 g</a:t>
                      </a:r>
                      <a:r>
                        <a:rPr lang="cs-CZ" sz="28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cs-CZ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8826">
                <a:tc>
                  <a:txBody>
                    <a:bodyPr/>
                    <a:lstStyle/>
                    <a:p>
                      <a:pPr algn="r"/>
                      <a:r>
                        <a:rPr lang="cs-CZ" sz="28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cs-CZ" sz="2800" baseline="0" dirty="0" smtClean="0">
                          <a:solidFill>
                            <a:schemeClr val="tx1"/>
                          </a:solidFill>
                        </a:rPr>
                        <a:t> t</a:t>
                      </a:r>
                      <a:endParaRPr lang="cs-CZ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800" dirty="0" smtClean="0">
                          <a:solidFill>
                            <a:schemeClr val="tx1"/>
                          </a:solidFill>
                        </a:rPr>
                        <a:t>9 970 kg</a:t>
                      </a:r>
                      <a:endParaRPr lang="cs-CZ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28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800" baseline="0" dirty="0" smtClean="0">
                          <a:solidFill>
                            <a:schemeClr val="tx1"/>
                          </a:solidFill>
                        </a:rPr>
                        <a:t>2 kg</a:t>
                      </a:r>
                      <a:endParaRPr lang="cs-CZ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800" baseline="0" dirty="0" smtClean="0">
                          <a:solidFill>
                            <a:schemeClr val="tx1"/>
                          </a:solidFill>
                        </a:rPr>
                        <a:t>2 000 kg</a:t>
                      </a:r>
                      <a:endParaRPr lang="cs-CZ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8826">
                <a:tc>
                  <a:txBody>
                    <a:bodyPr/>
                    <a:lstStyle/>
                    <a:p>
                      <a:pPr algn="r"/>
                      <a:r>
                        <a:rPr lang="cs-CZ" sz="2800" dirty="0" smtClean="0">
                          <a:solidFill>
                            <a:schemeClr val="tx1"/>
                          </a:solidFill>
                        </a:rPr>
                        <a:t>13</a:t>
                      </a:r>
                      <a:r>
                        <a:rPr lang="cs-CZ" sz="2800" baseline="0" dirty="0" smtClean="0">
                          <a:solidFill>
                            <a:schemeClr val="tx1"/>
                          </a:solidFill>
                        </a:rPr>
                        <a:t> q</a:t>
                      </a:r>
                      <a:endParaRPr lang="cs-CZ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800" baseline="0" dirty="0" smtClean="0">
                          <a:solidFill>
                            <a:schemeClr val="tx1"/>
                          </a:solidFill>
                        </a:rPr>
                        <a:t>560 kg</a:t>
                      </a:r>
                      <a:endParaRPr lang="cs-CZ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800" baseline="0" dirty="0" smtClean="0">
                          <a:solidFill>
                            <a:schemeClr val="tx1"/>
                          </a:solidFill>
                        </a:rPr>
                        <a:t>1 q</a:t>
                      </a:r>
                      <a:endParaRPr lang="cs-CZ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800" dirty="0" smtClean="0">
                          <a:solidFill>
                            <a:schemeClr val="tx1"/>
                          </a:solidFill>
                        </a:rPr>
                        <a:t>620 kg</a:t>
                      </a:r>
                      <a:endParaRPr lang="cs-CZ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68826">
                <a:tc>
                  <a:txBody>
                    <a:bodyPr/>
                    <a:lstStyle/>
                    <a:p>
                      <a:pPr algn="r"/>
                      <a:r>
                        <a:rPr lang="cs-CZ" sz="2800" dirty="0" smtClean="0">
                          <a:solidFill>
                            <a:schemeClr val="tx1"/>
                          </a:solidFill>
                        </a:rPr>
                        <a:t> 800</a:t>
                      </a:r>
                      <a:r>
                        <a:rPr lang="cs-CZ" sz="2800" baseline="0" dirty="0" smtClean="0">
                          <a:solidFill>
                            <a:schemeClr val="tx1"/>
                          </a:solidFill>
                        </a:rPr>
                        <a:t> q</a:t>
                      </a:r>
                      <a:endParaRPr lang="cs-CZ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800" baseline="0" dirty="0" smtClean="0">
                          <a:solidFill>
                            <a:schemeClr val="tx1"/>
                          </a:solidFill>
                        </a:rPr>
                        <a:t> 12 t</a:t>
                      </a:r>
                      <a:endParaRPr lang="cs-CZ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800" baseline="0" dirty="0" smtClean="0">
                          <a:solidFill>
                            <a:schemeClr val="tx1"/>
                          </a:solidFill>
                        </a:rPr>
                        <a:t>3 t</a:t>
                      </a:r>
                      <a:endParaRPr lang="cs-CZ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800" dirty="0" smtClean="0">
                          <a:solidFill>
                            <a:schemeClr val="tx1"/>
                          </a:solidFill>
                        </a:rPr>
                        <a:t>2 500</a:t>
                      </a:r>
                      <a:r>
                        <a:rPr lang="cs-CZ" sz="2800" baseline="0" dirty="0" smtClean="0">
                          <a:solidFill>
                            <a:schemeClr val="tx1"/>
                          </a:solidFill>
                        </a:rPr>
                        <a:t> kg</a:t>
                      </a:r>
                      <a:endParaRPr lang="cs-CZ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68826">
                <a:tc>
                  <a:txBody>
                    <a:bodyPr/>
                    <a:lstStyle/>
                    <a:p>
                      <a:pPr algn="r"/>
                      <a:r>
                        <a:rPr lang="cs-CZ" sz="2800" baseline="0" dirty="0" smtClean="0">
                          <a:solidFill>
                            <a:schemeClr val="tx1"/>
                          </a:solidFill>
                        </a:rPr>
                        <a:t>6 000 kg</a:t>
                      </a:r>
                      <a:endParaRPr lang="cs-CZ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800" baseline="0" dirty="0" smtClean="0">
                          <a:solidFill>
                            <a:schemeClr val="tx1"/>
                          </a:solidFill>
                        </a:rPr>
                        <a:t>4 t</a:t>
                      </a:r>
                      <a:endParaRPr lang="cs-CZ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800" dirty="0" smtClean="0">
                          <a:solidFill>
                            <a:schemeClr val="tx1"/>
                          </a:solidFill>
                        </a:rPr>
                        <a:t>40 q</a:t>
                      </a:r>
                      <a:endParaRPr lang="cs-CZ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8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r>
                        <a:rPr lang="cs-CZ" sz="2800" baseline="0" dirty="0" smtClean="0">
                          <a:solidFill>
                            <a:schemeClr val="tx1"/>
                          </a:solidFill>
                        </a:rPr>
                        <a:t> t</a:t>
                      </a:r>
                      <a:endParaRPr lang="cs-CZ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6" name="TextovéPole 5"/>
          <p:cNvSpPr txBox="1"/>
          <p:nvPr/>
        </p:nvSpPr>
        <p:spPr>
          <a:xfrm>
            <a:off x="323528" y="303847"/>
            <a:ext cx="7056784" cy="107721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sz="3600" dirty="0" smtClean="0"/>
              <a:t>Porovnej a doplň znaky &lt;, &gt;, =</a:t>
            </a:r>
          </a:p>
          <a:p>
            <a:r>
              <a:rPr lang="cs-CZ" sz="2800" dirty="0" smtClean="0"/>
              <a:t>Co si musíš nejdříve uvědomit?</a:t>
            </a:r>
            <a:endParaRPr lang="cs-CZ" sz="28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2231832" y="1979093"/>
            <a:ext cx="439544" cy="4608512"/>
          </a:xfrm>
          <a:prstGeom prst="rect">
            <a:avLst/>
          </a:prstGeom>
          <a:noFill/>
        </p:spPr>
        <p:txBody>
          <a:bodyPr wrap="none" rtlCol="0">
            <a:normAutofit lnSpcReduction="10000"/>
          </a:bodyPr>
          <a:lstStyle/>
          <a:p>
            <a:pPr fontAlgn="t"/>
            <a:r>
              <a:rPr lang="cs-CZ" sz="4000" b="1" dirty="0"/>
              <a:t>=</a:t>
            </a:r>
            <a:endParaRPr lang="cs-CZ" sz="4000" dirty="0"/>
          </a:p>
          <a:p>
            <a:pPr fontAlgn="t"/>
            <a:r>
              <a:rPr lang="cs-CZ" sz="4000" b="1" dirty="0"/>
              <a:t>&gt;</a:t>
            </a:r>
            <a:endParaRPr lang="cs-CZ" sz="4000" dirty="0"/>
          </a:p>
          <a:p>
            <a:pPr fontAlgn="t"/>
            <a:r>
              <a:rPr lang="cs-CZ" sz="4000" b="1" dirty="0"/>
              <a:t>=</a:t>
            </a:r>
            <a:endParaRPr lang="cs-CZ" sz="4000" dirty="0"/>
          </a:p>
          <a:p>
            <a:pPr fontAlgn="t"/>
            <a:r>
              <a:rPr lang="cs-CZ" sz="4000" b="1" dirty="0"/>
              <a:t>&lt;</a:t>
            </a:r>
            <a:endParaRPr lang="cs-CZ" sz="4000" dirty="0"/>
          </a:p>
          <a:p>
            <a:pPr fontAlgn="t"/>
            <a:r>
              <a:rPr lang="cs-CZ" sz="4000" b="1" dirty="0"/>
              <a:t>&gt;</a:t>
            </a:r>
            <a:endParaRPr lang="cs-CZ" sz="4000" dirty="0"/>
          </a:p>
          <a:p>
            <a:pPr fontAlgn="t"/>
            <a:r>
              <a:rPr lang="cs-CZ" sz="4000" b="1" dirty="0"/>
              <a:t>&gt;</a:t>
            </a:r>
            <a:endParaRPr lang="cs-CZ" sz="4000" dirty="0"/>
          </a:p>
          <a:p>
            <a:pPr fontAlgn="t"/>
            <a:r>
              <a:rPr lang="cs-CZ" sz="4000" b="1" dirty="0"/>
              <a:t>&lt;</a:t>
            </a:r>
            <a:endParaRPr lang="cs-CZ" sz="4000" dirty="0"/>
          </a:p>
          <a:p>
            <a:pPr fontAlgn="t"/>
            <a:r>
              <a:rPr lang="cs-CZ" sz="4000" b="1" dirty="0"/>
              <a:t>&gt;</a:t>
            </a:r>
            <a:endParaRPr lang="cs-CZ" sz="4000" dirty="0"/>
          </a:p>
          <a:p>
            <a:pPr fontAlgn="t"/>
            <a:endParaRPr lang="cs-CZ" sz="40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6479931" y="1988840"/>
            <a:ext cx="439544" cy="4608512"/>
          </a:xfrm>
          <a:prstGeom prst="rect">
            <a:avLst/>
          </a:prstGeom>
          <a:noFill/>
        </p:spPr>
        <p:txBody>
          <a:bodyPr wrap="none" rtlCol="0">
            <a:normAutofit lnSpcReduction="10000"/>
          </a:bodyPr>
          <a:lstStyle/>
          <a:p>
            <a:pPr fontAlgn="t"/>
            <a:r>
              <a:rPr lang="cs-CZ" sz="4000" b="1" dirty="0"/>
              <a:t>&gt;</a:t>
            </a:r>
            <a:endParaRPr lang="cs-CZ" sz="4000" dirty="0"/>
          </a:p>
          <a:p>
            <a:pPr fontAlgn="t"/>
            <a:r>
              <a:rPr lang="cs-CZ" sz="4000" b="1" dirty="0"/>
              <a:t>&lt;</a:t>
            </a:r>
            <a:endParaRPr lang="cs-CZ" sz="4000" dirty="0"/>
          </a:p>
          <a:p>
            <a:pPr fontAlgn="t"/>
            <a:r>
              <a:rPr lang="cs-CZ" sz="4000" b="1" dirty="0"/>
              <a:t>&lt;</a:t>
            </a:r>
            <a:endParaRPr lang="cs-CZ" sz="4000" dirty="0"/>
          </a:p>
          <a:p>
            <a:pPr fontAlgn="t"/>
            <a:r>
              <a:rPr lang="cs-CZ" sz="4000" b="1" dirty="0"/>
              <a:t>&gt;</a:t>
            </a:r>
            <a:endParaRPr lang="cs-CZ" sz="4000" dirty="0"/>
          </a:p>
          <a:p>
            <a:pPr fontAlgn="t"/>
            <a:r>
              <a:rPr lang="cs-CZ" sz="4000" b="1" dirty="0"/>
              <a:t>=</a:t>
            </a:r>
            <a:endParaRPr lang="cs-CZ" sz="4000" dirty="0"/>
          </a:p>
          <a:p>
            <a:pPr fontAlgn="t"/>
            <a:r>
              <a:rPr lang="cs-CZ" sz="4000" b="1" dirty="0"/>
              <a:t>&lt;</a:t>
            </a:r>
            <a:endParaRPr lang="cs-CZ" sz="4000" dirty="0"/>
          </a:p>
          <a:p>
            <a:pPr fontAlgn="t"/>
            <a:r>
              <a:rPr lang="cs-CZ" sz="4000" b="1" dirty="0"/>
              <a:t>&gt;</a:t>
            </a:r>
            <a:endParaRPr lang="cs-CZ" sz="4000" dirty="0"/>
          </a:p>
          <a:p>
            <a:pPr fontAlgn="t"/>
            <a:r>
              <a:rPr lang="cs-CZ" sz="4000" b="1" dirty="0" smtClean="0"/>
              <a:t>&gt;</a:t>
            </a:r>
            <a:endParaRPr lang="cs-CZ" sz="4000" dirty="0"/>
          </a:p>
        </p:txBody>
      </p:sp>
      <p:pic>
        <p:nvPicPr>
          <p:cNvPr id="4099" name="Picture 3" descr="C:\Users\florianovar\AppData\Local\Microsoft\Windows\Temporary Internet Files\Content.IE5\FK5KBO0H\MC900237517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6947" y="-36212"/>
            <a:ext cx="1660671" cy="18804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16429416"/>
      </p:ext>
    </p:extLst>
  </p:cSld>
  <p:clrMapOvr>
    <a:masterClrMapping/>
  </p:clrMapOvr>
  <p:transition spd="slow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4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4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ilk">
  <a:themeElements>
    <a:clrScheme name="Silk">
      <a:dk1>
        <a:srgbClr val="000000"/>
      </a:dk1>
      <a:lt1>
        <a:srgbClr val="FFFFFF"/>
      </a:lt1>
      <a:dk2>
        <a:srgbClr val="043988"/>
      </a:dk2>
      <a:lt2>
        <a:srgbClr val="92C2EB"/>
      </a:lt2>
      <a:accent1>
        <a:srgbClr val="836AAE"/>
      </a:accent1>
      <a:accent2>
        <a:srgbClr val="5DA577"/>
      </a:accent2>
      <a:accent3>
        <a:srgbClr val="678EB9"/>
      </a:accent3>
      <a:accent4>
        <a:srgbClr val="F7A611"/>
      </a:accent4>
      <a:accent5>
        <a:srgbClr val="A1AB38"/>
      </a:accent5>
      <a:accent6>
        <a:srgbClr val="C17790"/>
      </a:accent6>
      <a:hlink>
        <a:srgbClr val="DA5723"/>
      </a:hlink>
      <a:folHlink>
        <a:srgbClr val="226CA5"/>
      </a:folHlink>
    </a:clrScheme>
    <a:fontScheme name="Silk">
      <a:majorFont>
        <a:latin typeface="Arial"/>
        <a:ea typeface=""/>
        <a:cs typeface=""/>
        <a:font script="Jpan" typeface="ＭＳ Ｐゴシック"/>
        <a:font script="Hang" typeface="돋음"/>
        <a:font script="Hans" typeface="方正姚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돋음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Silk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20000"/>
                <a:satMod val="250000"/>
              </a:schemeClr>
            </a:gs>
            <a:gs pos="30000">
              <a:schemeClr val="phClr">
                <a:tint val="60000"/>
                <a:satMod val="250000"/>
              </a:schemeClr>
            </a:gs>
            <a:gs pos="50000">
              <a:schemeClr val="phClr">
                <a:tint val="57000"/>
                <a:satMod val="250000"/>
              </a:schemeClr>
            </a:gs>
            <a:gs pos="100000">
              <a:schemeClr val="phClr">
                <a:tint val="28000"/>
                <a:satMod val="250000"/>
              </a:schemeClr>
            </a:gs>
          </a:gsLst>
          <a:lin ang="7000000" scaled="1"/>
        </a:gradFill>
        <a:gradFill rotWithShape="1">
          <a:gsLst>
            <a:gs pos="0">
              <a:schemeClr val="phClr">
                <a:shade val="80000"/>
                <a:satMod val="200000"/>
              </a:schemeClr>
            </a:gs>
            <a:gs pos="30000">
              <a:schemeClr val="phClr">
                <a:shade val="20000"/>
                <a:satMod val="250000"/>
              </a:schemeClr>
            </a:gs>
            <a:gs pos="50000">
              <a:schemeClr val="phClr">
                <a:shade val="23000"/>
                <a:satMod val="250000"/>
              </a:schemeClr>
            </a:gs>
            <a:gs pos="60000">
              <a:schemeClr val="phClr">
                <a:shade val="29000"/>
                <a:satMod val="230000"/>
              </a:schemeClr>
            </a:gs>
            <a:gs pos="100000">
              <a:schemeClr val="phClr">
                <a:shade val="70000"/>
                <a:satMod val="200000"/>
              </a:schemeClr>
            </a:gs>
          </a:gsLst>
          <a:lin ang="7000000" scaled="1"/>
        </a:gradFill>
      </a:fillStyleLst>
      <a:lnStyleLst>
        <a:ln w="12700" cap="sq" cmpd="sng" algn="ctr">
          <a:solidFill>
            <a:schemeClr val="phClr"/>
          </a:solidFill>
          <a:prstDash val="solid"/>
        </a:ln>
        <a:ln w="25400" cap="sq" cmpd="sng" algn="ctr">
          <a:solidFill>
            <a:schemeClr val="phClr"/>
          </a:solidFill>
          <a:prstDash val="solid"/>
        </a:ln>
        <a:ln w="31750" cap="sq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algn="tl">
              <a:srgbClr val="000000">
                <a:alpha val="35294"/>
              </a:srgbClr>
            </a:outerShdw>
          </a:effectLst>
        </a:effectStyle>
        <a:effectStyle>
          <a:effectLst>
            <a:outerShdw blurRad="63500" dist="50800" dir="5400000" algn="tl">
              <a:srgbClr val="000000">
                <a:alpha val="35294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0"/>
            </a:lightRig>
          </a:scene3d>
          <a:sp3d>
            <a:bevelT w="127000" h="1270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63500" dist="50800" dir="5400000" algn="tl">
              <a:srgbClr val="000000">
                <a:alpha val="35294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0"/>
            </a:lightRig>
          </a:scene3d>
          <a:sp3d>
            <a:bevelT w="152400" h="3810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shade val="50000"/>
                <a:satMod val="150000"/>
              </a:schemeClr>
            </a:gs>
            <a:gs pos="50000">
              <a:schemeClr val="phClr">
                <a:tint val="85000"/>
                <a:satMod val="140000"/>
              </a:schemeClr>
            </a:gs>
            <a:gs pos="100000">
              <a:schemeClr val="phClr">
                <a:shade val="50000"/>
                <a:satMod val="150000"/>
              </a:schemeClr>
            </a:gs>
          </a:gsLst>
          <a:lin ang="5400000" scaled="1"/>
        </a:gradFill>
        <a:blipFill>
          <a:blip xmlns:r="http://schemas.openxmlformats.org/officeDocument/2006/relationships" r:embed="rId1">
            <a:duotone>
              <a:schemeClr val="phClr">
                <a:shade val="55000"/>
                <a:satMod val="150000"/>
              </a:schemeClr>
              <a:schemeClr val="phClr">
                <a:tint val="100"/>
                <a:satMod val="150000"/>
              </a:schemeClr>
            </a:duotone>
          </a:blip>
          <a:stretch>
            <a:fillRect/>
          </a:stretch>
        </a:blipFill>
      </a:bgFillStyleLst>
    </a:fmtScheme>
  </a:themeElements>
  <a:objectDefaults>
    <a:lnDef>
      <a:spPr>
        <a:ln w="92075"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TC010205606[[fn=Motiv hedvábí]]</Template>
  <TotalTime>3107</TotalTime>
  <Words>447</Words>
  <Application>Microsoft Office PowerPoint</Application>
  <PresentationFormat>Předvádění na obrazovce (4:3)</PresentationFormat>
  <Paragraphs>206</Paragraphs>
  <Slides>11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7" baseType="lpstr">
      <vt:lpstr>Arial</vt:lpstr>
      <vt:lpstr>Calibri</vt:lpstr>
      <vt:lpstr>Wingdings 2</vt:lpstr>
      <vt:lpstr>Wingdings 3</vt:lpstr>
      <vt:lpstr>돋음</vt:lpstr>
      <vt:lpstr>Silk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Renata Florianová</dc:creator>
  <cp:lastModifiedBy>Lucka</cp:lastModifiedBy>
  <cp:revision>276</cp:revision>
  <dcterms:created xsi:type="dcterms:W3CDTF">2012-03-26T21:10:22Z</dcterms:created>
  <dcterms:modified xsi:type="dcterms:W3CDTF">2020-04-14T07:27:41Z</dcterms:modified>
</cp:coreProperties>
</file>