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3"/>
  </p:notesMasterIdLst>
  <p:handoutMasterIdLst>
    <p:handoutMasterId r:id="rId14"/>
  </p:handoutMasterIdLst>
  <p:sldIdLst>
    <p:sldId id="321" r:id="rId2"/>
    <p:sldId id="313" r:id="rId3"/>
    <p:sldId id="322" r:id="rId4"/>
    <p:sldId id="318" r:id="rId5"/>
    <p:sldId id="324" r:id="rId6"/>
    <p:sldId id="331" r:id="rId7"/>
    <p:sldId id="319" r:id="rId8"/>
    <p:sldId id="329" r:id="rId9"/>
    <p:sldId id="304" r:id="rId10"/>
    <p:sldId id="332" r:id="rId11"/>
    <p:sldId id="33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D1F20E"/>
    <a:srgbClr val="99FF33"/>
    <a:srgbClr val="E3E66C"/>
    <a:srgbClr val="CEF5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831" autoAdjust="0"/>
    <p:restoredTop sz="94610" autoAdjust="0"/>
  </p:normalViewPr>
  <p:slideViewPr>
    <p:cSldViewPr>
      <p:cViewPr varScale="1">
        <p:scale>
          <a:sx n="123" d="100"/>
          <a:sy n="123" d="100"/>
        </p:scale>
        <p:origin x="102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0213B-8718-438F-8B3C-0C24DD97CE43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25DE1-0D75-41CB-8E42-8E759CA7A0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072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833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28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C339AA9C-FDE1-470C-ACB6-A36FB9AF63FE}" type="datetimeFigureOut">
              <a:rPr lang="cs-CZ" smtClean="0"/>
              <a:pPr/>
              <a:t>17.04.2020</a:t>
            </a:fld>
            <a:endParaRPr lang="cs-CZ" dirty="0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 dirty="0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lorianovar\AppData\Local\Microsoft\Windows\Temporary Internet Files\Content.IE5\FK5KBO0H\MC900237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647" y="692696"/>
            <a:ext cx="3005193" cy="2715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521CUHTJ\MC9003797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469069"/>
            <a:ext cx="1816100" cy="179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lorianovar\AppData\Local\Microsoft\Windows\Temporary Internet Files\Content.IE5\WT4TPKX5\MC9002383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50517"/>
            <a:ext cx="1827212" cy="156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lorianovar\AppData\Local\Microsoft\Windows\Temporary Internet Files\Content.IE5\K2GSN73L\MC9003343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80312" y="3274526"/>
            <a:ext cx="1296731" cy="2951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lorianovar\AppData\Local\Microsoft\Windows\Temporary Internet Files\Content.IE5\WT4TPKX5\MC9003707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08126"/>
            <a:ext cx="1872208" cy="2972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lorianovar\AppData\Local\Microsoft\Windows\Temporary Internet Files\Content.IE5\FK5KBO0H\MC9002381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80696"/>
            <a:ext cx="2118511" cy="222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1438" y="231031"/>
            <a:ext cx="54168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Jednotky objemu</a:t>
            </a:r>
          </a:p>
        </p:txBody>
      </p:sp>
    </p:spTree>
    <p:extLst>
      <p:ext uri="{BB962C8B-B14F-4D97-AF65-F5344CB8AC3E}">
        <p14:creationId xmlns:p14="http://schemas.microsoft.com/office/powerpoint/2010/main" val="393216945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4680520" cy="4741986"/>
          </a:xfrm>
          <a:noFill/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cs-CZ" sz="4000" dirty="0" smtClean="0"/>
              <a:t>Základní jednotka: 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Font typeface="Arial" charset="0"/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4000" dirty="0" smtClean="0"/>
              <a:t>Vedlejší jednotky: 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					</a:t>
            </a:r>
          </a:p>
          <a:p>
            <a:pPr eaLnBrk="1" hangingPunct="1">
              <a:buFont typeface="Arial" charset="0"/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</a:t>
            </a:r>
          </a:p>
        </p:txBody>
      </p:sp>
      <p:sp>
        <p:nvSpPr>
          <p:cNvPr id="2" name="Obdélník 1"/>
          <p:cNvSpPr/>
          <p:nvPr/>
        </p:nvSpPr>
        <p:spPr>
          <a:xfrm>
            <a:off x="2763961" y="2278211"/>
            <a:ext cx="10695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litr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05150" y="2287412"/>
            <a:ext cx="3770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52521" y="3849141"/>
            <a:ext cx="241123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hektolitr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8614" y="4613819"/>
            <a:ext cx="187904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mililitr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950460" y="3815230"/>
            <a:ext cx="68640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hl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71913" y="4596863"/>
            <a:ext cx="84350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ml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04664"/>
            <a:ext cx="5400600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</a:t>
            </a:r>
            <a:r>
              <a:rPr lang="cs-CZ" sz="4400" dirty="0" smtClean="0"/>
              <a:t>objemu</a:t>
            </a:r>
            <a:endParaRPr lang="cs-CZ" sz="4400" dirty="0"/>
          </a:p>
        </p:txBody>
      </p:sp>
      <p:pic>
        <p:nvPicPr>
          <p:cNvPr id="2050" name="Picture 2" descr="C:\Users\florianovar\AppData\Local\Microsoft\Windows\Temporary Internet Files\Content.IE5\WT4TPKX5\MC900370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05150" y="58875"/>
            <a:ext cx="1473585" cy="2230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15561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: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100  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: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1000  </a:t>
            </a:r>
            <a:endParaRPr lang="cs-CZ" sz="32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40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</a:t>
            </a:r>
            <a:r>
              <a:rPr lang="cs-CZ" sz="40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40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  hl           l         ml </a:t>
            </a: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.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100  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.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1000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94990"/>
            <a:ext cx="5400600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 smtClean="0"/>
              <a:t>Jednotky objemu</a:t>
            </a:r>
            <a:endParaRPr lang="cs-CZ" sz="4400" dirty="0"/>
          </a:p>
        </p:txBody>
      </p:sp>
      <p:sp>
        <p:nvSpPr>
          <p:cNvPr id="14" name="Zahnutá šipka dolů 13"/>
          <p:cNvSpPr/>
          <p:nvPr/>
        </p:nvSpPr>
        <p:spPr>
          <a:xfrm flipH="1">
            <a:off x="3480470" y="2585518"/>
            <a:ext cx="1800200" cy="47663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hnutá šipka dolů 19"/>
          <p:cNvSpPr/>
          <p:nvPr/>
        </p:nvSpPr>
        <p:spPr>
          <a:xfrm flipV="1">
            <a:off x="5364088" y="3875881"/>
            <a:ext cx="1872208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1" name="Picture 2" descr="C:\Users\florianovar\AppData\Local\Microsoft\Windows\Temporary Internet Files\Content.IE5\FK5KBO0H\MC900237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2736304" cy="285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hnutá šipka dolů 8"/>
          <p:cNvSpPr/>
          <p:nvPr/>
        </p:nvSpPr>
        <p:spPr>
          <a:xfrm flipH="1">
            <a:off x="5364088" y="2585518"/>
            <a:ext cx="1800200" cy="47663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hnutá šipka dolů 9"/>
          <p:cNvSpPr/>
          <p:nvPr/>
        </p:nvSpPr>
        <p:spPr>
          <a:xfrm flipV="1">
            <a:off x="3480470" y="3875881"/>
            <a:ext cx="1872208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23862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553939" y="1711566"/>
            <a:ext cx="8568952" cy="4104456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hl	=	100 </a:t>
            </a:r>
            <a:r>
              <a:rPr lang="cs-CZ" sz="3600" dirty="0"/>
              <a:t>l</a:t>
            </a:r>
            <a:endParaRPr lang="cs-CZ" sz="3600" dirty="0" smtClean="0"/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/>
              <a:t>1 l</a:t>
            </a:r>
            <a:r>
              <a:rPr lang="cs-CZ" sz="3600" dirty="0" smtClean="0"/>
              <a:t>	=	1 000 ml		</a:t>
            </a:r>
            <a:endParaRPr lang="cs-CZ" sz="3600" dirty="0"/>
          </a:p>
          <a:p>
            <a:pPr eaLnBrk="1" hangingPunct="1">
              <a:buFont typeface="Arial" charset="0"/>
              <a:buNone/>
              <a:tabLst>
                <a:tab pos="1430338" algn="l"/>
                <a:tab pos="2330450" algn="l"/>
              </a:tabLst>
            </a:pPr>
            <a:endParaRPr lang="cs-CZ" sz="3600" dirty="0" smtClean="0"/>
          </a:p>
          <a:p>
            <a:pPr>
              <a:buNone/>
              <a:tabLst>
                <a:tab pos="1430338" algn="l"/>
                <a:tab pos="2330450" algn="l"/>
              </a:tabLst>
            </a:pPr>
            <a:endParaRPr lang="cs-CZ" sz="3600" dirty="0"/>
          </a:p>
          <a:p>
            <a:pPr>
              <a:buNone/>
              <a:tabLst>
                <a:tab pos="1430338" algn="l"/>
                <a:tab pos="2330450" algn="l"/>
              </a:tabLst>
            </a:pPr>
            <a:endParaRPr lang="cs-CZ" sz="36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6672"/>
            <a:ext cx="8224370" cy="64633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sz="3600" dirty="0"/>
              <a:t>Opakuj převody jednotek </a:t>
            </a:r>
            <a:r>
              <a:rPr lang="cs-CZ" sz="3600" dirty="0" smtClean="0"/>
              <a:t>objemu</a:t>
            </a:r>
            <a:endParaRPr lang="cs-CZ" sz="3600" dirty="0"/>
          </a:p>
        </p:txBody>
      </p:sp>
      <p:pic>
        <p:nvPicPr>
          <p:cNvPr id="3075" name="Picture 3" descr="C:\Users\florianovar\AppData\Local\Microsoft\Windows\Temporary Internet Files\Content.IE5\QY4DGTW9\MC900300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4389">
            <a:off x="996452" y="3362146"/>
            <a:ext cx="1598146" cy="23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lorianovar\AppData\Local\Microsoft\Windows\Temporary Internet Files\Content.IE5\FK5KBO0H\MC9002961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694" y="3212976"/>
            <a:ext cx="293885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florianovar\AppData\Local\Microsoft\Windows\Temporary Internet Files\Content.IE5\UADTYMDV\MC9002900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526" y="1544413"/>
            <a:ext cx="1243012" cy="136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lorianovar\AppData\Local\Microsoft\Windows\Temporary Internet Files\Content.IE5\F1GJZC0T\MC9002306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659" y="4036861"/>
            <a:ext cx="2185385" cy="180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01397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79387" y="440897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ml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5446711"/>
            <a:ext cx="15843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60969" y="5478529"/>
            <a:ext cx="1933942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mililitr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387" y="5447503"/>
            <a:ext cx="1152525" cy="769441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hl</a:t>
            </a:r>
            <a:endParaRPr lang="cs-CZ" sz="4800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87874" y="541647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60290" y="4377951"/>
            <a:ext cx="2305050" cy="706438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hektolitr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4243" y="335558"/>
            <a:ext cx="8488337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Seřaď jednotky </a:t>
            </a:r>
            <a:r>
              <a:rPr lang="cs-CZ" sz="3200" dirty="0" smtClean="0"/>
              <a:t>objemu od </a:t>
            </a:r>
            <a:r>
              <a:rPr lang="cs-CZ" sz="3200" dirty="0"/>
              <a:t>nejmenší k největší a přiřaď správnou </a:t>
            </a:r>
            <a:r>
              <a:rPr lang="cs-CZ" sz="3200" dirty="0" smtClean="0"/>
              <a:t>značku</a:t>
            </a:r>
            <a:endParaRPr lang="cs-CZ" sz="3200" dirty="0"/>
          </a:p>
        </p:txBody>
      </p:sp>
      <p:pic>
        <p:nvPicPr>
          <p:cNvPr id="4100" name="Picture 4" descr="C:\Users\florianovar\AppData\Local\Microsoft\Windows\Temporary Internet Files\Content.IE5\F1GJZC0T\MC9002338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233" y="2060848"/>
            <a:ext cx="308441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160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759190" y="4234730"/>
            <a:ext cx="2305050" cy="706438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hektolitr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387" y="440897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ml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5446711"/>
            <a:ext cx="15843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60969" y="5478529"/>
            <a:ext cx="1933942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mililitr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387" y="5447503"/>
            <a:ext cx="1152525" cy="769441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hl</a:t>
            </a:r>
            <a:endParaRPr lang="cs-CZ" sz="4800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87874" y="541647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60290" y="4377951"/>
            <a:ext cx="2305050" cy="706438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hektolitr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4243" y="335558"/>
            <a:ext cx="8488337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Seřaď jednotky </a:t>
            </a:r>
            <a:r>
              <a:rPr lang="cs-CZ" sz="3200" dirty="0" smtClean="0"/>
              <a:t>objemu od </a:t>
            </a:r>
            <a:r>
              <a:rPr lang="cs-CZ" sz="3200" dirty="0"/>
              <a:t>nejmenší k největší a přiřaď správnou </a:t>
            </a:r>
            <a:r>
              <a:rPr lang="cs-CZ" sz="3200" dirty="0" smtClean="0"/>
              <a:t>značku - řešení</a:t>
            </a:r>
            <a:endParaRPr lang="cs-CZ" sz="3200" dirty="0"/>
          </a:p>
        </p:txBody>
      </p:sp>
      <p:pic>
        <p:nvPicPr>
          <p:cNvPr id="4100" name="Picture 4" descr="C:\Users\florianovar\AppData\Local\Microsoft\Windows\Temporary Internet Files\Content.IE5\F1GJZC0T\MC9002338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233" y="2060848"/>
            <a:ext cx="308441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55649" y="2276872"/>
            <a:ext cx="1933942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mililitr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9190" y="3255731"/>
            <a:ext cx="15843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5340" y="2276872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ml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5339" y="3240359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52763" y="4203847"/>
            <a:ext cx="1152525" cy="769441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hl</a:t>
            </a:r>
            <a:endParaRPr lang="cs-CZ" sz="48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585098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8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2" grpId="0" animBg="1"/>
      <p:bldP spid="13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4168356"/>
              </p:ext>
            </p:extLst>
          </p:nvPr>
        </p:nvGraphicFramePr>
        <p:xfrm>
          <a:off x="1331640" y="1700808"/>
          <a:ext cx="3958274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7281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5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085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baseline="0" dirty="0" smtClean="0">
                          <a:solidFill>
                            <a:schemeClr val="tx1"/>
                          </a:solidFill>
                        </a:rPr>
                        <a:t>6 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 ml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4 000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500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8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 hl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344850"/>
            <a:ext cx="7354225" cy="70788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Převeď dané jednotky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53488" y="1772816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 smtClean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</p:txBody>
      </p:sp>
      <p:pic>
        <p:nvPicPr>
          <p:cNvPr id="2050" name="Picture 2" descr="C:\Users\florianovar\AppData\Local\Microsoft\Windows\Temporary Internet Files\Content.IE5\Z0R3RTH3\MC900296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9"/>
            <a:ext cx="2376264" cy="2947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5648277"/>
      </p:ext>
    </p:extLst>
  </p:cSld>
  <p:clrMapOvr>
    <a:masterClrMapping/>
  </p:clrMapOvr>
  <p:transition spd="slow" advClick="0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0084277"/>
              </p:ext>
            </p:extLst>
          </p:nvPr>
        </p:nvGraphicFramePr>
        <p:xfrm>
          <a:off x="1331640" y="1700808"/>
          <a:ext cx="3958274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7281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5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085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baseline="0" dirty="0" smtClean="0">
                          <a:solidFill>
                            <a:schemeClr val="tx1"/>
                          </a:solidFill>
                        </a:rPr>
                        <a:t>6 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6 000 ml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4 000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40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500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8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 hl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900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344850"/>
            <a:ext cx="7704856" cy="70788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Převeď dané jednotky - kontrola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1772816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 smtClean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</p:txBody>
      </p:sp>
      <p:pic>
        <p:nvPicPr>
          <p:cNvPr id="11" name="Picture 2" descr="C:\Users\florianovar\AppData\Local\Microsoft\Windows\Temporary Internet Files\Content.IE5\Z0R3RTH3\MC900296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9"/>
            <a:ext cx="2376264" cy="2947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69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670444"/>
              </p:ext>
            </p:extLst>
          </p:nvPr>
        </p:nvGraphicFramePr>
        <p:xfrm>
          <a:off x="395536" y="1916832"/>
          <a:ext cx="3960440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8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60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1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2 000 ml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2 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100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740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74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1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320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800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4 080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600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 hl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6 000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303847"/>
            <a:ext cx="7056784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Porovnej a doplň znaky &lt;, &gt;, =</a:t>
            </a:r>
          </a:p>
          <a:p>
            <a:r>
              <a:rPr lang="cs-CZ" sz="2800" dirty="0" smtClean="0"/>
              <a:t>Co si musíš nejdříve uvědomit?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31832" y="1979093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endParaRPr lang="cs-CZ" sz="4000" dirty="0"/>
          </a:p>
        </p:txBody>
      </p:sp>
      <p:pic>
        <p:nvPicPr>
          <p:cNvPr id="9" name="Picture 2" descr="C:\Users\florianovar\AppData\Local\Microsoft\Windows\Temporary Internet Files\Content.IE5\DHQR96LI\MC900038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2996952"/>
            <a:ext cx="1721209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42941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07615" y="134922"/>
            <a:ext cx="3148361" cy="70788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Slovní úloha</a:t>
            </a:r>
          </a:p>
        </p:txBody>
      </p:sp>
      <p:pic>
        <p:nvPicPr>
          <p:cNvPr id="1027" name="Picture 3" descr="C:\Users\florianovar\AppData\Local\Microsoft\Windows\Temporary Internet Files\Content.IE5\Z0R3RTH3\MC90042291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924" y="4437112"/>
            <a:ext cx="4442663" cy="219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lorianovar\AppData\Local\Microsoft\Windows\Temporary Internet Files\Content.IE5\UADTYMDV\MC900426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4" y="842808"/>
            <a:ext cx="1157591" cy="244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1744241" y="980728"/>
            <a:ext cx="7201346" cy="3033881"/>
          </a:xfrm>
          <a:prstGeom prst="wedgeRoundRectCallout">
            <a:avLst>
              <a:gd name="adj1" fmla="val -57540"/>
              <a:gd name="adj2" fmla="val -27795"/>
              <a:gd name="adj3" fmla="val 16667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chemeClr val="tx1"/>
                </a:solidFill>
              </a:rPr>
              <a:t>Do </a:t>
            </a:r>
            <a:r>
              <a:rPr lang="cs-CZ" sz="3200" dirty="0">
                <a:solidFill>
                  <a:schemeClr val="tx1"/>
                </a:solidFill>
              </a:rPr>
              <a:t>prázdné požární nádrže nateklo za 6 hodin 2 580 hl vody. </a:t>
            </a:r>
          </a:p>
          <a:p>
            <a:r>
              <a:rPr lang="cs-CZ" sz="3200" dirty="0">
                <a:solidFill>
                  <a:schemeClr val="tx1"/>
                </a:solidFill>
              </a:rPr>
              <a:t>Kolik hektolitrů vody nateklo každou hodinu?</a:t>
            </a:r>
          </a:p>
          <a:p>
            <a:r>
              <a:rPr lang="cs-CZ" sz="3200" dirty="0">
                <a:solidFill>
                  <a:schemeClr val="tx1"/>
                </a:solidFill>
              </a:rPr>
              <a:t>Kolik litrů vody bylo v nádrži po 3 hodinách?</a:t>
            </a:r>
          </a:p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05309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florianovar\AppData\Local\Microsoft\Windows\Temporary Internet Files\Content.IE5\FK5KBO0H\MC900320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723" y="5205806"/>
            <a:ext cx="2854351" cy="165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07615" y="134922"/>
            <a:ext cx="5020569" cy="70788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Slovní úloha - řešení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271816" y="908720"/>
            <a:ext cx="7684560" cy="4464496"/>
          </a:xfrm>
          <a:prstGeom prst="wedgeRoundRectCallout">
            <a:avLst>
              <a:gd name="adj1" fmla="val 52189"/>
              <a:gd name="adj2" fmla="val 45428"/>
              <a:gd name="adj3" fmla="val 16667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6 h ………2 580 hl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1 h ……………x hl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3 h ……………y hl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x = 2 580 : 6</a:t>
            </a:r>
          </a:p>
          <a:p>
            <a:r>
              <a:rPr lang="cs-CZ" sz="2800" u="dbl" dirty="0" smtClean="0">
                <a:solidFill>
                  <a:schemeClr val="tx1"/>
                </a:solidFill>
              </a:rPr>
              <a:t>x = 430 hl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y = 3 . 430</a:t>
            </a:r>
          </a:p>
          <a:p>
            <a:r>
              <a:rPr lang="cs-CZ" sz="2800" u="dbl" dirty="0" smtClean="0">
                <a:solidFill>
                  <a:schemeClr val="tx1"/>
                </a:solidFill>
              </a:rPr>
              <a:t>y = 1 290 hl = 129 000 l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Za 1 hodinu nateče do nádrže 430 hl vody.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Za 3 hodiny nateče do nádrže 129 000 l vody.</a:t>
            </a:r>
          </a:p>
        </p:txBody>
      </p:sp>
      <p:pic>
        <p:nvPicPr>
          <p:cNvPr id="2051" name="Picture 3" descr="C:\Users\florianovar\AppData\Local\Microsoft\Windows\Temporary Internet Files\Content.IE5\F1GJZC0T\MC9003384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52320" y="4509120"/>
            <a:ext cx="1647056" cy="2325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04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>
    <a:lnDef>
      <a:spPr>
        <a:ln w="92075"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3447</TotalTime>
  <Words>331</Words>
  <Application>Microsoft Office PowerPoint</Application>
  <PresentationFormat>Předvádění na obrazovce (4:3)</PresentationFormat>
  <Paragraphs>134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Calibri</vt:lpstr>
      <vt:lpstr>Wingdings 2</vt:lpstr>
      <vt:lpstr>Wingdings 3</vt:lpstr>
      <vt:lpstr>돋음</vt:lpstr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Florianová</dc:creator>
  <cp:lastModifiedBy>Lucka</cp:lastModifiedBy>
  <cp:revision>301</cp:revision>
  <dcterms:created xsi:type="dcterms:W3CDTF">2012-03-26T21:10:22Z</dcterms:created>
  <dcterms:modified xsi:type="dcterms:W3CDTF">2020-04-17T10:18:58Z</dcterms:modified>
</cp:coreProperties>
</file>