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  <p:sldId id="264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3B8A"/>
    <a:srgbClr val="B4145C"/>
    <a:srgbClr val="BB15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086600" cy="14700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2946400"/>
            <a:ext cx="4432300" cy="1752600"/>
          </a:xfrm>
        </p:spPr>
        <p:txBody>
          <a:bodyPr anchor="ctr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77000" y="6521824"/>
            <a:ext cx="2133600" cy="259976"/>
          </a:xfrm>
        </p:spPr>
        <p:txBody>
          <a:bodyPr/>
          <a:lstStyle>
            <a:lvl1pPr algn="r">
              <a:defRPr/>
            </a:lvl1pPr>
          </a:lstStyle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1824"/>
            <a:ext cx="2895600" cy="259976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293224"/>
            <a:ext cx="609600" cy="259976"/>
          </a:xfrm>
        </p:spPr>
        <p:txBody>
          <a:bodyPr/>
          <a:lstStyle>
            <a:lvl1pPr algn="ctr">
              <a:defRPr/>
            </a:lvl1pPr>
          </a:lstStyle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>
            <a:off x="685798" y="0"/>
            <a:ext cx="8001004" cy="7950200"/>
            <a:chOff x="685798" y="0"/>
            <a:chExt cx="8001004" cy="7950200"/>
          </a:xfrm>
        </p:grpSpPr>
        <p:sp>
          <p:nvSpPr>
            <p:cNvPr id="8" name="Pie 7"/>
            <p:cNvSpPr/>
            <p:nvPr/>
          </p:nvSpPr>
          <p:spPr>
            <a:xfrm flipH="1" flipV="1">
              <a:off x="1257300" y="5778500"/>
              <a:ext cx="2171700" cy="2171700"/>
            </a:xfrm>
            <a:prstGeom prst="pie">
              <a:avLst>
                <a:gd name="adj1" fmla="val 0"/>
                <a:gd name="adj2" fmla="val 10800000"/>
              </a:avLst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oup 52"/>
            <p:cNvGrpSpPr/>
            <p:nvPr/>
          </p:nvGrpSpPr>
          <p:grpSpPr>
            <a:xfrm>
              <a:off x="685798" y="0"/>
              <a:ext cx="8001004" cy="6855714"/>
              <a:chOff x="685798" y="0"/>
              <a:chExt cx="8001004" cy="6855714"/>
            </a:xfrm>
          </p:grpSpPr>
          <p:sp>
            <p:nvSpPr>
              <p:cNvPr id="10" name="Freeform 9"/>
              <p:cNvSpPr/>
              <p:nvPr/>
            </p:nvSpPr>
            <p:spPr>
              <a:xfrm>
                <a:off x="685798" y="5880101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590800" y="5181600"/>
                <a:ext cx="914400" cy="914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38200" y="57912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362200" y="59436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76400" y="56261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81200" y="5334000"/>
                <a:ext cx="355600" cy="3556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943100" y="55626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362200" y="50292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3009900" y="4419600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971800" y="46482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314700" y="4724400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3619500" y="50292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3843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505200" y="52578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295400" y="56642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447800" y="5511800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6002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352800" y="5943600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8" name="Freeform 27"/>
              <p:cNvSpPr/>
              <p:nvPr/>
            </p:nvSpPr>
            <p:spPr>
              <a:xfrm flipV="1">
                <a:off x="5486400" y="0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Oval 28"/>
              <p:cNvSpPr/>
              <p:nvPr/>
            </p:nvSpPr>
            <p:spPr>
              <a:xfrm flipV="1">
                <a:off x="7391402" y="759714"/>
                <a:ext cx="914400" cy="9144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0" name="Oval 29"/>
              <p:cNvSpPr/>
              <p:nvPr/>
            </p:nvSpPr>
            <p:spPr>
              <a:xfrm flipV="1">
                <a:off x="5638802" y="6073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 flipV="1">
                <a:off x="7162802" y="1501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 flipV="1">
                <a:off x="6477002" y="7724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 flipV="1">
                <a:off x="6781802" y="11661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4" name="Oval 33"/>
              <p:cNvSpPr/>
              <p:nvPr/>
            </p:nvSpPr>
            <p:spPr>
              <a:xfrm flipV="1">
                <a:off x="6743702" y="8613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Oval 34"/>
              <p:cNvSpPr/>
              <p:nvPr/>
            </p:nvSpPr>
            <p:spPr>
              <a:xfrm flipV="1">
                <a:off x="7162802" y="10645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 flipV="1">
                <a:off x="7810502" y="20805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7" name="Oval 36"/>
              <p:cNvSpPr/>
              <p:nvPr/>
            </p:nvSpPr>
            <p:spPr>
              <a:xfrm flipV="1">
                <a:off x="7772402" y="17757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8" name="Oval 37"/>
              <p:cNvSpPr/>
              <p:nvPr/>
            </p:nvSpPr>
            <p:spPr>
              <a:xfrm flipV="1">
                <a:off x="8115302" y="1928114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 flipV="1">
                <a:off x="8420102" y="16233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0" name="Oval 39"/>
              <p:cNvSpPr/>
              <p:nvPr/>
            </p:nvSpPr>
            <p:spPr>
              <a:xfrm flipV="1">
                <a:off x="61849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1" name="Oval 40"/>
              <p:cNvSpPr/>
              <p:nvPr/>
            </p:nvSpPr>
            <p:spPr>
              <a:xfrm flipV="1">
                <a:off x="8305802" y="13947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2" name="Oval 41"/>
              <p:cNvSpPr/>
              <p:nvPr/>
            </p:nvSpPr>
            <p:spPr>
              <a:xfrm flipV="1">
                <a:off x="6096002" y="10645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 flipV="1">
                <a:off x="6248402" y="12169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 flipV="1">
                <a:off x="64008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5" name="Oval 44"/>
              <p:cNvSpPr/>
              <p:nvPr/>
            </p:nvSpPr>
            <p:spPr>
              <a:xfrm flipV="1">
                <a:off x="8153402" y="378714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46" name="Oval 45"/>
          <p:cNvSpPr/>
          <p:nvPr/>
        </p:nvSpPr>
        <p:spPr>
          <a:xfrm>
            <a:off x="86360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8788400" y="6589059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89408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  <p:grpSp>
        <p:nvGrpSpPr>
          <p:cNvPr id="22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4" name="Picture Placeholder 2"/>
          <p:cNvSpPr>
            <a:spLocks noGrp="1"/>
          </p:cNvSpPr>
          <p:nvPr>
            <p:ph type="pic" idx="1"/>
          </p:nvPr>
        </p:nvSpPr>
        <p:spPr>
          <a:xfrm>
            <a:off x="5638800" y="838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  <p:sp>
        <p:nvSpPr>
          <p:cNvPr id="25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2" name="Picture Placeholder 2"/>
          <p:cNvSpPr>
            <a:spLocks noGrp="1"/>
          </p:cNvSpPr>
          <p:nvPr>
            <p:ph type="pic" idx="1"/>
          </p:nvPr>
        </p:nvSpPr>
        <p:spPr>
          <a:xfrm>
            <a:off x="5715000" y="76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  <p:sp>
        <p:nvSpPr>
          <p:cNvPr id="23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  <p:sp>
        <p:nvSpPr>
          <p:cNvPr id="24" name="Picture Placeholder 2"/>
          <p:cNvSpPr>
            <a:spLocks noGrp="1"/>
          </p:cNvSpPr>
          <p:nvPr>
            <p:ph type="pic" idx="14"/>
          </p:nvPr>
        </p:nvSpPr>
        <p:spPr>
          <a:xfrm>
            <a:off x="2667000" y="3810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>
            <a:off x="4592782" y="2133600"/>
            <a:ext cx="3865418" cy="4172197"/>
            <a:chOff x="0" y="0"/>
            <a:chExt cx="1600200" cy="17272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09600" y="990600"/>
            <a:ext cx="1179761" cy="1356814"/>
            <a:chOff x="266700" y="914400"/>
            <a:chExt cx="1179761" cy="1356814"/>
          </a:xfrm>
        </p:grpSpPr>
        <p:sp>
          <p:nvSpPr>
            <p:cNvPr id="23" name="Oval 22"/>
            <p:cNvSpPr/>
            <p:nvPr/>
          </p:nvSpPr>
          <p:spPr>
            <a:xfrm>
              <a:off x="555812" y="1380565"/>
              <a:ext cx="890649" cy="8906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 flipV="1">
              <a:off x="304800" y="121920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Oval 26"/>
            <p:cNvSpPr/>
            <p:nvPr/>
          </p:nvSpPr>
          <p:spPr>
            <a:xfrm flipV="1">
              <a:off x="266700" y="914400"/>
              <a:ext cx="431800" cy="4318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609600" y="1066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4400" y="2590800"/>
            <a:ext cx="1905000" cy="1905000"/>
          </a:xfrm>
          <a:prstGeom prst="ellipse">
            <a:avLst/>
          </a:prstGeom>
          <a:solidFill>
            <a:schemeClr val="tx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43000"/>
            <a:ext cx="7086600" cy="1472184"/>
          </a:xfrm>
        </p:spPr>
        <p:txBody>
          <a:bodyPr anchor="ctr" anchorCtr="0">
            <a:normAutofit/>
          </a:bodyPr>
          <a:lstStyle>
            <a:lvl1pPr algn="l">
              <a:defRPr sz="3600" b="0" cap="none" baseline="0"/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953" y="17526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buFont typeface="Wingdings" pitchFamily="2" charset="2"/>
              <a:buChar char="l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6200000">
            <a:off x="-870003" y="31472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1755648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16200000">
            <a:off x="3259278" y="37568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2359152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2130552" cy="3044952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  <p:grpSp>
        <p:nvGrpSpPr>
          <p:cNvPr id="23" name="Group 22"/>
          <p:cNvGrpSpPr/>
          <p:nvPr/>
        </p:nvGrpSpPr>
        <p:grpSpPr>
          <a:xfrm>
            <a:off x="4695702" y="2133600"/>
            <a:ext cx="4448298" cy="4018808"/>
            <a:chOff x="4695702" y="2133600"/>
            <a:chExt cx="4448298" cy="4018808"/>
          </a:xfrm>
        </p:grpSpPr>
        <p:sp>
          <p:nvSpPr>
            <p:cNvPr id="10" name="Oval 9"/>
            <p:cNvSpPr/>
            <p:nvPr/>
          </p:nvSpPr>
          <p:spPr>
            <a:xfrm>
              <a:off x="4695702" y="5048003"/>
              <a:ext cx="1104405" cy="110440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7065818" y="4572000"/>
              <a:ext cx="858982" cy="858982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339938" y="489461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693725" y="3048000"/>
              <a:ext cx="1840675" cy="184067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7916883" y="2133600"/>
              <a:ext cx="858982" cy="858982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7824849" y="268580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8653153" y="2869870"/>
              <a:ext cx="490847" cy="490847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552210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6781800" y="5562600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6705600" y="5181600"/>
              <a:ext cx="306779" cy="30677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7073735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27847"/>
            <a:ext cx="4114800" cy="4114800"/>
          </a:xfr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45720" tIns="9144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17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0645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8902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25" name="Oval 24"/>
          <p:cNvSpPr/>
          <p:nvPr/>
        </p:nvSpPr>
        <p:spPr>
          <a:xfrm>
            <a:off x="3886200" y="5638800"/>
            <a:ext cx="304800" cy="304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645152"/>
            <a:ext cx="2514600" cy="1600200"/>
          </a:xfrm>
          <a:solidFill>
            <a:schemeClr val="tx2">
              <a:alpha val="20000"/>
            </a:schemeClr>
          </a:solidFill>
          <a:ln>
            <a:noFill/>
          </a:ln>
        </p:spPr>
        <p:txBody>
          <a:bodyPr vert="horz" lIns="0" tIns="45720" rIns="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1800"/>
              </a:spcBef>
              <a:buFont typeface="Wingdings" pitchFamily="2" charset="2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26" name="Oval 25"/>
          <p:cNvSpPr/>
          <p:nvPr/>
        </p:nvSpPr>
        <p:spPr>
          <a:xfrm>
            <a:off x="3319153" y="5147953"/>
            <a:ext cx="186047" cy="186047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225024" y="5103129"/>
            <a:ext cx="186047" cy="186047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  <p:grpSp>
        <p:nvGrpSpPr>
          <p:cNvPr id="22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685800"/>
            <a:ext cx="4572000" cy="45720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/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901952"/>
            <a:ext cx="6629400" cy="4224528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64C1D-D00E-4D55-8873-69A1E4C7E97B}" type="datetimeFigureOut">
              <a:rPr lang="cs-CZ" smtClean="0"/>
              <a:t>16.04.2020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1824"/>
            <a:ext cx="2895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14B65-D9B5-48EA-A82A-1F624B5F2780}" type="slidenum">
              <a:rPr lang="cs-CZ" smtClean="0"/>
              <a:t>‹#›</a:t>
            </a:fld>
            <a:endParaRPr lang="cs-CZ"/>
          </a:p>
        </p:txBody>
      </p:sp>
      <p:sp>
        <p:nvSpPr>
          <p:cNvPr id="59" name="Oval 58"/>
          <p:cNvSpPr/>
          <p:nvPr/>
        </p:nvSpPr>
        <p:spPr>
          <a:xfrm>
            <a:off x="685800" y="152400"/>
            <a:ext cx="914400" cy="9144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381000" y="1206500"/>
            <a:ext cx="457200" cy="457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685800" y="914400"/>
            <a:ext cx="355600" cy="3556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7700" y="11430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457200" y="0"/>
            <a:ext cx="762000" cy="762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714500" y="0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676400" y="2286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2019300" y="304800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1028700" y="15240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889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914400" y="17526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0" y="12446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52400" y="1092200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3048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 rot="6197586" flipV="1">
            <a:off x="7932464" y="5568366"/>
            <a:ext cx="914400" cy="9144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Oval 79"/>
          <p:cNvSpPr/>
          <p:nvPr/>
        </p:nvSpPr>
        <p:spPr>
          <a:xfrm rot="6197586" flipV="1">
            <a:off x="8633992" y="4734233"/>
            <a:ext cx="457200" cy="457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Oval 80"/>
          <p:cNvSpPr/>
          <p:nvPr/>
        </p:nvSpPr>
        <p:spPr>
          <a:xfrm rot="6197586" flipV="1">
            <a:off x="8292676" y="4953384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 rot="6197586" flipV="1">
            <a:off x="8514131" y="4976607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Oval 82"/>
          <p:cNvSpPr/>
          <p:nvPr/>
        </p:nvSpPr>
        <p:spPr>
          <a:xfrm rot="6197586" flipV="1">
            <a:off x="7856272" y="5295370"/>
            <a:ext cx="762000" cy="762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 rot="6197586" flipV="1">
            <a:off x="199818" y="5914818"/>
            <a:ext cx="216774" cy="216774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 rot="6197586" flipV="1">
            <a:off x="7387699" y="5767494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Oval 85"/>
          <p:cNvSpPr/>
          <p:nvPr/>
        </p:nvSpPr>
        <p:spPr>
          <a:xfrm rot="6197586" flipV="1">
            <a:off x="7412357" y="6095509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 rot="6197586" flipV="1">
            <a:off x="7638907" y="6462226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 rot="6197586" flipV="1">
            <a:off x="8607584" y="43843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Oval 88"/>
          <p:cNvSpPr/>
          <p:nvPr/>
        </p:nvSpPr>
        <p:spPr>
          <a:xfrm rot="6197586" flipV="1">
            <a:off x="7887663" y="6403551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Oval 89"/>
          <p:cNvSpPr/>
          <p:nvPr/>
        </p:nvSpPr>
        <p:spPr>
          <a:xfrm rot="6197586" flipV="1">
            <a:off x="8801061" y="4338664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1" name="Oval 90"/>
          <p:cNvSpPr/>
          <p:nvPr/>
        </p:nvSpPr>
        <p:spPr>
          <a:xfrm rot="6197586" flipV="1">
            <a:off x="8617702" y="445193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2" name="Oval 91"/>
          <p:cNvSpPr/>
          <p:nvPr/>
        </p:nvSpPr>
        <p:spPr>
          <a:xfrm rot="6197586" flipV="1">
            <a:off x="8557941" y="4594415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Oval 94"/>
          <p:cNvSpPr/>
          <p:nvPr/>
        </p:nvSpPr>
        <p:spPr>
          <a:xfrm rot="6197586" flipV="1">
            <a:off x="243115" y="6241508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Oval 95"/>
          <p:cNvSpPr/>
          <p:nvPr/>
        </p:nvSpPr>
        <p:spPr>
          <a:xfrm rot="6197586" flipV="1">
            <a:off x="436592" y="6195872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7" name="Oval 96"/>
          <p:cNvSpPr/>
          <p:nvPr/>
        </p:nvSpPr>
        <p:spPr>
          <a:xfrm rot="6197586" flipV="1">
            <a:off x="253233" y="6309147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8" name="Oval 97"/>
          <p:cNvSpPr/>
          <p:nvPr/>
        </p:nvSpPr>
        <p:spPr>
          <a:xfrm rot="6197586" flipV="1">
            <a:off x="193472" y="6451623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14350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06450" indent="-228600" algn="l" defTabSz="914400" rtl="0" eaLnBrk="1" latinLnBrk="0" hangingPunct="1">
        <a:spcBef>
          <a:spcPts val="10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089025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ts val="1000"/>
        </a:spcBef>
        <a:buFont typeface="Wingdings" pitchFamily="2" charset="2"/>
        <a:buChar char="l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400" b="1" dirty="0" smtClean="0">
                <a:solidFill>
                  <a:srgbClr val="E93B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ANOTACE</a:t>
            </a:r>
            <a:endParaRPr lang="cs-CZ" sz="4400" b="1" dirty="0">
              <a:solidFill>
                <a:srgbClr val="E93B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901952"/>
            <a:ext cx="8640960" cy="4224528"/>
          </a:xfrm>
        </p:spPr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00B050"/>
                </a:solidFill>
              </a:rPr>
              <a:t>Prezentace je určena žákům </a:t>
            </a:r>
            <a:r>
              <a:rPr lang="cs-CZ" sz="2400" b="1" dirty="0" smtClean="0">
                <a:solidFill>
                  <a:srgbClr val="00B050"/>
                </a:solidFill>
              </a:rPr>
              <a:t>5. </a:t>
            </a:r>
            <a:r>
              <a:rPr lang="cs-CZ" sz="2400" b="1" dirty="0" smtClean="0">
                <a:solidFill>
                  <a:srgbClr val="00B050"/>
                </a:solidFill>
              </a:rPr>
              <a:t>tříd jako výkladová v hodině českého jazyka.</a:t>
            </a:r>
          </a:p>
          <a:p>
            <a:r>
              <a:rPr lang="cs-CZ" sz="2400" b="1" dirty="0" smtClean="0">
                <a:solidFill>
                  <a:srgbClr val="00B050"/>
                </a:solidFill>
              </a:rPr>
              <a:t>Žáci se seznámí se základní skladební dvojicí. </a:t>
            </a:r>
          </a:p>
          <a:p>
            <a:r>
              <a:rPr lang="cs-CZ" sz="2400" b="1" dirty="0" smtClean="0">
                <a:solidFill>
                  <a:srgbClr val="00B050"/>
                </a:solidFill>
              </a:rPr>
              <a:t>Naučí se jí vyhledávat ve větách. </a:t>
            </a:r>
            <a:endParaRPr lang="cs-CZ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96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4280" y="332656"/>
            <a:ext cx="7992888" cy="3240360"/>
          </a:xfrm>
        </p:spPr>
        <p:txBody>
          <a:bodyPr>
            <a:normAutofit/>
          </a:bodyPr>
          <a:lstStyle/>
          <a:p>
            <a:pPr algn="ctr"/>
            <a:r>
              <a:rPr lang="cs-CZ" sz="6600" b="1" dirty="0" smtClean="0">
                <a:solidFill>
                  <a:srgbClr val="E93B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</a:t>
            </a:r>
            <a:br>
              <a:rPr lang="cs-CZ" sz="6600" b="1" dirty="0" smtClean="0">
                <a:solidFill>
                  <a:srgbClr val="E93B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6600" b="1" dirty="0" smtClean="0">
                <a:solidFill>
                  <a:srgbClr val="E93B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SKLADEBNÍ DVOJICE</a:t>
            </a:r>
            <a:endParaRPr lang="cs-CZ" sz="6600" b="1" dirty="0">
              <a:solidFill>
                <a:srgbClr val="E93B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195736" y="2780928"/>
            <a:ext cx="6696744" cy="3960440"/>
          </a:xfrm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00B050"/>
                </a:solidFill>
              </a:rPr>
              <a:t>Dvojice větných členů, které nazýváme: </a:t>
            </a:r>
            <a:r>
              <a:rPr lang="cs-CZ" sz="4000" b="1" u="sng" dirty="0" smtClean="0">
                <a:solidFill>
                  <a:srgbClr val="00B050"/>
                </a:solidFill>
              </a:rPr>
              <a:t>podmět</a:t>
            </a:r>
            <a:r>
              <a:rPr lang="cs-CZ" sz="3200" b="1" dirty="0" smtClean="0">
                <a:solidFill>
                  <a:srgbClr val="00B050"/>
                </a:solidFill>
              </a:rPr>
              <a:t> a </a:t>
            </a:r>
            <a:r>
              <a:rPr lang="cs-CZ" sz="4000" b="1" u="sng" dirty="0" smtClean="0">
                <a:solidFill>
                  <a:srgbClr val="00B050"/>
                </a:solidFill>
              </a:rPr>
              <a:t>přísudek</a:t>
            </a:r>
            <a:endParaRPr lang="cs-CZ" sz="40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6739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0" y="1988840"/>
            <a:ext cx="4968552" cy="4248472"/>
          </a:xfrm>
        </p:spPr>
        <p:txBody>
          <a:bodyPr>
            <a:normAutofit fontScale="77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Základní větný člen. 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Sloveso v určitém tvaru.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Samostatně tvoří větu:</a:t>
            </a:r>
          </a:p>
          <a:p>
            <a:pPr marL="0" indent="0" algn="ctr">
              <a:buNone/>
            </a:pPr>
            <a:r>
              <a:rPr lang="cs-CZ" sz="4100" b="1" dirty="0" smtClean="0">
                <a:solidFill>
                  <a:srgbClr val="00B050"/>
                </a:solidFill>
              </a:rPr>
              <a:t>Sněží.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716016" y="0"/>
            <a:ext cx="4176464" cy="4680520"/>
          </a:xfrm>
        </p:spPr>
        <p:txBody>
          <a:bodyPr>
            <a:normAutofit fontScale="77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Ptáme se na něj otázkou:</a:t>
            </a:r>
          </a:p>
          <a:p>
            <a:pPr marL="0" indent="0">
              <a:buNone/>
            </a:pPr>
            <a:r>
              <a:rPr lang="cs-CZ" sz="3200" b="1" dirty="0" smtClean="0">
                <a:solidFill>
                  <a:srgbClr val="00B050"/>
                </a:solidFill>
              </a:rPr>
              <a:t>     </a:t>
            </a:r>
          </a:p>
          <a:p>
            <a:pPr marL="0" indent="0" algn="ctr">
              <a:buNone/>
            </a:pPr>
            <a:r>
              <a:rPr lang="cs-CZ" sz="4600" b="1" dirty="0" smtClean="0">
                <a:solidFill>
                  <a:srgbClr val="00B050"/>
                </a:solidFill>
              </a:rPr>
              <a:t>Co dělá?</a:t>
            </a:r>
            <a:endParaRPr lang="cs-CZ" sz="4600" b="1" dirty="0">
              <a:solidFill>
                <a:srgbClr val="00B050"/>
              </a:solidFill>
            </a:endParaRPr>
          </a:p>
          <a:p>
            <a:pPr>
              <a:buFont typeface="Arial" pitchFamily="34" charset="0"/>
              <a:buChar char="•"/>
            </a:pPr>
            <a:endParaRPr lang="cs-CZ" sz="3200" b="1" dirty="0" smtClean="0">
              <a:solidFill>
                <a:srgbClr val="00B05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Úkol: Vymýšlej přísudky:</a:t>
            </a:r>
          </a:p>
          <a:p>
            <a:endParaRPr lang="cs-CZ" sz="3200" b="1" dirty="0">
              <a:solidFill>
                <a:srgbClr val="00B050"/>
              </a:solidFill>
            </a:endParaRPr>
          </a:p>
          <a:p>
            <a:endParaRPr lang="cs-CZ" sz="3200" b="1" dirty="0" smtClean="0">
              <a:solidFill>
                <a:srgbClr val="00B050"/>
              </a:solidFill>
            </a:endParaRPr>
          </a:p>
          <a:p>
            <a:endParaRPr lang="cs-CZ" sz="3200" b="1" dirty="0" smtClean="0">
              <a:solidFill>
                <a:srgbClr val="00B050"/>
              </a:solidFill>
            </a:endParaRPr>
          </a:p>
          <a:p>
            <a:endParaRPr lang="cs-CZ" sz="3200" b="1" dirty="0">
              <a:solidFill>
                <a:srgbClr val="00B050"/>
              </a:solidFill>
            </a:endParaRPr>
          </a:p>
          <a:p>
            <a:endParaRPr lang="cs-CZ" sz="3200" b="1" dirty="0" smtClean="0">
              <a:solidFill>
                <a:srgbClr val="00B050"/>
              </a:solidFill>
            </a:endParaRPr>
          </a:p>
          <a:p>
            <a:endParaRPr lang="cs-CZ" sz="3200" b="1" dirty="0">
              <a:solidFill>
                <a:srgbClr val="00B050"/>
              </a:solidFill>
            </a:endParaRPr>
          </a:p>
          <a:p>
            <a:endParaRPr lang="cs-CZ" sz="3200" b="1" dirty="0" smtClean="0">
              <a:solidFill>
                <a:srgbClr val="00B050"/>
              </a:solidFill>
            </a:endParaRPr>
          </a:p>
          <a:p>
            <a:endParaRPr lang="cs-CZ" sz="32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cs-CZ" sz="32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cs-CZ" sz="3200" b="1" dirty="0" smtClean="0">
              <a:solidFill>
                <a:srgbClr val="00B050"/>
              </a:solidFill>
            </a:endParaRPr>
          </a:p>
          <a:p>
            <a:pPr algn="ctr">
              <a:buFont typeface="Arial" pitchFamily="34" charset="0"/>
              <a:buChar char="•"/>
            </a:pPr>
            <a:endParaRPr lang="cs-CZ" sz="3200" b="1" dirty="0">
              <a:solidFill>
                <a:srgbClr val="00B050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67656" y="404664"/>
            <a:ext cx="4392488" cy="1811288"/>
          </a:xfrm>
        </p:spPr>
        <p:txBody>
          <a:bodyPr>
            <a:normAutofit/>
          </a:bodyPr>
          <a:lstStyle/>
          <a:p>
            <a:r>
              <a:rPr lang="cs-CZ" sz="6600" b="1" dirty="0" smtClean="0">
                <a:solidFill>
                  <a:srgbClr val="E93B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PŘÍSUDEK</a:t>
            </a:r>
            <a:endParaRPr lang="cs-CZ" sz="6600" b="1" dirty="0">
              <a:solidFill>
                <a:srgbClr val="E93B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Zástupný symbol pro 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07904" y="4005064"/>
            <a:ext cx="2946648" cy="2658616"/>
          </a:xfrm>
          <a:prstGeom prst="ellipse">
            <a:avLst/>
          </a:prstGeom>
          <a:solidFill>
            <a:schemeClr val="tx2">
              <a:alpha val="20000"/>
            </a:schemeClr>
          </a:solidFill>
          <a:ln w="44450" cap="flat" cmpd="sng" algn="ctr">
            <a:noFill/>
            <a:prstDash val="solid"/>
          </a:ln>
          <a:effectLst/>
        </p:spPr>
      </p:pic>
    </p:spTree>
    <p:extLst>
      <p:ext uri="{BB962C8B-B14F-4D97-AF65-F5344CB8AC3E}">
        <p14:creationId xmlns:p14="http://schemas.microsoft.com/office/powerpoint/2010/main" val="33057613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982830" y="548680"/>
            <a:ext cx="7753672" cy="1491952"/>
          </a:xfrm>
        </p:spPr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E93B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Dosazuj vhodné přísudky:</a:t>
            </a:r>
            <a:endParaRPr lang="cs-CZ" sz="4800" b="1" dirty="0">
              <a:solidFill>
                <a:srgbClr val="E93B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1"/>
          </p:nvPr>
        </p:nvSpPr>
        <p:spPr>
          <a:xfrm>
            <a:off x="107504" y="1628800"/>
            <a:ext cx="8712968" cy="4983432"/>
          </a:xfrm>
        </p:spPr>
        <p:txBody>
          <a:bodyPr>
            <a:normAutofit/>
          </a:bodyPr>
          <a:lstStyle/>
          <a:p>
            <a:pPr algn="ctr"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Myslivec        na zvěř.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Maminka         chléb a sůl. 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Tatínek          rozbité auto.</a:t>
            </a:r>
          </a:p>
          <a:p>
            <a:pPr algn="ctr"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Děti           na výlet.</a:t>
            </a:r>
          </a:p>
          <a:p>
            <a:pPr algn="ctr"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Koně           na louce.  </a:t>
            </a:r>
          </a:p>
          <a:p>
            <a:pPr>
              <a:buFont typeface="Arial" pitchFamily="34" charset="0"/>
              <a:buChar char="•"/>
            </a:pPr>
            <a:endParaRPr lang="cs-CZ" sz="3200" b="1" dirty="0" smtClean="0">
              <a:solidFill>
                <a:srgbClr val="00B050"/>
              </a:solidFill>
            </a:endParaRPr>
          </a:p>
          <a:p>
            <a:pPr algn="ctr">
              <a:buFont typeface="Arial" pitchFamily="34" charset="0"/>
              <a:buChar char="•"/>
            </a:pPr>
            <a:endParaRPr lang="cs-CZ" sz="3200" b="1" dirty="0" smtClean="0">
              <a:solidFill>
                <a:srgbClr val="00B050"/>
              </a:solidFill>
            </a:endParaRPr>
          </a:p>
          <a:p>
            <a:pPr>
              <a:buFont typeface="Arial" pitchFamily="34" charset="0"/>
              <a:buChar char="•"/>
            </a:pPr>
            <a:endParaRPr lang="cs-CZ" sz="3200" b="1" dirty="0">
              <a:solidFill>
                <a:srgbClr val="00B05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3968204" y="2373908"/>
            <a:ext cx="1332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číhal</a:t>
            </a:r>
            <a:endParaRPr lang="cs-CZ" sz="32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3218154" y="4509120"/>
            <a:ext cx="18758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cs-CZ" sz="3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těšily </a:t>
            </a:r>
            <a:endParaRPr lang="cs-CZ" sz="32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347864" y="3785056"/>
            <a:ext cx="1511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opravil </a:t>
            </a:r>
            <a:r>
              <a:rPr lang="cs-CZ" sz="28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endParaRPr lang="cs-CZ" sz="28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3419872" y="3031598"/>
            <a:ext cx="14989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koupila</a:t>
            </a:r>
            <a:endParaRPr lang="cs-CZ" sz="32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236209" y="5239235"/>
            <a:ext cx="186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cs-CZ" sz="3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pásli</a:t>
            </a:r>
            <a:endParaRPr lang="cs-CZ" sz="32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profesor\AppData\Local\Microsoft\Windows\Temporary Internet Files\Content.IE5\127AJ74V\MC90033241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683435"/>
            <a:ext cx="1584176" cy="129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Documents and Settings\profesor\Local Settings\Temporary Internet Files\Content.IE5\QT3M48QX\MC90005958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723565"/>
            <a:ext cx="1263701" cy="189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1623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107504" y="2060848"/>
            <a:ext cx="8784976" cy="4536504"/>
          </a:xfrm>
        </p:spPr>
        <p:txBody>
          <a:bodyPr>
            <a:normAutofit fontScale="92500" lnSpcReduction="20000"/>
          </a:bodyPr>
          <a:lstStyle/>
          <a:p>
            <a:pPr algn="ctr"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Podmět je vždy v 1. pádě.</a:t>
            </a:r>
          </a:p>
          <a:p>
            <a:pPr algn="ctr"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Nejčastěji podstatné jméno: </a:t>
            </a:r>
            <a:r>
              <a:rPr lang="cs-CZ" sz="3200" b="1" u="sng" dirty="0" smtClean="0">
                <a:solidFill>
                  <a:srgbClr val="00B050"/>
                </a:solidFill>
              </a:rPr>
              <a:t>Pes</a:t>
            </a:r>
            <a:r>
              <a:rPr lang="cs-CZ" sz="3200" b="1" dirty="0" smtClean="0">
                <a:solidFill>
                  <a:srgbClr val="00B050"/>
                </a:solidFill>
              </a:rPr>
              <a:t> štěká.</a:t>
            </a:r>
          </a:p>
          <a:p>
            <a:pPr algn="ctr"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Přídavné jméno: </a:t>
            </a:r>
            <a:r>
              <a:rPr lang="cs-CZ" sz="3200" b="1" u="sng" dirty="0" smtClean="0">
                <a:solidFill>
                  <a:srgbClr val="00B050"/>
                </a:solidFill>
              </a:rPr>
              <a:t>Modří</a:t>
            </a:r>
            <a:r>
              <a:rPr lang="cs-CZ" sz="3200" b="1" dirty="0" smtClean="0">
                <a:solidFill>
                  <a:srgbClr val="00B050"/>
                </a:solidFill>
              </a:rPr>
              <a:t> zvítězili.</a:t>
            </a:r>
          </a:p>
          <a:p>
            <a:pPr algn="ctr"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Zájmeno: </a:t>
            </a:r>
            <a:r>
              <a:rPr lang="cs-CZ" sz="3200" b="1" u="sng" dirty="0" smtClean="0">
                <a:solidFill>
                  <a:srgbClr val="00B050"/>
                </a:solidFill>
              </a:rPr>
              <a:t>Oni</a:t>
            </a:r>
            <a:r>
              <a:rPr lang="cs-CZ" sz="3200" b="1" dirty="0" smtClean="0">
                <a:solidFill>
                  <a:srgbClr val="00B050"/>
                </a:solidFill>
              </a:rPr>
              <a:t> tancují.</a:t>
            </a:r>
          </a:p>
          <a:p>
            <a:pPr algn="ctr"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Číslovka: </a:t>
            </a:r>
            <a:r>
              <a:rPr lang="cs-CZ" sz="3200" b="1" u="sng" dirty="0" smtClean="0">
                <a:solidFill>
                  <a:srgbClr val="00B050"/>
                </a:solidFill>
              </a:rPr>
              <a:t>Tři</a:t>
            </a:r>
            <a:r>
              <a:rPr lang="cs-CZ" sz="3200" b="1" dirty="0" smtClean="0">
                <a:solidFill>
                  <a:srgbClr val="00B050"/>
                </a:solidFill>
              </a:rPr>
              <a:t> přišli včas.</a:t>
            </a:r>
            <a:endParaRPr lang="cs-CZ" sz="3200" b="1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139952" y="260648"/>
            <a:ext cx="4824536" cy="2664296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rgbClr val="00B050"/>
                </a:solidFill>
              </a:rPr>
              <a:t>Ptáme se: </a:t>
            </a:r>
          </a:p>
          <a:p>
            <a:pPr marL="0" indent="0">
              <a:buNone/>
            </a:pPr>
            <a:r>
              <a:rPr lang="cs-CZ" sz="3200" b="1" dirty="0" smtClean="0">
                <a:solidFill>
                  <a:srgbClr val="00B050"/>
                </a:solidFill>
              </a:rPr>
              <a:t> </a:t>
            </a:r>
            <a:r>
              <a:rPr lang="cs-CZ" sz="4000" b="1" dirty="0" smtClean="0">
                <a:solidFill>
                  <a:srgbClr val="00B050"/>
                </a:solidFill>
              </a:rPr>
              <a:t>Kdo co dělá?</a:t>
            </a:r>
            <a:endParaRPr lang="cs-CZ" sz="40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3200" b="1" dirty="0" smtClean="0">
                <a:solidFill>
                  <a:srgbClr val="00B050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cs-CZ" sz="3200" b="1" dirty="0">
              <a:solidFill>
                <a:srgbClr val="00B050"/>
              </a:solidFill>
            </a:endParaRPr>
          </a:p>
          <a:p>
            <a:pPr>
              <a:buFont typeface="Arial" pitchFamily="34" charset="0"/>
              <a:buChar char="•"/>
            </a:pPr>
            <a:endParaRPr lang="cs-CZ" sz="3200" b="1" dirty="0">
              <a:solidFill>
                <a:srgbClr val="00B050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23528" y="764704"/>
            <a:ext cx="4392488" cy="1584176"/>
          </a:xfrm>
        </p:spPr>
        <p:txBody>
          <a:bodyPr>
            <a:normAutofit/>
          </a:bodyPr>
          <a:lstStyle/>
          <a:p>
            <a:pPr algn="ctr"/>
            <a:r>
              <a:rPr lang="cs-CZ" sz="6600" b="1" dirty="0" smtClean="0">
                <a:solidFill>
                  <a:srgbClr val="E93B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PODMĚT</a:t>
            </a:r>
            <a:endParaRPr lang="cs-CZ" sz="6600" b="1" dirty="0">
              <a:solidFill>
                <a:srgbClr val="E93B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90550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6864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cs-CZ" sz="6600" b="1" dirty="0" smtClean="0">
                <a:solidFill>
                  <a:srgbClr val="E93B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VYHLEDÁVÁNÍ ZÁKLADNÍ SKLADEBNÍ DVOJICE</a:t>
            </a:r>
            <a:endParaRPr lang="cs-CZ" sz="6600" b="1" dirty="0">
              <a:solidFill>
                <a:srgbClr val="E93B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901952"/>
            <a:ext cx="8424936" cy="4047328"/>
          </a:xfrm>
        </p:spPr>
        <p:txBody>
          <a:bodyPr>
            <a:normAutofit fontScale="92500" lnSpcReduction="10000"/>
          </a:bodyPr>
          <a:lstStyle/>
          <a:p>
            <a:pPr algn="ctr"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B050"/>
                </a:solidFill>
              </a:rPr>
              <a:t>Z lesa vyšli houbaři s košíky.</a:t>
            </a:r>
          </a:p>
          <a:p>
            <a:pPr algn="ctr"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B050"/>
                </a:solidFill>
              </a:rPr>
              <a:t>PŘÍSUDEK: CO DĚLÁ?</a:t>
            </a:r>
          </a:p>
          <a:p>
            <a:pPr algn="ctr"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B050"/>
                </a:solidFill>
              </a:rPr>
              <a:t>Podmět: Kdo co dělá?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B050"/>
                </a:solidFill>
              </a:rPr>
              <a:t>Z komína stoupal proužek dýmu.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B050"/>
                </a:solidFill>
              </a:rPr>
              <a:t>Přísudek:            Podmět:</a:t>
            </a:r>
            <a:endParaRPr lang="cs-CZ" sz="2800" b="1" dirty="0">
              <a:solidFill>
                <a:srgbClr val="00B05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487589" y="3530616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houbaři</a:t>
            </a:r>
            <a:endParaRPr lang="cs-CZ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515067" y="2929681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vyšli</a:t>
            </a:r>
            <a:endParaRPr lang="cs-CZ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216672" y="4715288"/>
            <a:ext cx="15667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stoupal </a:t>
            </a:r>
            <a:endParaRPr lang="cs-CZ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108476" y="4706751"/>
            <a:ext cx="1722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proužek</a:t>
            </a:r>
            <a:endParaRPr lang="cs-CZ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Volný tvar 8"/>
          <p:cNvSpPr/>
          <p:nvPr/>
        </p:nvSpPr>
        <p:spPr>
          <a:xfrm flipV="1">
            <a:off x="3144540" y="2883962"/>
            <a:ext cx="953492" cy="45719"/>
          </a:xfrm>
          <a:custGeom>
            <a:avLst/>
            <a:gdLst>
              <a:gd name="connsiteX0" fmla="*/ 0 w 1790700"/>
              <a:gd name="connsiteY0" fmla="*/ 152400 h 152400"/>
              <a:gd name="connsiteX1" fmla="*/ 25400 w 1790700"/>
              <a:gd name="connsiteY1" fmla="*/ 50800 h 152400"/>
              <a:gd name="connsiteX2" fmla="*/ 50800 w 1790700"/>
              <a:gd name="connsiteY2" fmla="*/ 12700 h 152400"/>
              <a:gd name="connsiteX3" fmla="*/ 88900 w 1790700"/>
              <a:gd name="connsiteY3" fmla="*/ 0 h 152400"/>
              <a:gd name="connsiteX4" fmla="*/ 215900 w 1790700"/>
              <a:gd name="connsiteY4" fmla="*/ 38100 h 152400"/>
              <a:gd name="connsiteX5" fmla="*/ 304800 w 1790700"/>
              <a:gd name="connsiteY5" fmla="*/ 88900 h 152400"/>
              <a:gd name="connsiteX6" fmla="*/ 355600 w 1790700"/>
              <a:gd name="connsiteY6" fmla="*/ 101600 h 152400"/>
              <a:gd name="connsiteX7" fmla="*/ 406400 w 1790700"/>
              <a:gd name="connsiteY7" fmla="*/ 88900 h 152400"/>
              <a:gd name="connsiteX8" fmla="*/ 482600 w 1790700"/>
              <a:gd name="connsiteY8" fmla="*/ 25400 h 152400"/>
              <a:gd name="connsiteX9" fmla="*/ 571500 w 1790700"/>
              <a:gd name="connsiteY9" fmla="*/ 38100 h 152400"/>
              <a:gd name="connsiteX10" fmla="*/ 596900 w 1790700"/>
              <a:gd name="connsiteY10" fmla="*/ 76200 h 152400"/>
              <a:gd name="connsiteX11" fmla="*/ 673100 w 1790700"/>
              <a:gd name="connsiteY11" fmla="*/ 114300 h 152400"/>
              <a:gd name="connsiteX12" fmla="*/ 736600 w 1790700"/>
              <a:gd name="connsiteY12" fmla="*/ 101600 h 152400"/>
              <a:gd name="connsiteX13" fmla="*/ 787400 w 1790700"/>
              <a:gd name="connsiteY13" fmla="*/ 63500 h 152400"/>
              <a:gd name="connsiteX14" fmla="*/ 838200 w 1790700"/>
              <a:gd name="connsiteY14" fmla="*/ 38100 h 152400"/>
              <a:gd name="connsiteX15" fmla="*/ 914400 w 1790700"/>
              <a:gd name="connsiteY15" fmla="*/ 50800 h 152400"/>
              <a:gd name="connsiteX16" fmla="*/ 939800 w 1790700"/>
              <a:gd name="connsiteY16" fmla="*/ 88900 h 152400"/>
              <a:gd name="connsiteX17" fmla="*/ 1028700 w 1790700"/>
              <a:gd name="connsiteY17" fmla="*/ 139700 h 152400"/>
              <a:gd name="connsiteX18" fmla="*/ 1104900 w 1790700"/>
              <a:gd name="connsiteY18" fmla="*/ 88900 h 152400"/>
              <a:gd name="connsiteX19" fmla="*/ 1130300 w 1790700"/>
              <a:gd name="connsiteY19" fmla="*/ 50800 h 152400"/>
              <a:gd name="connsiteX20" fmla="*/ 1168400 w 1790700"/>
              <a:gd name="connsiteY20" fmla="*/ 38100 h 152400"/>
              <a:gd name="connsiteX21" fmla="*/ 1244600 w 1790700"/>
              <a:gd name="connsiteY21" fmla="*/ 50800 h 152400"/>
              <a:gd name="connsiteX22" fmla="*/ 1397000 w 1790700"/>
              <a:gd name="connsiteY22" fmla="*/ 139700 h 152400"/>
              <a:gd name="connsiteX23" fmla="*/ 1485900 w 1790700"/>
              <a:gd name="connsiteY23" fmla="*/ 76200 h 152400"/>
              <a:gd name="connsiteX24" fmla="*/ 1498600 w 1790700"/>
              <a:gd name="connsiteY24" fmla="*/ 38100 h 152400"/>
              <a:gd name="connsiteX25" fmla="*/ 1562100 w 1790700"/>
              <a:gd name="connsiteY25" fmla="*/ 12700 h 152400"/>
              <a:gd name="connsiteX26" fmla="*/ 1638300 w 1790700"/>
              <a:gd name="connsiteY26" fmla="*/ 50800 h 152400"/>
              <a:gd name="connsiteX27" fmla="*/ 1676400 w 1790700"/>
              <a:gd name="connsiteY27" fmla="*/ 76200 h 152400"/>
              <a:gd name="connsiteX28" fmla="*/ 1689100 w 1790700"/>
              <a:gd name="connsiteY28" fmla="*/ 114300 h 152400"/>
              <a:gd name="connsiteX29" fmla="*/ 1727200 w 1790700"/>
              <a:gd name="connsiteY29" fmla="*/ 127000 h 152400"/>
              <a:gd name="connsiteX30" fmla="*/ 1790700 w 1790700"/>
              <a:gd name="connsiteY30" fmla="*/ 1016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90700" h="152400">
                <a:moveTo>
                  <a:pt x="0" y="152400"/>
                </a:moveTo>
                <a:cubicBezTo>
                  <a:pt x="4830" y="128248"/>
                  <a:pt x="12383" y="76835"/>
                  <a:pt x="25400" y="50800"/>
                </a:cubicBezTo>
                <a:cubicBezTo>
                  <a:pt x="32226" y="37148"/>
                  <a:pt x="38881" y="22235"/>
                  <a:pt x="50800" y="12700"/>
                </a:cubicBezTo>
                <a:cubicBezTo>
                  <a:pt x="61253" y="4337"/>
                  <a:pt x="76200" y="4233"/>
                  <a:pt x="88900" y="0"/>
                </a:cubicBezTo>
                <a:cubicBezTo>
                  <a:pt x="181659" y="30920"/>
                  <a:pt x="139125" y="18906"/>
                  <a:pt x="215900" y="38100"/>
                </a:cubicBezTo>
                <a:cubicBezTo>
                  <a:pt x="247483" y="59155"/>
                  <a:pt x="267970" y="75089"/>
                  <a:pt x="304800" y="88900"/>
                </a:cubicBezTo>
                <a:cubicBezTo>
                  <a:pt x="321143" y="95029"/>
                  <a:pt x="338667" y="97367"/>
                  <a:pt x="355600" y="101600"/>
                </a:cubicBezTo>
                <a:cubicBezTo>
                  <a:pt x="372533" y="97367"/>
                  <a:pt x="390357" y="95776"/>
                  <a:pt x="406400" y="88900"/>
                </a:cubicBezTo>
                <a:cubicBezTo>
                  <a:pt x="437342" y="75639"/>
                  <a:pt x="459714" y="48286"/>
                  <a:pt x="482600" y="25400"/>
                </a:cubicBezTo>
                <a:cubicBezTo>
                  <a:pt x="512233" y="29633"/>
                  <a:pt x="544146" y="25943"/>
                  <a:pt x="571500" y="38100"/>
                </a:cubicBezTo>
                <a:cubicBezTo>
                  <a:pt x="585448" y="44299"/>
                  <a:pt x="586107" y="65407"/>
                  <a:pt x="596900" y="76200"/>
                </a:cubicBezTo>
                <a:cubicBezTo>
                  <a:pt x="621519" y="100819"/>
                  <a:pt x="642112" y="103971"/>
                  <a:pt x="673100" y="114300"/>
                </a:cubicBezTo>
                <a:cubicBezTo>
                  <a:pt x="694267" y="110067"/>
                  <a:pt x="716875" y="110367"/>
                  <a:pt x="736600" y="101600"/>
                </a:cubicBezTo>
                <a:cubicBezTo>
                  <a:pt x="755942" y="93003"/>
                  <a:pt x="769451" y="74718"/>
                  <a:pt x="787400" y="63500"/>
                </a:cubicBezTo>
                <a:cubicBezTo>
                  <a:pt x="803454" y="53466"/>
                  <a:pt x="821267" y="46567"/>
                  <a:pt x="838200" y="38100"/>
                </a:cubicBezTo>
                <a:cubicBezTo>
                  <a:pt x="863600" y="42333"/>
                  <a:pt x="891368" y="39284"/>
                  <a:pt x="914400" y="50800"/>
                </a:cubicBezTo>
                <a:cubicBezTo>
                  <a:pt x="928052" y="57626"/>
                  <a:pt x="929007" y="78107"/>
                  <a:pt x="939800" y="88900"/>
                </a:cubicBezTo>
                <a:cubicBezTo>
                  <a:pt x="978243" y="127343"/>
                  <a:pt x="985108" y="125169"/>
                  <a:pt x="1028700" y="139700"/>
                </a:cubicBezTo>
                <a:cubicBezTo>
                  <a:pt x="1075657" y="124048"/>
                  <a:pt x="1068311" y="132807"/>
                  <a:pt x="1104900" y="88900"/>
                </a:cubicBezTo>
                <a:cubicBezTo>
                  <a:pt x="1114671" y="77174"/>
                  <a:pt x="1118381" y="60335"/>
                  <a:pt x="1130300" y="50800"/>
                </a:cubicBezTo>
                <a:cubicBezTo>
                  <a:pt x="1140753" y="42437"/>
                  <a:pt x="1155700" y="42333"/>
                  <a:pt x="1168400" y="38100"/>
                </a:cubicBezTo>
                <a:cubicBezTo>
                  <a:pt x="1193800" y="42333"/>
                  <a:pt x="1222357" y="37825"/>
                  <a:pt x="1244600" y="50800"/>
                </a:cubicBezTo>
                <a:cubicBezTo>
                  <a:pt x="1433417" y="160943"/>
                  <a:pt x="1217690" y="109815"/>
                  <a:pt x="1397000" y="139700"/>
                </a:cubicBezTo>
                <a:cubicBezTo>
                  <a:pt x="1436728" y="119836"/>
                  <a:pt x="1460157" y="114815"/>
                  <a:pt x="1485900" y="76200"/>
                </a:cubicBezTo>
                <a:cubicBezTo>
                  <a:pt x="1493326" y="65061"/>
                  <a:pt x="1488316" y="46670"/>
                  <a:pt x="1498600" y="38100"/>
                </a:cubicBezTo>
                <a:cubicBezTo>
                  <a:pt x="1516113" y="23506"/>
                  <a:pt x="1540933" y="21167"/>
                  <a:pt x="1562100" y="12700"/>
                </a:cubicBezTo>
                <a:cubicBezTo>
                  <a:pt x="1671289" y="85493"/>
                  <a:pt x="1533140" y="-1780"/>
                  <a:pt x="1638300" y="50800"/>
                </a:cubicBezTo>
                <a:cubicBezTo>
                  <a:pt x="1651952" y="57626"/>
                  <a:pt x="1663700" y="67733"/>
                  <a:pt x="1676400" y="76200"/>
                </a:cubicBezTo>
                <a:cubicBezTo>
                  <a:pt x="1680633" y="88900"/>
                  <a:pt x="1679634" y="104834"/>
                  <a:pt x="1689100" y="114300"/>
                </a:cubicBezTo>
                <a:cubicBezTo>
                  <a:pt x="1698566" y="123766"/>
                  <a:pt x="1713813" y="127000"/>
                  <a:pt x="1727200" y="127000"/>
                </a:cubicBezTo>
                <a:cubicBezTo>
                  <a:pt x="1742893" y="127000"/>
                  <a:pt x="1775520" y="109190"/>
                  <a:pt x="1790700" y="101600"/>
                </a:cubicBezTo>
              </a:path>
            </a:pathLst>
          </a:custGeom>
          <a:noFill/>
          <a:ln>
            <a:solidFill>
              <a:srgbClr val="C000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9"/>
          <p:cNvCxnSpPr/>
          <p:nvPr/>
        </p:nvCxnSpPr>
        <p:spPr>
          <a:xfrm>
            <a:off x="4139952" y="2887672"/>
            <a:ext cx="122413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3364148" y="2386360"/>
            <a:ext cx="1656792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3364148" y="2492896"/>
            <a:ext cx="1656792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3364148" y="2390428"/>
            <a:ext cx="0" cy="21232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5019836" y="2390428"/>
            <a:ext cx="0" cy="21232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Volný tvar 17"/>
          <p:cNvSpPr/>
          <p:nvPr/>
        </p:nvSpPr>
        <p:spPr>
          <a:xfrm flipV="1">
            <a:off x="3351014" y="4648675"/>
            <a:ext cx="953492" cy="45719"/>
          </a:xfrm>
          <a:custGeom>
            <a:avLst/>
            <a:gdLst>
              <a:gd name="connsiteX0" fmla="*/ 0 w 1790700"/>
              <a:gd name="connsiteY0" fmla="*/ 152400 h 152400"/>
              <a:gd name="connsiteX1" fmla="*/ 25400 w 1790700"/>
              <a:gd name="connsiteY1" fmla="*/ 50800 h 152400"/>
              <a:gd name="connsiteX2" fmla="*/ 50800 w 1790700"/>
              <a:gd name="connsiteY2" fmla="*/ 12700 h 152400"/>
              <a:gd name="connsiteX3" fmla="*/ 88900 w 1790700"/>
              <a:gd name="connsiteY3" fmla="*/ 0 h 152400"/>
              <a:gd name="connsiteX4" fmla="*/ 215900 w 1790700"/>
              <a:gd name="connsiteY4" fmla="*/ 38100 h 152400"/>
              <a:gd name="connsiteX5" fmla="*/ 304800 w 1790700"/>
              <a:gd name="connsiteY5" fmla="*/ 88900 h 152400"/>
              <a:gd name="connsiteX6" fmla="*/ 355600 w 1790700"/>
              <a:gd name="connsiteY6" fmla="*/ 101600 h 152400"/>
              <a:gd name="connsiteX7" fmla="*/ 406400 w 1790700"/>
              <a:gd name="connsiteY7" fmla="*/ 88900 h 152400"/>
              <a:gd name="connsiteX8" fmla="*/ 482600 w 1790700"/>
              <a:gd name="connsiteY8" fmla="*/ 25400 h 152400"/>
              <a:gd name="connsiteX9" fmla="*/ 571500 w 1790700"/>
              <a:gd name="connsiteY9" fmla="*/ 38100 h 152400"/>
              <a:gd name="connsiteX10" fmla="*/ 596900 w 1790700"/>
              <a:gd name="connsiteY10" fmla="*/ 76200 h 152400"/>
              <a:gd name="connsiteX11" fmla="*/ 673100 w 1790700"/>
              <a:gd name="connsiteY11" fmla="*/ 114300 h 152400"/>
              <a:gd name="connsiteX12" fmla="*/ 736600 w 1790700"/>
              <a:gd name="connsiteY12" fmla="*/ 101600 h 152400"/>
              <a:gd name="connsiteX13" fmla="*/ 787400 w 1790700"/>
              <a:gd name="connsiteY13" fmla="*/ 63500 h 152400"/>
              <a:gd name="connsiteX14" fmla="*/ 838200 w 1790700"/>
              <a:gd name="connsiteY14" fmla="*/ 38100 h 152400"/>
              <a:gd name="connsiteX15" fmla="*/ 914400 w 1790700"/>
              <a:gd name="connsiteY15" fmla="*/ 50800 h 152400"/>
              <a:gd name="connsiteX16" fmla="*/ 939800 w 1790700"/>
              <a:gd name="connsiteY16" fmla="*/ 88900 h 152400"/>
              <a:gd name="connsiteX17" fmla="*/ 1028700 w 1790700"/>
              <a:gd name="connsiteY17" fmla="*/ 139700 h 152400"/>
              <a:gd name="connsiteX18" fmla="*/ 1104900 w 1790700"/>
              <a:gd name="connsiteY18" fmla="*/ 88900 h 152400"/>
              <a:gd name="connsiteX19" fmla="*/ 1130300 w 1790700"/>
              <a:gd name="connsiteY19" fmla="*/ 50800 h 152400"/>
              <a:gd name="connsiteX20" fmla="*/ 1168400 w 1790700"/>
              <a:gd name="connsiteY20" fmla="*/ 38100 h 152400"/>
              <a:gd name="connsiteX21" fmla="*/ 1244600 w 1790700"/>
              <a:gd name="connsiteY21" fmla="*/ 50800 h 152400"/>
              <a:gd name="connsiteX22" fmla="*/ 1397000 w 1790700"/>
              <a:gd name="connsiteY22" fmla="*/ 139700 h 152400"/>
              <a:gd name="connsiteX23" fmla="*/ 1485900 w 1790700"/>
              <a:gd name="connsiteY23" fmla="*/ 76200 h 152400"/>
              <a:gd name="connsiteX24" fmla="*/ 1498600 w 1790700"/>
              <a:gd name="connsiteY24" fmla="*/ 38100 h 152400"/>
              <a:gd name="connsiteX25" fmla="*/ 1562100 w 1790700"/>
              <a:gd name="connsiteY25" fmla="*/ 12700 h 152400"/>
              <a:gd name="connsiteX26" fmla="*/ 1638300 w 1790700"/>
              <a:gd name="connsiteY26" fmla="*/ 50800 h 152400"/>
              <a:gd name="connsiteX27" fmla="*/ 1676400 w 1790700"/>
              <a:gd name="connsiteY27" fmla="*/ 76200 h 152400"/>
              <a:gd name="connsiteX28" fmla="*/ 1689100 w 1790700"/>
              <a:gd name="connsiteY28" fmla="*/ 114300 h 152400"/>
              <a:gd name="connsiteX29" fmla="*/ 1727200 w 1790700"/>
              <a:gd name="connsiteY29" fmla="*/ 127000 h 152400"/>
              <a:gd name="connsiteX30" fmla="*/ 1790700 w 1790700"/>
              <a:gd name="connsiteY30" fmla="*/ 1016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90700" h="152400">
                <a:moveTo>
                  <a:pt x="0" y="152400"/>
                </a:moveTo>
                <a:cubicBezTo>
                  <a:pt x="4830" y="128248"/>
                  <a:pt x="12383" y="76835"/>
                  <a:pt x="25400" y="50800"/>
                </a:cubicBezTo>
                <a:cubicBezTo>
                  <a:pt x="32226" y="37148"/>
                  <a:pt x="38881" y="22235"/>
                  <a:pt x="50800" y="12700"/>
                </a:cubicBezTo>
                <a:cubicBezTo>
                  <a:pt x="61253" y="4337"/>
                  <a:pt x="76200" y="4233"/>
                  <a:pt x="88900" y="0"/>
                </a:cubicBezTo>
                <a:cubicBezTo>
                  <a:pt x="181659" y="30920"/>
                  <a:pt x="139125" y="18906"/>
                  <a:pt x="215900" y="38100"/>
                </a:cubicBezTo>
                <a:cubicBezTo>
                  <a:pt x="247483" y="59155"/>
                  <a:pt x="267970" y="75089"/>
                  <a:pt x="304800" y="88900"/>
                </a:cubicBezTo>
                <a:cubicBezTo>
                  <a:pt x="321143" y="95029"/>
                  <a:pt x="338667" y="97367"/>
                  <a:pt x="355600" y="101600"/>
                </a:cubicBezTo>
                <a:cubicBezTo>
                  <a:pt x="372533" y="97367"/>
                  <a:pt x="390357" y="95776"/>
                  <a:pt x="406400" y="88900"/>
                </a:cubicBezTo>
                <a:cubicBezTo>
                  <a:pt x="437342" y="75639"/>
                  <a:pt x="459714" y="48286"/>
                  <a:pt x="482600" y="25400"/>
                </a:cubicBezTo>
                <a:cubicBezTo>
                  <a:pt x="512233" y="29633"/>
                  <a:pt x="544146" y="25943"/>
                  <a:pt x="571500" y="38100"/>
                </a:cubicBezTo>
                <a:cubicBezTo>
                  <a:pt x="585448" y="44299"/>
                  <a:pt x="586107" y="65407"/>
                  <a:pt x="596900" y="76200"/>
                </a:cubicBezTo>
                <a:cubicBezTo>
                  <a:pt x="621519" y="100819"/>
                  <a:pt x="642112" y="103971"/>
                  <a:pt x="673100" y="114300"/>
                </a:cubicBezTo>
                <a:cubicBezTo>
                  <a:pt x="694267" y="110067"/>
                  <a:pt x="716875" y="110367"/>
                  <a:pt x="736600" y="101600"/>
                </a:cubicBezTo>
                <a:cubicBezTo>
                  <a:pt x="755942" y="93003"/>
                  <a:pt x="769451" y="74718"/>
                  <a:pt x="787400" y="63500"/>
                </a:cubicBezTo>
                <a:cubicBezTo>
                  <a:pt x="803454" y="53466"/>
                  <a:pt x="821267" y="46567"/>
                  <a:pt x="838200" y="38100"/>
                </a:cubicBezTo>
                <a:cubicBezTo>
                  <a:pt x="863600" y="42333"/>
                  <a:pt x="891368" y="39284"/>
                  <a:pt x="914400" y="50800"/>
                </a:cubicBezTo>
                <a:cubicBezTo>
                  <a:pt x="928052" y="57626"/>
                  <a:pt x="929007" y="78107"/>
                  <a:pt x="939800" y="88900"/>
                </a:cubicBezTo>
                <a:cubicBezTo>
                  <a:pt x="978243" y="127343"/>
                  <a:pt x="985108" y="125169"/>
                  <a:pt x="1028700" y="139700"/>
                </a:cubicBezTo>
                <a:cubicBezTo>
                  <a:pt x="1075657" y="124048"/>
                  <a:pt x="1068311" y="132807"/>
                  <a:pt x="1104900" y="88900"/>
                </a:cubicBezTo>
                <a:cubicBezTo>
                  <a:pt x="1114671" y="77174"/>
                  <a:pt x="1118381" y="60335"/>
                  <a:pt x="1130300" y="50800"/>
                </a:cubicBezTo>
                <a:cubicBezTo>
                  <a:pt x="1140753" y="42437"/>
                  <a:pt x="1155700" y="42333"/>
                  <a:pt x="1168400" y="38100"/>
                </a:cubicBezTo>
                <a:cubicBezTo>
                  <a:pt x="1193800" y="42333"/>
                  <a:pt x="1222357" y="37825"/>
                  <a:pt x="1244600" y="50800"/>
                </a:cubicBezTo>
                <a:cubicBezTo>
                  <a:pt x="1433417" y="160943"/>
                  <a:pt x="1217690" y="109815"/>
                  <a:pt x="1397000" y="139700"/>
                </a:cubicBezTo>
                <a:cubicBezTo>
                  <a:pt x="1436728" y="119836"/>
                  <a:pt x="1460157" y="114815"/>
                  <a:pt x="1485900" y="76200"/>
                </a:cubicBezTo>
                <a:cubicBezTo>
                  <a:pt x="1493326" y="65061"/>
                  <a:pt x="1488316" y="46670"/>
                  <a:pt x="1498600" y="38100"/>
                </a:cubicBezTo>
                <a:cubicBezTo>
                  <a:pt x="1516113" y="23506"/>
                  <a:pt x="1540933" y="21167"/>
                  <a:pt x="1562100" y="12700"/>
                </a:cubicBezTo>
                <a:cubicBezTo>
                  <a:pt x="1671289" y="85493"/>
                  <a:pt x="1533140" y="-1780"/>
                  <a:pt x="1638300" y="50800"/>
                </a:cubicBezTo>
                <a:cubicBezTo>
                  <a:pt x="1651952" y="57626"/>
                  <a:pt x="1663700" y="67733"/>
                  <a:pt x="1676400" y="76200"/>
                </a:cubicBezTo>
                <a:cubicBezTo>
                  <a:pt x="1680633" y="88900"/>
                  <a:pt x="1679634" y="104834"/>
                  <a:pt x="1689100" y="114300"/>
                </a:cubicBezTo>
                <a:cubicBezTo>
                  <a:pt x="1698566" y="123766"/>
                  <a:pt x="1713813" y="127000"/>
                  <a:pt x="1727200" y="127000"/>
                </a:cubicBezTo>
                <a:cubicBezTo>
                  <a:pt x="1742893" y="127000"/>
                  <a:pt x="1775520" y="109190"/>
                  <a:pt x="1790700" y="101600"/>
                </a:cubicBezTo>
              </a:path>
            </a:pathLst>
          </a:custGeom>
          <a:noFill/>
          <a:ln>
            <a:solidFill>
              <a:srgbClr val="C000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9" name="Přímá spojnice 18"/>
          <p:cNvCxnSpPr/>
          <p:nvPr/>
        </p:nvCxnSpPr>
        <p:spPr>
          <a:xfrm>
            <a:off x="4563740" y="4638206"/>
            <a:ext cx="122413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3735344" y="4215758"/>
            <a:ext cx="1656792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3735344" y="4113994"/>
            <a:ext cx="1656792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3735344" y="4109594"/>
            <a:ext cx="0" cy="21232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>
            <a:off x="5392136" y="4113994"/>
            <a:ext cx="0" cy="21232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Documents and Settings\profesor\Local Settings\Temporary Internet Files\Content.IE5\7SVVMLP3\MC90035213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630137"/>
            <a:ext cx="1228253" cy="1797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Documents and Settings\profesor\Local Settings\Temporary Internet Files\Content.IE5\7SVVMLP3\MC90033136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072" y="1870290"/>
            <a:ext cx="1511418" cy="1464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08728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2619" y="404664"/>
            <a:ext cx="8208912" cy="156396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400" b="1" dirty="0" smtClean="0">
                <a:solidFill>
                  <a:srgbClr val="E93B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Vyhledávej základní skladební dvojice:</a:t>
            </a:r>
            <a:endParaRPr lang="cs-CZ" sz="5400" b="1" dirty="0">
              <a:solidFill>
                <a:srgbClr val="E93B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901952"/>
            <a:ext cx="8208912" cy="483941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B050"/>
                </a:solidFill>
              </a:rPr>
              <a:t>Za okny padal bílý sníh.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B050"/>
                </a:solidFill>
              </a:rPr>
              <a:t>Mourovatá kočka pila mléko.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B050"/>
                </a:solidFill>
              </a:rPr>
              <a:t>Děti se těší na výlet do Prahy.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B050"/>
                </a:solidFill>
              </a:rPr>
              <a:t>Na stěně visel pěkný obraz.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B050"/>
                </a:solidFill>
              </a:rPr>
              <a:t>Kolem plotu poletovalo listí.</a:t>
            </a:r>
          </a:p>
          <a:p>
            <a:pPr>
              <a:buFont typeface="Arial" pitchFamily="34" charset="0"/>
              <a:buChar char="•"/>
            </a:pPr>
            <a:endParaRPr lang="cs-CZ" sz="2800" b="1" dirty="0">
              <a:solidFill>
                <a:srgbClr val="00B050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5148064" y="3068960"/>
            <a:ext cx="100811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Volný tvar 10"/>
          <p:cNvSpPr/>
          <p:nvPr/>
        </p:nvSpPr>
        <p:spPr>
          <a:xfrm flipV="1">
            <a:off x="3298726" y="3077218"/>
            <a:ext cx="1106016" cy="45719"/>
          </a:xfrm>
          <a:custGeom>
            <a:avLst/>
            <a:gdLst>
              <a:gd name="connsiteX0" fmla="*/ 0 w 1790700"/>
              <a:gd name="connsiteY0" fmla="*/ 152400 h 152400"/>
              <a:gd name="connsiteX1" fmla="*/ 25400 w 1790700"/>
              <a:gd name="connsiteY1" fmla="*/ 50800 h 152400"/>
              <a:gd name="connsiteX2" fmla="*/ 50800 w 1790700"/>
              <a:gd name="connsiteY2" fmla="*/ 12700 h 152400"/>
              <a:gd name="connsiteX3" fmla="*/ 88900 w 1790700"/>
              <a:gd name="connsiteY3" fmla="*/ 0 h 152400"/>
              <a:gd name="connsiteX4" fmla="*/ 215900 w 1790700"/>
              <a:gd name="connsiteY4" fmla="*/ 38100 h 152400"/>
              <a:gd name="connsiteX5" fmla="*/ 304800 w 1790700"/>
              <a:gd name="connsiteY5" fmla="*/ 88900 h 152400"/>
              <a:gd name="connsiteX6" fmla="*/ 355600 w 1790700"/>
              <a:gd name="connsiteY6" fmla="*/ 101600 h 152400"/>
              <a:gd name="connsiteX7" fmla="*/ 406400 w 1790700"/>
              <a:gd name="connsiteY7" fmla="*/ 88900 h 152400"/>
              <a:gd name="connsiteX8" fmla="*/ 482600 w 1790700"/>
              <a:gd name="connsiteY8" fmla="*/ 25400 h 152400"/>
              <a:gd name="connsiteX9" fmla="*/ 571500 w 1790700"/>
              <a:gd name="connsiteY9" fmla="*/ 38100 h 152400"/>
              <a:gd name="connsiteX10" fmla="*/ 596900 w 1790700"/>
              <a:gd name="connsiteY10" fmla="*/ 76200 h 152400"/>
              <a:gd name="connsiteX11" fmla="*/ 673100 w 1790700"/>
              <a:gd name="connsiteY11" fmla="*/ 114300 h 152400"/>
              <a:gd name="connsiteX12" fmla="*/ 736600 w 1790700"/>
              <a:gd name="connsiteY12" fmla="*/ 101600 h 152400"/>
              <a:gd name="connsiteX13" fmla="*/ 787400 w 1790700"/>
              <a:gd name="connsiteY13" fmla="*/ 63500 h 152400"/>
              <a:gd name="connsiteX14" fmla="*/ 838200 w 1790700"/>
              <a:gd name="connsiteY14" fmla="*/ 38100 h 152400"/>
              <a:gd name="connsiteX15" fmla="*/ 914400 w 1790700"/>
              <a:gd name="connsiteY15" fmla="*/ 50800 h 152400"/>
              <a:gd name="connsiteX16" fmla="*/ 939800 w 1790700"/>
              <a:gd name="connsiteY16" fmla="*/ 88900 h 152400"/>
              <a:gd name="connsiteX17" fmla="*/ 1028700 w 1790700"/>
              <a:gd name="connsiteY17" fmla="*/ 139700 h 152400"/>
              <a:gd name="connsiteX18" fmla="*/ 1104900 w 1790700"/>
              <a:gd name="connsiteY18" fmla="*/ 88900 h 152400"/>
              <a:gd name="connsiteX19" fmla="*/ 1130300 w 1790700"/>
              <a:gd name="connsiteY19" fmla="*/ 50800 h 152400"/>
              <a:gd name="connsiteX20" fmla="*/ 1168400 w 1790700"/>
              <a:gd name="connsiteY20" fmla="*/ 38100 h 152400"/>
              <a:gd name="connsiteX21" fmla="*/ 1244600 w 1790700"/>
              <a:gd name="connsiteY21" fmla="*/ 50800 h 152400"/>
              <a:gd name="connsiteX22" fmla="*/ 1397000 w 1790700"/>
              <a:gd name="connsiteY22" fmla="*/ 139700 h 152400"/>
              <a:gd name="connsiteX23" fmla="*/ 1485900 w 1790700"/>
              <a:gd name="connsiteY23" fmla="*/ 76200 h 152400"/>
              <a:gd name="connsiteX24" fmla="*/ 1498600 w 1790700"/>
              <a:gd name="connsiteY24" fmla="*/ 38100 h 152400"/>
              <a:gd name="connsiteX25" fmla="*/ 1562100 w 1790700"/>
              <a:gd name="connsiteY25" fmla="*/ 12700 h 152400"/>
              <a:gd name="connsiteX26" fmla="*/ 1638300 w 1790700"/>
              <a:gd name="connsiteY26" fmla="*/ 50800 h 152400"/>
              <a:gd name="connsiteX27" fmla="*/ 1676400 w 1790700"/>
              <a:gd name="connsiteY27" fmla="*/ 76200 h 152400"/>
              <a:gd name="connsiteX28" fmla="*/ 1689100 w 1790700"/>
              <a:gd name="connsiteY28" fmla="*/ 114300 h 152400"/>
              <a:gd name="connsiteX29" fmla="*/ 1727200 w 1790700"/>
              <a:gd name="connsiteY29" fmla="*/ 127000 h 152400"/>
              <a:gd name="connsiteX30" fmla="*/ 1790700 w 1790700"/>
              <a:gd name="connsiteY30" fmla="*/ 1016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90700" h="152400">
                <a:moveTo>
                  <a:pt x="0" y="152400"/>
                </a:moveTo>
                <a:cubicBezTo>
                  <a:pt x="4830" y="128248"/>
                  <a:pt x="12383" y="76835"/>
                  <a:pt x="25400" y="50800"/>
                </a:cubicBezTo>
                <a:cubicBezTo>
                  <a:pt x="32226" y="37148"/>
                  <a:pt x="38881" y="22235"/>
                  <a:pt x="50800" y="12700"/>
                </a:cubicBezTo>
                <a:cubicBezTo>
                  <a:pt x="61253" y="4337"/>
                  <a:pt x="76200" y="4233"/>
                  <a:pt x="88900" y="0"/>
                </a:cubicBezTo>
                <a:cubicBezTo>
                  <a:pt x="181659" y="30920"/>
                  <a:pt x="139125" y="18906"/>
                  <a:pt x="215900" y="38100"/>
                </a:cubicBezTo>
                <a:cubicBezTo>
                  <a:pt x="247483" y="59155"/>
                  <a:pt x="267970" y="75089"/>
                  <a:pt x="304800" y="88900"/>
                </a:cubicBezTo>
                <a:cubicBezTo>
                  <a:pt x="321143" y="95029"/>
                  <a:pt x="338667" y="97367"/>
                  <a:pt x="355600" y="101600"/>
                </a:cubicBezTo>
                <a:cubicBezTo>
                  <a:pt x="372533" y="97367"/>
                  <a:pt x="390357" y="95776"/>
                  <a:pt x="406400" y="88900"/>
                </a:cubicBezTo>
                <a:cubicBezTo>
                  <a:pt x="437342" y="75639"/>
                  <a:pt x="459714" y="48286"/>
                  <a:pt x="482600" y="25400"/>
                </a:cubicBezTo>
                <a:cubicBezTo>
                  <a:pt x="512233" y="29633"/>
                  <a:pt x="544146" y="25943"/>
                  <a:pt x="571500" y="38100"/>
                </a:cubicBezTo>
                <a:cubicBezTo>
                  <a:pt x="585448" y="44299"/>
                  <a:pt x="586107" y="65407"/>
                  <a:pt x="596900" y="76200"/>
                </a:cubicBezTo>
                <a:cubicBezTo>
                  <a:pt x="621519" y="100819"/>
                  <a:pt x="642112" y="103971"/>
                  <a:pt x="673100" y="114300"/>
                </a:cubicBezTo>
                <a:cubicBezTo>
                  <a:pt x="694267" y="110067"/>
                  <a:pt x="716875" y="110367"/>
                  <a:pt x="736600" y="101600"/>
                </a:cubicBezTo>
                <a:cubicBezTo>
                  <a:pt x="755942" y="93003"/>
                  <a:pt x="769451" y="74718"/>
                  <a:pt x="787400" y="63500"/>
                </a:cubicBezTo>
                <a:cubicBezTo>
                  <a:pt x="803454" y="53466"/>
                  <a:pt x="821267" y="46567"/>
                  <a:pt x="838200" y="38100"/>
                </a:cubicBezTo>
                <a:cubicBezTo>
                  <a:pt x="863600" y="42333"/>
                  <a:pt x="891368" y="39284"/>
                  <a:pt x="914400" y="50800"/>
                </a:cubicBezTo>
                <a:cubicBezTo>
                  <a:pt x="928052" y="57626"/>
                  <a:pt x="929007" y="78107"/>
                  <a:pt x="939800" y="88900"/>
                </a:cubicBezTo>
                <a:cubicBezTo>
                  <a:pt x="978243" y="127343"/>
                  <a:pt x="985108" y="125169"/>
                  <a:pt x="1028700" y="139700"/>
                </a:cubicBezTo>
                <a:cubicBezTo>
                  <a:pt x="1075657" y="124048"/>
                  <a:pt x="1068311" y="132807"/>
                  <a:pt x="1104900" y="88900"/>
                </a:cubicBezTo>
                <a:cubicBezTo>
                  <a:pt x="1114671" y="77174"/>
                  <a:pt x="1118381" y="60335"/>
                  <a:pt x="1130300" y="50800"/>
                </a:cubicBezTo>
                <a:cubicBezTo>
                  <a:pt x="1140753" y="42437"/>
                  <a:pt x="1155700" y="42333"/>
                  <a:pt x="1168400" y="38100"/>
                </a:cubicBezTo>
                <a:cubicBezTo>
                  <a:pt x="1193800" y="42333"/>
                  <a:pt x="1222357" y="37825"/>
                  <a:pt x="1244600" y="50800"/>
                </a:cubicBezTo>
                <a:cubicBezTo>
                  <a:pt x="1433417" y="160943"/>
                  <a:pt x="1217690" y="109815"/>
                  <a:pt x="1397000" y="139700"/>
                </a:cubicBezTo>
                <a:cubicBezTo>
                  <a:pt x="1436728" y="119836"/>
                  <a:pt x="1460157" y="114815"/>
                  <a:pt x="1485900" y="76200"/>
                </a:cubicBezTo>
                <a:cubicBezTo>
                  <a:pt x="1493326" y="65061"/>
                  <a:pt x="1488316" y="46670"/>
                  <a:pt x="1498600" y="38100"/>
                </a:cubicBezTo>
                <a:cubicBezTo>
                  <a:pt x="1516113" y="23506"/>
                  <a:pt x="1540933" y="21167"/>
                  <a:pt x="1562100" y="12700"/>
                </a:cubicBezTo>
                <a:cubicBezTo>
                  <a:pt x="1671289" y="85493"/>
                  <a:pt x="1533140" y="-1780"/>
                  <a:pt x="1638300" y="50800"/>
                </a:cubicBezTo>
                <a:cubicBezTo>
                  <a:pt x="1651952" y="57626"/>
                  <a:pt x="1663700" y="67733"/>
                  <a:pt x="1676400" y="76200"/>
                </a:cubicBezTo>
                <a:cubicBezTo>
                  <a:pt x="1680633" y="88900"/>
                  <a:pt x="1679634" y="104834"/>
                  <a:pt x="1689100" y="114300"/>
                </a:cubicBezTo>
                <a:cubicBezTo>
                  <a:pt x="1698566" y="123766"/>
                  <a:pt x="1713813" y="127000"/>
                  <a:pt x="1727200" y="127000"/>
                </a:cubicBezTo>
                <a:cubicBezTo>
                  <a:pt x="1742893" y="127000"/>
                  <a:pt x="1775520" y="109190"/>
                  <a:pt x="1790700" y="101600"/>
                </a:cubicBezTo>
              </a:path>
            </a:pathLst>
          </a:custGeom>
          <a:noFill/>
          <a:ln>
            <a:solidFill>
              <a:srgbClr val="C000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 flipV="1">
            <a:off x="3419872" y="5007308"/>
            <a:ext cx="1071860" cy="45719"/>
          </a:xfrm>
          <a:custGeom>
            <a:avLst/>
            <a:gdLst>
              <a:gd name="connsiteX0" fmla="*/ 0 w 1790700"/>
              <a:gd name="connsiteY0" fmla="*/ 152400 h 152400"/>
              <a:gd name="connsiteX1" fmla="*/ 25400 w 1790700"/>
              <a:gd name="connsiteY1" fmla="*/ 50800 h 152400"/>
              <a:gd name="connsiteX2" fmla="*/ 50800 w 1790700"/>
              <a:gd name="connsiteY2" fmla="*/ 12700 h 152400"/>
              <a:gd name="connsiteX3" fmla="*/ 88900 w 1790700"/>
              <a:gd name="connsiteY3" fmla="*/ 0 h 152400"/>
              <a:gd name="connsiteX4" fmla="*/ 215900 w 1790700"/>
              <a:gd name="connsiteY4" fmla="*/ 38100 h 152400"/>
              <a:gd name="connsiteX5" fmla="*/ 304800 w 1790700"/>
              <a:gd name="connsiteY5" fmla="*/ 88900 h 152400"/>
              <a:gd name="connsiteX6" fmla="*/ 355600 w 1790700"/>
              <a:gd name="connsiteY6" fmla="*/ 101600 h 152400"/>
              <a:gd name="connsiteX7" fmla="*/ 406400 w 1790700"/>
              <a:gd name="connsiteY7" fmla="*/ 88900 h 152400"/>
              <a:gd name="connsiteX8" fmla="*/ 482600 w 1790700"/>
              <a:gd name="connsiteY8" fmla="*/ 25400 h 152400"/>
              <a:gd name="connsiteX9" fmla="*/ 571500 w 1790700"/>
              <a:gd name="connsiteY9" fmla="*/ 38100 h 152400"/>
              <a:gd name="connsiteX10" fmla="*/ 596900 w 1790700"/>
              <a:gd name="connsiteY10" fmla="*/ 76200 h 152400"/>
              <a:gd name="connsiteX11" fmla="*/ 673100 w 1790700"/>
              <a:gd name="connsiteY11" fmla="*/ 114300 h 152400"/>
              <a:gd name="connsiteX12" fmla="*/ 736600 w 1790700"/>
              <a:gd name="connsiteY12" fmla="*/ 101600 h 152400"/>
              <a:gd name="connsiteX13" fmla="*/ 787400 w 1790700"/>
              <a:gd name="connsiteY13" fmla="*/ 63500 h 152400"/>
              <a:gd name="connsiteX14" fmla="*/ 838200 w 1790700"/>
              <a:gd name="connsiteY14" fmla="*/ 38100 h 152400"/>
              <a:gd name="connsiteX15" fmla="*/ 914400 w 1790700"/>
              <a:gd name="connsiteY15" fmla="*/ 50800 h 152400"/>
              <a:gd name="connsiteX16" fmla="*/ 939800 w 1790700"/>
              <a:gd name="connsiteY16" fmla="*/ 88900 h 152400"/>
              <a:gd name="connsiteX17" fmla="*/ 1028700 w 1790700"/>
              <a:gd name="connsiteY17" fmla="*/ 139700 h 152400"/>
              <a:gd name="connsiteX18" fmla="*/ 1104900 w 1790700"/>
              <a:gd name="connsiteY18" fmla="*/ 88900 h 152400"/>
              <a:gd name="connsiteX19" fmla="*/ 1130300 w 1790700"/>
              <a:gd name="connsiteY19" fmla="*/ 50800 h 152400"/>
              <a:gd name="connsiteX20" fmla="*/ 1168400 w 1790700"/>
              <a:gd name="connsiteY20" fmla="*/ 38100 h 152400"/>
              <a:gd name="connsiteX21" fmla="*/ 1244600 w 1790700"/>
              <a:gd name="connsiteY21" fmla="*/ 50800 h 152400"/>
              <a:gd name="connsiteX22" fmla="*/ 1397000 w 1790700"/>
              <a:gd name="connsiteY22" fmla="*/ 139700 h 152400"/>
              <a:gd name="connsiteX23" fmla="*/ 1485900 w 1790700"/>
              <a:gd name="connsiteY23" fmla="*/ 76200 h 152400"/>
              <a:gd name="connsiteX24" fmla="*/ 1498600 w 1790700"/>
              <a:gd name="connsiteY24" fmla="*/ 38100 h 152400"/>
              <a:gd name="connsiteX25" fmla="*/ 1562100 w 1790700"/>
              <a:gd name="connsiteY25" fmla="*/ 12700 h 152400"/>
              <a:gd name="connsiteX26" fmla="*/ 1638300 w 1790700"/>
              <a:gd name="connsiteY26" fmla="*/ 50800 h 152400"/>
              <a:gd name="connsiteX27" fmla="*/ 1676400 w 1790700"/>
              <a:gd name="connsiteY27" fmla="*/ 76200 h 152400"/>
              <a:gd name="connsiteX28" fmla="*/ 1689100 w 1790700"/>
              <a:gd name="connsiteY28" fmla="*/ 114300 h 152400"/>
              <a:gd name="connsiteX29" fmla="*/ 1727200 w 1790700"/>
              <a:gd name="connsiteY29" fmla="*/ 127000 h 152400"/>
              <a:gd name="connsiteX30" fmla="*/ 1790700 w 1790700"/>
              <a:gd name="connsiteY30" fmla="*/ 1016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90700" h="152400">
                <a:moveTo>
                  <a:pt x="0" y="152400"/>
                </a:moveTo>
                <a:cubicBezTo>
                  <a:pt x="4830" y="128248"/>
                  <a:pt x="12383" y="76835"/>
                  <a:pt x="25400" y="50800"/>
                </a:cubicBezTo>
                <a:cubicBezTo>
                  <a:pt x="32226" y="37148"/>
                  <a:pt x="38881" y="22235"/>
                  <a:pt x="50800" y="12700"/>
                </a:cubicBezTo>
                <a:cubicBezTo>
                  <a:pt x="61253" y="4337"/>
                  <a:pt x="76200" y="4233"/>
                  <a:pt x="88900" y="0"/>
                </a:cubicBezTo>
                <a:cubicBezTo>
                  <a:pt x="181659" y="30920"/>
                  <a:pt x="139125" y="18906"/>
                  <a:pt x="215900" y="38100"/>
                </a:cubicBezTo>
                <a:cubicBezTo>
                  <a:pt x="247483" y="59155"/>
                  <a:pt x="267970" y="75089"/>
                  <a:pt x="304800" y="88900"/>
                </a:cubicBezTo>
                <a:cubicBezTo>
                  <a:pt x="321143" y="95029"/>
                  <a:pt x="338667" y="97367"/>
                  <a:pt x="355600" y="101600"/>
                </a:cubicBezTo>
                <a:cubicBezTo>
                  <a:pt x="372533" y="97367"/>
                  <a:pt x="390357" y="95776"/>
                  <a:pt x="406400" y="88900"/>
                </a:cubicBezTo>
                <a:cubicBezTo>
                  <a:pt x="437342" y="75639"/>
                  <a:pt x="459714" y="48286"/>
                  <a:pt x="482600" y="25400"/>
                </a:cubicBezTo>
                <a:cubicBezTo>
                  <a:pt x="512233" y="29633"/>
                  <a:pt x="544146" y="25943"/>
                  <a:pt x="571500" y="38100"/>
                </a:cubicBezTo>
                <a:cubicBezTo>
                  <a:pt x="585448" y="44299"/>
                  <a:pt x="586107" y="65407"/>
                  <a:pt x="596900" y="76200"/>
                </a:cubicBezTo>
                <a:cubicBezTo>
                  <a:pt x="621519" y="100819"/>
                  <a:pt x="642112" y="103971"/>
                  <a:pt x="673100" y="114300"/>
                </a:cubicBezTo>
                <a:cubicBezTo>
                  <a:pt x="694267" y="110067"/>
                  <a:pt x="716875" y="110367"/>
                  <a:pt x="736600" y="101600"/>
                </a:cubicBezTo>
                <a:cubicBezTo>
                  <a:pt x="755942" y="93003"/>
                  <a:pt x="769451" y="74718"/>
                  <a:pt x="787400" y="63500"/>
                </a:cubicBezTo>
                <a:cubicBezTo>
                  <a:pt x="803454" y="53466"/>
                  <a:pt x="821267" y="46567"/>
                  <a:pt x="838200" y="38100"/>
                </a:cubicBezTo>
                <a:cubicBezTo>
                  <a:pt x="863600" y="42333"/>
                  <a:pt x="891368" y="39284"/>
                  <a:pt x="914400" y="50800"/>
                </a:cubicBezTo>
                <a:cubicBezTo>
                  <a:pt x="928052" y="57626"/>
                  <a:pt x="929007" y="78107"/>
                  <a:pt x="939800" y="88900"/>
                </a:cubicBezTo>
                <a:cubicBezTo>
                  <a:pt x="978243" y="127343"/>
                  <a:pt x="985108" y="125169"/>
                  <a:pt x="1028700" y="139700"/>
                </a:cubicBezTo>
                <a:cubicBezTo>
                  <a:pt x="1075657" y="124048"/>
                  <a:pt x="1068311" y="132807"/>
                  <a:pt x="1104900" y="88900"/>
                </a:cubicBezTo>
                <a:cubicBezTo>
                  <a:pt x="1114671" y="77174"/>
                  <a:pt x="1118381" y="60335"/>
                  <a:pt x="1130300" y="50800"/>
                </a:cubicBezTo>
                <a:cubicBezTo>
                  <a:pt x="1140753" y="42437"/>
                  <a:pt x="1155700" y="42333"/>
                  <a:pt x="1168400" y="38100"/>
                </a:cubicBezTo>
                <a:cubicBezTo>
                  <a:pt x="1193800" y="42333"/>
                  <a:pt x="1222357" y="37825"/>
                  <a:pt x="1244600" y="50800"/>
                </a:cubicBezTo>
                <a:cubicBezTo>
                  <a:pt x="1433417" y="160943"/>
                  <a:pt x="1217690" y="109815"/>
                  <a:pt x="1397000" y="139700"/>
                </a:cubicBezTo>
                <a:cubicBezTo>
                  <a:pt x="1436728" y="119836"/>
                  <a:pt x="1460157" y="114815"/>
                  <a:pt x="1485900" y="76200"/>
                </a:cubicBezTo>
                <a:cubicBezTo>
                  <a:pt x="1493326" y="65061"/>
                  <a:pt x="1488316" y="46670"/>
                  <a:pt x="1498600" y="38100"/>
                </a:cubicBezTo>
                <a:cubicBezTo>
                  <a:pt x="1516113" y="23506"/>
                  <a:pt x="1540933" y="21167"/>
                  <a:pt x="1562100" y="12700"/>
                </a:cubicBezTo>
                <a:cubicBezTo>
                  <a:pt x="1671289" y="85493"/>
                  <a:pt x="1533140" y="-1780"/>
                  <a:pt x="1638300" y="50800"/>
                </a:cubicBezTo>
                <a:cubicBezTo>
                  <a:pt x="1651952" y="57626"/>
                  <a:pt x="1663700" y="67733"/>
                  <a:pt x="1676400" y="76200"/>
                </a:cubicBezTo>
                <a:cubicBezTo>
                  <a:pt x="1680633" y="88900"/>
                  <a:pt x="1679634" y="104834"/>
                  <a:pt x="1689100" y="114300"/>
                </a:cubicBezTo>
                <a:cubicBezTo>
                  <a:pt x="1698566" y="123766"/>
                  <a:pt x="1713813" y="127000"/>
                  <a:pt x="1727200" y="127000"/>
                </a:cubicBezTo>
                <a:cubicBezTo>
                  <a:pt x="1742893" y="127000"/>
                  <a:pt x="1775520" y="109190"/>
                  <a:pt x="1790700" y="101600"/>
                </a:cubicBezTo>
              </a:path>
            </a:pathLst>
          </a:custGeom>
          <a:noFill/>
          <a:ln>
            <a:solidFill>
              <a:srgbClr val="C000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 flipV="1">
            <a:off x="2640571" y="4365104"/>
            <a:ext cx="1379562" cy="45719"/>
          </a:xfrm>
          <a:custGeom>
            <a:avLst/>
            <a:gdLst>
              <a:gd name="connsiteX0" fmla="*/ 0 w 1790700"/>
              <a:gd name="connsiteY0" fmla="*/ 152400 h 152400"/>
              <a:gd name="connsiteX1" fmla="*/ 25400 w 1790700"/>
              <a:gd name="connsiteY1" fmla="*/ 50800 h 152400"/>
              <a:gd name="connsiteX2" fmla="*/ 50800 w 1790700"/>
              <a:gd name="connsiteY2" fmla="*/ 12700 h 152400"/>
              <a:gd name="connsiteX3" fmla="*/ 88900 w 1790700"/>
              <a:gd name="connsiteY3" fmla="*/ 0 h 152400"/>
              <a:gd name="connsiteX4" fmla="*/ 215900 w 1790700"/>
              <a:gd name="connsiteY4" fmla="*/ 38100 h 152400"/>
              <a:gd name="connsiteX5" fmla="*/ 304800 w 1790700"/>
              <a:gd name="connsiteY5" fmla="*/ 88900 h 152400"/>
              <a:gd name="connsiteX6" fmla="*/ 355600 w 1790700"/>
              <a:gd name="connsiteY6" fmla="*/ 101600 h 152400"/>
              <a:gd name="connsiteX7" fmla="*/ 406400 w 1790700"/>
              <a:gd name="connsiteY7" fmla="*/ 88900 h 152400"/>
              <a:gd name="connsiteX8" fmla="*/ 482600 w 1790700"/>
              <a:gd name="connsiteY8" fmla="*/ 25400 h 152400"/>
              <a:gd name="connsiteX9" fmla="*/ 571500 w 1790700"/>
              <a:gd name="connsiteY9" fmla="*/ 38100 h 152400"/>
              <a:gd name="connsiteX10" fmla="*/ 596900 w 1790700"/>
              <a:gd name="connsiteY10" fmla="*/ 76200 h 152400"/>
              <a:gd name="connsiteX11" fmla="*/ 673100 w 1790700"/>
              <a:gd name="connsiteY11" fmla="*/ 114300 h 152400"/>
              <a:gd name="connsiteX12" fmla="*/ 736600 w 1790700"/>
              <a:gd name="connsiteY12" fmla="*/ 101600 h 152400"/>
              <a:gd name="connsiteX13" fmla="*/ 787400 w 1790700"/>
              <a:gd name="connsiteY13" fmla="*/ 63500 h 152400"/>
              <a:gd name="connsiteX14" fmla="*/ 838200 w 1790700"/>
              <a:gd name="connsiteY14" fmla="*/ 38100 h 152400"/>
              <a:gd name="connsiteX15" fmla="*/ 914400 w 1790700"/>
              <a:gd name="connsiteY15" fmla="*/ 50800 h 152400"/>
              <a:gd name="connsiteX16" fmla="*/ 939800 w 1790700"/>
              <a:gd name="connsiteY16" fmla="*/ 88900 h 152400"/>
              <a:gd name="connsiteX17" fmla="*/ 1028700 w 1790700"/>
              <a:gd name="connsiteY17" fmla="*/ 139700 h 152400"/>
              <a:gd name="connsiteX18" fmla="*/ 1104900 w 1790700"/>
              <a:gd name="connsiteY18" fmla="*/ 88900 h 152400"/>
              <a:gd name="connsiteX19" fmla="*/ 1130300 w 1790700"/>
              <a:gd name="connsiteY19" fmla="*/ 50800 h 152400"/>
              <a:gd name="connsiteX20" fmla="*/ 1168400 w 1790700"/>
              <a:gd name="connsiteY20" fmla="*/ 38100 h 152400"/>
              <a:gd name="connsiteX21" fmla="*/ 1244600 w 1790700"/>
              <a:gd name="connsiteY21" fmla="*/ 50800 h 152400"/>
              <a:gd name="connsiteX22" fmla="*/ 1397000 w 1790700"/>
              <a:gd name="connsiteY22" fmla="*/ 139700 h 152400"/>
              <a:gd name="connsiteX23" fmla="*/ 1485900 w 1790700"/>
              <a:gd name="connsiteY23" fmla="*/ 76200 h 152400"/>
              <a:gd name="connsiteX24" fmla="*/ 1498600 w 1790700"/>
              <a:gd name="connsiteY24" fmla="*/ 38100 h 152400"/>
              <a:gd name="connsiteX25" fmla="*/ 1562100 w 1790700"/>
              <a:gd name="connsiteY25" fmla="*/ 12700 h 152400"/>
              <a:gd name="connsiteX26" fmla="*/ 1638300 w 1790700"/>
              <a:gd name="connsiteY26" fmla="*/ 50800 h 152400"/>
              <a:gd name="connsiteX27" fmla="*/ 1676400 w 1790700"/>
              <a:gd name="connsiteY27" fmla="*/ 76200 h 152400"/>
              <a:gd name="connsiteX28" fmla="*/ 1689100 w 1790700"/>
              <a:gd name="connsiteY28" fmla="*/ 114300 h 152400"/>
              <a:gd name="connsiteX29" fmla="*/ 1727200 w 1790700"/>
              <a:gd name="connsiteY29" fmla="*/ 127000 h 152400"/>
              <a:gd name="connsiteX30" fmla="*/ 1790700 w 1790700"/>
              <a:gd name="connsiteY30" fmla="*/ 1016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90700" h="152400">
                <a:moveTo>
                  <a:pt x="0" y="152400"/>
                </a:moveTo>
                <a:cubicBezTo>
                  <a:pt x="4830" y="128248"/>
                  <a:pt x="12383" y="76835"/>
                  <a:pt x="25400" y="50800"/>
                </a:cubicBezTo>
                <a:cubicBezTo>
                  <a:pt x="32226" y="37148"/>
                  <a:pt x="38881" y="22235"/>
                  <a:pt x="50800" y="12700"/>
                </a:cubicBezTo>
                <a:cubicBezTo>
                  <a:pt x="61253" y="4337"/>
                  <a:pt x="76200" y="4233"/>
                  <a:pt x="88900" y="0"/>
                </a:cubicBezTo>
                <a:cubicBezTo>
                  <a:pt x="181659" y="30920"/>
                  <a:pt x="139125" y="18906"/>
                  <a:pt x="215900" y="38100"/>
                </a:cubicBezTo>
                <a:cubicBezTo>
                  <a:pt x="247483" y="59155"/>
                  <a:pt x="267970" y="75089"/>
                  <a:pt x="304800" y="88900"/>
                </a:cubicBezTo>
                <a:cubicBezTo>
                  <a:pt x="321143" y="95029"/>
                  <a:pt x="338667" y="97367"/>
                  <a:pt x="355600" y="101600"/>
                </a:cubicBezTo>
                <a:cubicBezTo>
                  <a:pt x="372533" y="97367"/>
                  <a:pt x="390357" y="95776"/>
                  <a:pt x="406400" y="88900"/>
                </a:cubicBezTo>
                <a:cubicBezTo>
                  <a:pt x="437342" y="75639"/>
                  <a:pt x="459714" y="48286"/>
                  <a:pt x="482600" y="25400"/>
                </a:cubicBezTo>
                <a:cubicBezTo>
                  <a:pt x="512233" y="29633"/>
                  <a:pt x="544146" y="25943"/>
                  <a:pt x="571500" y="38100"/>
                </a:cubicBezTo>
                <a:cubicBezTo>
                  <a:pt x="585448" y="44299"/>
                  <a:pt x="586107" y="65407"/>
                  <a:pt x="596900" y="76200"/>
                </a:cubicBezTo>
                <a:cubicBezTo>
                  <a:pt x="621519" y="100819"/>
                  <a:pt x="642112" y="103971"/>
                  <a:pt x="673100" y="114300"/>
                </a:cubicBezTo>
                <a:cubicBezTo>
                  <a:pt x="694267" y="110067"/>
                  <a:pt x="716875" y="110367"/>
                  <a:pt x="736600" y="101600"/>
                </a:cubicBezTo>
                <a:cubicBezTo>
                  <a:pt x="755942" y="93003"/>
                  <a:pt x="769451" y="74718"/>
                  <a:pt x="787400" y="63500"/>
                </a:cubicBezTo>
                <a:cubicBezTo>
                  <a:pt x="803454" y="53466"/>
                  <a:pt x="821267" y="46567"/>
                  <a:pt x="838200" y="38100"/>
                </a:cubicBezTo>
                <a:cubicBezTo>
                  <a:pt x="863600" y="42333"/>
                  <a:pt x="891368" y="39284"/>
                  <a:pt x="914400" y="50800"/>
                </a:cubicBezTo>
                <a:cubicBezTo>
                  <a:pt x="928052" y="57626"/>
                  <a:pt x="929007" y="78107"/>
                  <a:pt x="939800" y="88900"/>
                </a:cubicBezTo>
                <a:cubicBezTo>
                  <a:pt x="978243" y="127343"/>
                  <a:pt x="985108" y="125169"/>
                  <a:pt x="1028700" y="139700"/>
                </a:cubicBezTo>
                <a:cubicBezTo>
                  <a:pt x="1075657" y="124048"/>
                  <a:pt x="1068311" y="132807"/>
                  <a:pt x="1104900" y="88900"/>
                </a:cubicBezTo>
                <a:cubicBezTo>
                  <a:pt x="1114671" y="77174"/>
                  <a:pt x="1118381" y="60335"/>
                  <a:pt x="1130300" y="50800"/>
                </a:cubicBezTo>
                <a:cubicBezTo>
                  <a:pt x="1140753" y="42437"/>
                  <a:pt x="1155700" y="42333"/>
                  <a:pt x="1168400" y="38100"/>
                </a:cubicBezTo>
                <a:cubicBezTo>
                  <a:pt x="1193800" y="42333"/>
                  <a:pt x="1222357" y="37825"/>
                  <a:pt x="1244600" y="50800"/>
                </a:cubicBezTo>
                <a:cubicBezTo>
                  <a:pt x="1433417" y="160943"/>
                  <a:pt x="1217690" y="109815"/>
                  <a:pt x="1397000" y="139700"/>
                </a:cubicBezTo>
                <a:cubicBezTo>
                  <a:pt x="1436728" y="119836"/>
                  <a:pt x="1460157" y="114815"/>
                  <a:pt x="1485900" y="76200"/>
                </a:cubicBezTo>
                <a:cubicBezTo>
                  <a:pt x="1493326" y="65061"/>
                  <a:pt x="1488316" y="46670"/>
                  <a:pt x="1498600" y="38100"/>
                </a:cubicBezTo>
                <a:cubicBezTo>
                  <a:pt x="1516113" y="23506"/>
                  <a:pt x="1540933" y="21167"/>
                  <a:pt x="1562100" y="12700"/>
                </a:cubicBezTo>
                <a:cubicBezTo>
                  <a:pt x="1671289" y="85493"/>
                  <a:pt x="1533140" y="-1780"/>
                  <a:pt x="1638300" y="50800"/>
                </a:cubicBezTo>
                <a:cubicBezTo>
                  <a:pt x="1651952" y="57626"/>
                  <a:pt x="1663700" y="67733"/>
                  <a:pt x="1676400" y="76200"/>
                </a:cubicBezTo>
                <a:cubicBezTo>
                  <a:pt x="1680633" y="88900"/>
                  <a:pt x="1679634" y="104834"/>
                  <a:pt x="1689100" y="114300"/>
                </a:cubicBezTo>
                <a:cubicBezTo>
                  <a:pt x="1698566" y="123766"/>
                  <a:pt x="1713813" y="127000"/>
                  <a:pt x="1727200" y="127000"/>
                </a:cubicBezTo>
                <a:cubicBezTo>
                  <a:pt x="1742893" y="127000"/>
                  <a:pt x="1775520" y="109190"/>
                  <a:pt x="1790700" y="101600"/>
                </a:cubicBezTo>
              </a:path>
            </a:pathLst>
          </a:custGeom>
          <a:noFill/>
          <a:ln>
            <a:solidFill>
              <a:srgbClr val="C000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 flipV="1">
            <a:off x="4752578" y="3712443"/>
            <a:ext cx="922362" cy="45719"/>
          </a:xfrm>
          <a:custGeom>
            <a:avLst/>
            <a:gdLst>
              <a:gd name="connsiteX0" fmla="*/ 0 w 1790700"/>
              <a:gd name="connsiteY0" fmla="*/ 152400 h 152400"/>
              <a:gd name="connsiteX1" fmla="*/ 25400 w 1790700"/>
              <a:gd name="connsiteY1" fmla="*/ 50800 h 152400"/>
              <a:gd name="connsiteX2" fmla="*/ 50800 w 1790700"/>
              <a:gd name="connsiteY2" fmla="*/ 12700 h 152400"/>
              <a:gd name="connsiteX3" fmla="*/ 88900 w 1790700"/>
              <a:gd name="connsiteY3" fmla="*/ 0 h 152400"/>
              <a:gd name="connsiteX4" fmla="*/ 215900 w 1790700"/>
              <a:gd name="connsiteY4" fmla="*/ 38100 h 152400"/>
              <a:gd name="connsiteX5" fmla="*/ 304800 w 1790700"/>
              <a:gd name="connsiteY5" fmla="*/ 88900 h 152400"/>
              <a:gd name="connsiteX6" fmla="*/ 355600 w 1790700"/>
              <a:gd name="connsiteY6" fmla="*/ 101600 h 152400"/>
              <a:gd name="connsiteX7" fmla="*/ 406400 w 1790700"/>
              <a:gd name="connsiteY7" fmla="*/ 88900 h 152400"/>
              <a:gd name="connsiteX8" fmla="*/ 482600 w 1790700"/>
              <a:gd name="connsiteY8" fmla="*/ 25400 h 152400"/>
              <a:gd name="connsiteX9" fmla="*/ 571500 w 1790700"/>
              <a:gd name="connsiteY9" fmla="*/ 38100 h 152400"/>
              <a:gd name="connsiteX10" fmla="*/ 596900 w 1790700"/>
              <a:gd name="connsiteY10" fmla="*/ 76200 h 152400"/>
              <a:gd name="connsiteX11" fmla="*/ 673100 w 1790700"/>
              <a:gd name="connsiteY11" fmla="*/ 114300 h 152400"/>
              <a:gd name="connsiteX12" fmla="*/ 736600 w 1790700"/>
              <a:gd name="connsiteY12" fmla="*/ 101600 h 152400"/>
              <a:gd name="connsiteX13" fmla="*/ 787400 w 1790700"/>
              <a:gd name="connsiteY13" fmla="*/ 63500 h 152400"/>
              <a:gd name="connsiteX14" fmla="*/ 838200 w 1790700"/>
              <a:gd name="connsiteY14" fmla="*/ 38100 h 152400"/>
              <a:gd name="connsiteX15" fmla="*/ 914400 w 1790700"/>
              <a:gd name="connsiteY15" fmla="*/ 50800 h 152400"/>
              <a:gd name="connsiteX16" fmla="*/ 939800 w 1790700"/>
              <a:gd name="connsiteY16" fmla="*/ 88900 h 152400"/>
              <a:gd name="connsiteX17" fmla="*/ 1028700 w 1790700"/>
              <a:gd name="connsiteY17" fmla="*/ 139700 h 152400"/>
              <a:gd name="connsiteX18" fmla="*/ 1104900 w 1790700"/>
              <a:gd name="connsiteY18" fmla="*/ 88900 h 152400"/>
              <a:gd name="connsiteX19" fmla="*/ 1130300 w 1790700"/>
              <a:gd name="connsiteY19" fmla="*/ 50800 h 152400"/>
              <a:gd name="connsiteX20" fmla="*/ 1168400 w 1790700"/>
              <a:gd name="connsiteY20" fmla="*/ 38100 h 152400"/>
              <a:gd name="connsiteX21" fmla="*/ 1244600 w 1790700"/>
              <a:gd name="connsiteY21" fmla="*/ 50800 h 152400"/>
              <a:gd name="connsiteX22" fmla="*/ 1397000 w 1790700"/>
              <a:gd name="connsiteY22" fmla="*/ 139700 h 152400"/>
              <a:gd name="connsiteX23" fmla="*/ 1485900 w 1790700"/>
              <a:gd name="connsiteY23" fmla="*/ 76200 h 152400"/>
              <a:gd name="connsiteX24" fmla="*/ 1498600 w 1790700"/>
              <a:gd name="connsiteY24" fmla="*/ 38100 h 152400"/>
              <a:gd name="connsiteX25" fmla="*/ 1562100 w 1790700"/>
              <a:gd name="connsiteY25" fmla="*/ 12700 h 152400"/>
              <a:gd name="connsiteX26" fmla="*/ 1638300 w 1790700"/>
              <a:gd name="connsiteY26" fmla="*/ 50800 h 152400"/>
              <a:gd name="connsiteX27" fmla="*/ 1676400 w 1790700"/>
              <a:gd name="connsiteY27" fmla="*/ 76200 h 152400"/>
              <a:gd name="connsiteX28" fmla="*/ 1689100 w 1790700"/>
              <a:gd name="connsiteY28" fmla="*/ 114300 h 152400"/>
              <a:gd name="connsiteX29" fmla="*/ 1727200 w 1790700"/>
              <a:gd name="connsiteY29" fmla="*/ 127000 h 152400"/>
              <a:gd name="connsiteX30" fmla="*/ 1790700 w 1790700"/>
              <a:gd name="connsiteY30" fmla="*/ 1016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90700" h="152400">
                <a:moveTo>
                  <a:pt x="0" y="152400"/>
                </a:moveTo>
                <a:cubicBezTo>
                  <a:pt x="4830" y="128248"/>
                  <a:pt x="12383" y="76835"/>
                  <a:pt x="25400" y="50800"/>
                </a:cubicBezTo>
                <a:cubicBezTo>
                  <a:pt x="32226" y="37148"/>
                  <a:pt x="38881" y="22235"/>
                  <a:pt x="50800" y="12700"/>
                </a:cubicBezTo>
                <a:cubicBezTo>
                  <a:pt x="61253" y="4337"/>
                  <a:pt x="76200" y="4233"/>
                  <a:pt x="88900" y="0"/>
                </a:cubicBezTo>
                <a:cubicBezTo>
                  <a:pt x="181659" y="30920"/>
                  <a:pt x="139125" y="18906"/>
                  <a:pt x="215900" y="38100"/>
                </a:cubicBezTo>
                <a:cubicBezTo>
                  <a:pt x="247483" y="59155"/>
                  <a:pt x="267970" y="75089"/>
                  <a:pt x="304800" y="88900"/>
                </a:cubicBezTo>
                <a:cubicBezTo>
                  <a:pt x="321143" y="95029"/>
                  <a:pt x="338667" y="97367"/>
                  <a:pt x="355600" y="101600"/>
                </a:cubicBezTo>
                <a:cubicBezTo>
                  <a:pt x="372533" y="97367"/>
                  <a:pt x="390357" y="95776"/>
                  <a:pt x="406400" y="88900"/>
                </a:cubicBezTo>
                <a:cubicBezTo>
                  <a:pt x="437342" y="75639"/>
                  <a:pt x="459714" y="48286"/>
                  <a:pt x="482600" y="25400"/>
                </a:cubicBezTo>
                <a:cubicBezTo>
                  <a:pt x="512233" y="29633"/>
                  <a:pt x="544146" y="25943"/>
                  <a:pt x="571500" y="38100"/>
                </a:cubicBezTo>
                <a:cubicBezTo>
                  <a:pt x="585448" y="44299"/>
                  <a:pt x="586107" y="65407"/>
                  <a:pt x="596900" y="76200"/>
                </a:cubicBezTo>
                <a:cubicBezTo>
                  <a:pt x="621519" y="100819"/>
                  <a:pt x="642112" y="103971"/>
                  <a:pt x="673100" y="114300"/>
                </a:cubicBezTo>
                <a:cubicBezTo>
                  <a:pt x="694267" y="110067"/>
                  <a:pt x="716875" y="110367"/>
                  <a:pt x="736600" y="101600"/>
                </a:cubicBezTo>
                <a:cubicBezTo>
                  <a:pt x="755942" y="93003"/>
                  <a:pt x="769451" y="74718"/>
                  <a:pt x="787400" y="63500"/>
                </a:cubicBezTo>
                <a:cubicBezTo>
                  <a:pt x="803454" y="53466"/>
                  <a:pt x="821267" y="46567"/>
                  <a:pt x="838200" y="38100"/>
                </a:cubicBezTo>
                <a:cubicBezTo>
                  <a:pt x="863600" y="42333"/>
                  <a:pt x="891368" y="39284"/>
                  <a:pt x="914400" y="50800"/>
                </a:cubicBezTo>
                <a:cubicBezTo>
                  <a:pt x="928052" y="57626"/>
                  <a:pt x="929007" y="78107"/>
                  <a:pt x="939800" y="88900"/>
                </a:cubicBezTo>
                <a:cubicBezTo>
                  <a:pt x="978243" y="127343"/>
                  <a:pt x="985108" y="125169"/>
                  <a:pt x="1028700" y="139700"/>
                </a:cubicBezTo>
                <a:cubicBezTo>
                  <a:pt x="1075657" y="124048"/>
                  <a:pt x="1068311" y="132807"/>
                  <a:pt x="1104900" y="88900"/>
                </a:cubicBezTo>
                <a:cubicBezTo>
                  <a:pt x="1114671" y="77174"/>
                  <a:pt x="1118381" y="60335"/>
                  <a:pt x="1130300" y="50800"/>
                </a:cubicBezTo>
                <a:cubicBezTo>
                  <a:pt x="1140753" y="42437"/>
                  <a:pt x="1155700" y="42333"/>
                  <a:pt x="1168400" y="38100"/>
                </a:cubicBezTo>
                <a:cubicBezTo>
                  <a:pt x="1193800" y="42333"/>
                  <a:pt x="1222357" y="37825"/>
                  <a:pt x="1244600" y="50800"/>
                </a:cubicBezTo>
                <a:cubicBezTo>
                  <a:pt x="1433417" y="160943"/>
                  <a:pt x="1217690" y="109815"/>
                  <a:pt x="1397000" y="139700"/>
                </a:cubicBezTo>
                <a:cubicBezTo>
                  <a:pt x="1436728" y="119836"/>
                  <a:pt x="1460157" y="114815"/>
                  <a:pt x="1485900" y="76200"/>
                </a:cubicBezTo>
                <a:cubicBezTo>
                  <a:pt x="1493326" y="65061"/>
                  <a:pt x="1488316" y="46670"/>
                  <a:pt x="1498600" y="38100"/>
                </a:cubicBezTo>
                <a:cubicBezTo>
                  <a:pt x="1516113" y="23506"/>
                  <a:pt x="1540933" y="21167"/>
                  <a:pt x="1562100" y="12700"/>
                </a:cubicBezTo>
                <a:cubicBezTo>
                  <a:pt x="1671289" y="85493"/>
                  <a:pt x="1533140" y="-1780"/>
                  <a:pt x="1638300" y="50800"/>
                </a:cubicBezTo>
                <a:cubicBezTo>
                  <a:pt x="1651952" y="57626"/>
                  <a:pt x="1663700" y="67733"/>
                  <a:pt x="1676400" y="76200"/>
                </a:cubicBezTo>
                <a:cubicBezTo>
                  <a:pt x="1680633" y="88900"/>
                  <a:pt x="1679634" y="104834"/>
                  <a:pt x="1689100" y="114300"/>
                </a:cubicBezTo>
                <a:cubicBezTo>
                  <a:pt x="1698566" y="123766"/>
                  <a:pt x="1713813" y="127000"/>
                  <a:pt x="1727200" y="127000"/>
                </a:cubicBezTo>
                <a:cubicBezTo>
                  <a:pt x="1742893" y="127000"/>
                  <a:pt x="1775520" y="109190"/>
                  <a:pt x="1790700" y="101600"/>
                </a:cubicBezTo>
              </a:path>
            </a:pathLst>
          </a:custGeom>
          <a:noFill/>
          <a:ln>
            <a:solidFill>
              <a:srgbClr val="C000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5" name="Přímá spojnice 14"/>
          <p:cNvCxnSpPr/>
          <p:nvPr/>
        </p:nvCxnSpPr>
        <p:spPr>
          <a:xfrm>
            <a:off x="5652120" y="5023187"/>
            <a:ext cx="100811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1600833" y="4410823"/>
            <a:ext cx="100811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3701802" y="3752814"/>
            <a:ext cx="100811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Volný tvar 17"/>
          <p:cNvSpPr/>
          <p:nvPr/>
        </p:nvSpPr>
        <p:spPr>
          <a:xfrm flipV="1">
            <a:off x="3955802" y="5661247"/>
            <a:ext cx="1696318" cy="45719"/>
          </a:xfrm>
          <a:custGeom>
            <a:avLst/>
            <a:gdLst>
              <a:gd name="connsiteX0" fmla="*/ 0 w 1790700"/>
              <a:gd name="connsiteY0" fmla="*/ 152400 h 152400"/>
              <a:gd name="connsiteX1" fmla="*/ 25400 w 1790700"/>
              <a:gd name="connsiteY1" fmla="*/ 50800 h 152400"/>
              <a:gd name="connsiteX2" fmla="*/ 50800 w 1790700"/>
              <a:gd name="connsiteY2" fmla="*/ 12700 h 152400"/>
              <a:gd name="connsiteX3" fmla="*/ 88900 w 1790700"/>
              <a:gd name="connsiteY3" fmla="*/ 0 h 152400"/>
              <a:gd name="connsiteX4" fmla="*/ 215900 w 1790700"/>
              <a:gd name="connsiteY4" fmla="*/ 38100 h 152400"/>
              <a:gd name="connsiteX5" fmla="*/ 304800 w 1790700"/>
              <a:gd name="connsiteY5" fmla="*/ 88900 h 152400"/>
              <a:gd name="connsiteX6" fmla="*/ 355600 w 1790700"/>
              <a:gd name="connsiteY6" fmla="*/ 101600 h 152400"/>
              <a:gd name="connsiteX7" fmla="*/ 406400 w 1790700"/>
              <a:gd name="connsiteY7" fmla="*/ 88900 h 152400"/>
              <a:gd name="connsiteX8" fmla="*/ 482600 w 1790700"/>
              <a:gd name="connsiteY8" fmla="*/ 25400 h 152400"/>
              <a:gd name="connsiteX9" fmla="*/ 571500 w 1790700"/>
              <a:gd name="connsiteY9" fmla="*/ 38100 h 152400"/>
              <a:gd name="connsiteX10" fmla="*/ 596900 w 1790700"/>
              <a:gd name="connsiteY10" fmla="*/ 76200 h 152400"/>
              <a:gd name="connsiteX11" fmla="*/ 673100 w 1790700"/>
              <a:gd name="connsiteY11" fmla="*/ 114300 h 152400"/>
              <a:gd name="connsiteX12" fmla="*/ 736600 w 1790700"/>
              <a:gd name="connsiteY12" fmla="*/ 101600 h 152400"/>
              <a:gd name="connsiteX13" fmla="*/ 787400 w 1790700"/>
              <a:gd name="connsiteY13" fmla="*/ 63500 h 152400"/>
              <a:gd name="connsiteX14" fmla="*/ 838200 w 1790700"/>
              <a:gd name="connsiteY14" fmla="*/ 38100 h 152400"/>
              <a:gd name="connsiteX15" fmla="*/ 914400 w 1790700"/>
              <a:gd name="connsiteY15" fmla="*/ 50800 h 152400"/>
              <a:gd name="connsiteX16" fmla="*/ 939800 w 1790700"/>
              <a:gd name="connsiteY16" fmla="*/ 88900 h 152400"/>
              <a:gd name="connsiteX17" fmla="*/ 1028700 w 1790700"/>
              <a:gd name="connsiteY17" fmla="*/ 139700 h 152400"/>
              <a:gd name="connsiteX18" fmla="*/ 1104900 w 1790700"/>
              <a:gd name="connsiteY18" fmla="*/ 88900 h 152400"/>
              <a:gd name="connsiteX19" fmla="*/ 1130300 w 1790700"/>
              <a:gd name="connsiteY19" fmla="*/ 50800 h 152400"/>
              <a:gd name="connsiteX20" fmla="*/ 1168400 w 1790700"/>
              <a:gd name="connsiteY20" fmla="*/ 38100 h 152400"/>
              <a:gd name="connsiteX21" fmla="*/ 1244600 w 1790700"/>
              <a:gd name="connsiteY21" fmla="*/ 50800 h 152400"/>
              <a:gd name="connsiteX22" fmla="*/ 1397000 w 1790700"/>
              <a:gd name="connsiteY22" fmla="*/ 139700 h 152400"/>
              <a:gd name="connsiteX23" fmla="*/ 1485900 w 1790700"/>
              <a:gd name="connsiteY23" fmla="*/ 76200 h 152400"/>
              <a:gd name="connsiteX24" fmla="*/ 1498600 w 1790700"/>
              <a:gd name="connsiteY24" fmla="*/ 38100 h 152400"/>
              <a:gd name="connsiteX25" fmla="*/ 1562100 w 1790700"/>
              <a:gd name="connsiteY25" fmla="*/ 12700 h 152400"/>
              <a:gd name="connsiteX26" fmla="*/ 1638300 w 1790700"/>
              <a:gd name="connsiteY26" fmla="*/ 50800 h 152400"/>
              <a:gd name="connsiteX27" fmla="*/ 1676400 w 1790700"/>
              <a:gd name="connsiteY27" fmla="*/ 76200 h 152400"/>
              <a:gd name="connsiteX28" fmla="*/ 1689100 w 1790700"/>
              <a:gd name="connsiteY28" fmla="*/ 114300 h 152400"/>
              <a:gd name="connsiteX29" fmla="*/ 1727200 w 1790700"/>
              <a:gd name="connsiteY29" fmla="*/ 127000 h 152400"/>
              <a:gd name="connsiteX30" fmla="*/ 1790700 w 1790700"/>
              <a:gd name="connsiteY30" fmla="*/ 1016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90700" h="152400">
                <a:moveTo>
                  <a:pt x="0" y="152400"/>
                </a:moveTo>
                <a:cubicBezTo>
                  <a:pt x="4830" y="128248"/>
                  <a:pt x="12383" y="76835"/>
                  <a:pt x="25400" y="50800"/>
                </a:cubicBezTo>
                <a:cubicBezTo>
                  <a:pt x="32226" y="37148"/>
                  <a:pt x="38881" y="22235"/>
                  <a:pt x="50800" y="12700"/>
                </a:cubicBezTo>
                <a:cubicBezTo>
                  <a:pt x="61253" y="4337"/>
                  <a:pt x="76200" y="4233"/>
                  <a:pt x="88900" y="0"/>
                </a:cubicBezTo>
                <a:cubicBezTo>
                  <a:pt x="181659" y="30920"/>
                  <a:pt x="139125" y="18906"/>
                  <a:pt x="215900" y="38100"/>
                </a:cubicBezTo>
                <a:cubicBezTo>
                  <a:pt x="247483" y="59155"/>
                  <a:pt x="267970" y="75089"/>
                  <a:pt x="304800" y="88900"/>
                </a:cubicBezTo>
                <a:cubicBezTo>
                  <a:pt x="321143" y="95029"/>
                  <a:pt x="338667" y="97367"/>
                  <a:pt x="355600" y="101600"/>
                </a:cubicBezTo>
                <a:cubicBezTo>
                  <a:pt x="372533" y="97367"/>
                  <a:pt x="390357" y="95776"/>
                  <a:pt x="406400" y="88900"/>
                </a:cubicBezTo>
                <a:cubicBezTo>
                  <a:pt x="437342" y="75639"/>
                  <a:pt x="459714" y="48286"/>
                  <a:pt x="482600" y="25400"/>
                </a:cubicBezTo>
                <a:cubicBezTo>
                  <a:pt x="512233" y="29633"/>
                  <a:pt x="544146" y="25943"/>
                  <a:pt x="571500" y="38100"/>
                </a:cubicBezTo>
                <a:cubicBezTo>
                  <a:pt x="585448" y="44299"/>
                  <a:pt x="586107" y="65407"/>
                  <a:pt x="596900" y="76200"/>
                </a:cubicBezTo>
                <a:cubicBezTo>
                  <a:pt x="621519" y="100819"/>
                  <a:pt x="642112" y="103971"/>
                  <a:pt x="673100" y="114300"/>
                </a:cubicBezTo>
                <a:cubicBezTo>
                  <a:pt x="694267" y="110067"/>
                  <a:pt x="716875" y="110367"/>
                  <a:pt x="736600" y="101600"/>
                </a:cubicBezTo>
                <a:cubicBezTo>
                  <a:pt x="755942" y="93003"/>
                  <a:pt x="769451" y="74718"/>
                  <a:pt x="787400" y="63500"/>
                </a:cubicBezTo>
                <a:cubicBezTo>
                  <a:pt x="803454" y="53466"/>
                  <a:pt x="821267" y="46567"/>
                  <a:pt x="838200" y="38100"/>
                </a:cubicBezTo>
                <a:cubicBezTo>
                  <a:pt x="863600" y="42333"/>
                  <a:pt x="891368" y="39284"/>
                  <a:pt x="914400" y="50800"/>
                </a:cubicBezTo>
                <a:cubicBezTo>
                  <a:pt x="928052" y="57626"/>
                  <a:pt x="929007" y="78107"/>
                  <a:pt x="939800" y="88900"/>
                </a:cubicBezTo>
                <a:cubicBezTo>
                  <a:pt x="978243" y="127343"/>
                  <a:pt x="985108" y="125169"/>
                  <a:pt x="1028700" y="139700"/>
                </a:cubicBezTo>
                <a:cubicBezTo>
                  <a:pt x="1075657" y="124048"/>
                  <a:pt x="1068311" y="132807"/>
                  <a:pt x="1104900" y="88900"/>
                </a:cubicBezTo>
                <a:cubicBezTo>
                  <a:pt x="1114671" y="77174"/>
                  <a:pt x="1118381" y="60335"/>
                  <a:pt x="1130300" y="50800"/>
                </a:cubicBezTo>
                <a:cubicBezTo>
                  <a:pt x="1140753" y="42437"/>
                  <a:pt x="1155700" y="42333"/>
                  <a:pt x="1168400" y="38100"/>
                </a:cubicBezTo>
                <a:cubicBezTo>
                  <a:pt x="1193800" y="42333"/>
                  <a:pt x="1222357" y="37825"/>
                  <a:pt x="1244600" y="50800"/>
                </a:cubicBezTo>
                <a:cubicBezTo>
                  <a:pt x="1433417" y="160943"/>
                  <a:pt x="1217690" y="109815"/>
                  <a:pt x="1397000" y="139700"/>
                </a:cubicBezTo>
                <a:cubicBezTo>
                  <a:pt x="1436728" y="119836"/>
                  <a:pt x="1460157" y="114815"/>
                  <a:pt x="1485900" y="76200"/>
                </a:cubicBezTo>
                <a:cubicBezTo>
                  <a:pt x="1493326" y="65061"/>
                  <a:pt x="1488316" y="46670"/>
                  <a:pt x="1498600" y="38100"/>
                </a:cubicBezTo>
                <a:cubicBezTo>
                  <a:pt x="1516113" y="23506"/>
                  <a:pt x="1540933" y="21167"/>
                  <a:pt x="1562100" y="12700"/>
                </a:cubicBezTo>
                <a:cubicBezTo>
                  <a:pt x="1671289" y="85493"/>
                  <a:pt x="1533140" y="-1780"/>
                  <a:pt x="1638300" y="50800"/>
                </a:cubicBezTo>
                <a:cubicBezTo>
                  <a:pt x="1651952" y="57626"/>
                  <a:pt x="1663700" y="67733"/>
                  <a:pt x="1676400" y="76200"/>
                </a:cubicBezTo>
                <a:cubicBezTo>
                  <a:pt x="1680633" y="88900"/>
                  <a:pt x="1679634" y="104834"/>
                  <a:pt x="1689100" y="114300"/>
                </a:cubicBezTo>
                <a:cubicBezTo>
                  <a:pt x="1698566" y="123766"/>
                  <a:pt x="1713813" y="127000"/>
                  <a:pt x="1727200" y="127000"/>
                </a:cubicBezTo>
                <a:cubicBezTo>
                  <a:pt x="1742893" y="127000"/>
                  <a:pt x="1775520" y="109190"/>
                  <a:pt x="1790700" y="101600"/>
                </a:cubicBezTo>
              </a:path>
            </a:pathLst>
          </a:custGeom>
          <a:noFill/>
          <a:ln>
            <a:solidFill>
              <a:srgbClr val="C000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9" name="Přímá spojnice 18"/>
          <p:cNvCxnSpPr/>
          <p:nvPr/>
        </p:nvCxnSpPr>
        <p:spPr>
          <a:xfrm>
            <a:off x="5804520" y="5688253"/>
            <a:ext cx="100811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3580296" y="2496592"/>
            <a:ext cx="1952786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>
            <a:off x="5508104" y="249289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>
            <a:off x="3580296" y="2496592"/>
            <a:ext cx="0" cy="21232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/>
          <p:cNvCxnSpPr/>
          <p:nvPr/>
        </p:nvCxnSpPr>
        <p:spPr>
          <a:xfrm>
            <a:off x="5508104" y="2492896"/>
            <a:ext cx="0" cy="21602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/>
          <p:cNvCxnSpPr/>
          <p:nvPr/>
        </p:nvCxnSpPr>
        <p:spPr>
          <a:xfrm>
            <a:off x="3580296" y="2583768"/>
            <a:ext cx="1927808" cy="184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34"/>
          <p:cNvCxnSpPr/>
          <p:nvPr/>
        </p:nvCxnSpPr>
        <p:spPr>
          <a:xfrm>
            <a:off x="3766591" y="3269692"/>
            <a:ext cx="1597497" cy="184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/>
          <p:nvPr/>
        </p:nvCxnSpPr>
        <p:spPr>
          <a:xfrm>
            <a:off x="3766591" y="3356992"/>
            <a:ext cx="1597497" cy="184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2069541" y="3976216"/>
            <a:ext cx="1597497" cy="184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39"/>
          <p:cNvCxnSpPr/>
          <p:nvPr/>
        </p:nvCxnSpPr>
        <p:spPr>
          <a:xfrm>
            <a:off x="2059544" y="3888544"/>
            <a:ext cx="1597497" cy="184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3786680" y="3269692"/>
            <a:ext cx="0" cy="21602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5364088" y="3254896"/>
            <a:ext cx="0" cy="21602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42"/>
          <p:cNvCxnSpPr/>
          <p:nvPr/>
        </p:nvCxnSpPr>
        <p:spPr>
          <a:xfrm>
            <a:off x="3657041" y="3888544"/>
            <a:ext cx="0" cy="21602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43"/>
          <p:cNvCxnSpPr/>
          <p:nvPr/>
        </p:nvCxnSpPr>
        <p:spPr>
          <a:xfrm>
            <a:off x="4020678" y="4581128"/>
            <a:ext cx="0" cy="21602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44"/>
          <p:cNvCxnSpPr/>
          <p:nvPr/>
        </p:nvCxnSpPr>
        <p:spPr>
          <a:xfrm>
            <a:off x="2059544" y="3888544"/>
            <a:ext cx="0" cy="21602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45"/>
          <p:cNvCxnSpPr/>
          <p:nvPr/>
        </p:nvCxnSpPr>
        <p:spPr>
          <a:xfrm>
            <a:off x="4020678" y="4653136"/>
            <a:ext cx="1952786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nice 46"/>
          <p:cNvCxnSpPr/>
          <p:nvPr/>
        </p:nvCxnSpPr>
        <p:spPr>
          <a:xfrm>
            <a:off x="4026104" y="4581128"/>
            <a:ext cx="1952786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nice 47"/>
          <p:cNvCxnSpPr/>
          <p:nvPr/>
        </p:nvCxnSpPr>
        <p:spPr>
          <a:xfrm>
            <a:off x="4567075" y="5229200"/>
            <a:ext cx="0" cy="21602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nice 48"/>
          <p:cNvCxnSpPr/>
          <p:nvPr/>
        </p:nvCxnSpPr>
        <p:spPr>
          <a:xfrm>
            <a:off x="6141697" y="5231048"/>
            <a:ext cx="0" cy="21602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nice 49"/>
          <p:cNvCxnSpPr/>
          <p:nvPr/>
        </p:nvCxnSpPr>
        <p:spPr>
          <a:xfrm>
            <a:off x="5972919" y="4581128"/>
            <a:ext cx="0" cy="21602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52"/>
          <p:cNvCxnSpPr/>
          <p:nvPr/>
        </p:nvCxnSpPr>
        <p:spPr>
          <a:xfrm>
            <a:off x="4544200" y="5229200"/>
            <a:ext cx="1597497" cy="184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nice 53"/>
          <p:cNvCxnSpPr/>
          <p:nvPr/>
        </p:nvCxnSpPr>
        <p:spPr>
          <a:xfrm>
            <a:off x="4565339" y="5301208"/>
            <a:ext cx="1597497" cy="184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C:\Documents and Settings\profesor\Local Settings\Temporary Internet Files\Content.IE5\7SVVMLP3\MC90009809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599" y="2077118"/>
            <a:ext cx="1423721" cy="1811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Documents and Settings\profesor\Local Settings\Temporary Internet Files\Content.IE5\QT3M48QX\MC90023941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3" y="4598396"/>
            <a:ext cx="1531620" cy="176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617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8" grpId="0" animBg="1"/>
    </p:bldLst>
  </p:timing>
</p:sld>
</file>

<file path=ppt/theme/theme1.xml><?xml version="1.0" encoding="utf-8"?>
<a:theme xmlns:a="http://schemas.openxmlformats.org/drawingml/2006/main" name="1">
  <a:themeElements>
    <a:clrScheme name="Vlastní 11">
      <a:dk1>
        <a:srgbClr val="FFC000"/>
      </a:dk1>
      <a:lt1>
        <a:srgbClr val="FFB279"/>
      </a:lt1>
      <a:dk2>
        <a:srgbClr val="7F7F00"/>
      </a:dk2>
      <a:lt2>
        <a:srgbClr val="BF9000"/>
      </a:lt2>
      <a:accent1>
        <a:srgbClr val="903D00"/>
      </a:accent1>
      <a:accent2>
        <a:srgbClr val="A7EA52"/>
      </a:accent2>
      <a:accent3>
        <a:srgbClr val="481E00"/>
      </a:accent3>
      <a:accent4>
        <a:srgbClr val="D85C00"/>
      </a:accent4>
      <a:accent5>
        <a:srgbClr val="FF8021"/>
      </a:accent5>
      <a:accent6>
        <a:srgbClr val="F14124"/>
      </a:accent6>
      <a:hlink>
        <a:srgbClr val="6C2D00"/>
      </a:hlink>
      <a:folHlink>
        <a:srgbClr val="903D00"/>
      </a:folHlink>
    </a:clrScheme>
    <a:fontScheme name="Bubbles">
      <a:majorFont>
        <a:latin typeface="Impact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mic Sans M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Bubb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85000"/>
                <a:satMod val="150000"/>
              </a:schemeClr>
            </a:gs>
            <a:gs pos="35000">
              <a:schemeClr val="phClr">
                <a:tint val="70000"/>
                <a:shade val="90000"/>
                <a:alpha val="85000"/>
                <a:satMod val="200000"/>
              </a:schemeClr>
            </a:gs>
            <a:gs pos="100000">
              <a:schemeClr val="phClr">
                <a:tint val="90000"/>
                <a:shade val="100000"/>
                <a:alpha val="85000"/>
                <a:satMod val="25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40000"/>
                <a:satMod val="115000"/>
              </a:schemeClr>
            </a:gs>
            <a:gs pos="8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150000"/>
              </a:schemeClr>
            </a:gs>
          </a:gsLst>
          <a:lin ang="7800000" scaled="0"/>
        </a:gra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4450" cap="flat" cmpd="sng" algn="ctr">
          <a:solidFill>
            <a:schemeClr val="phClr">
              <a:alpha val="80000"/>
              <a:satMod val="110000"/>
            </a:schemeClr>
          </a:solidFill>
          <a:prstDash val="solid"/>
        </a:ln>
        <a:ln w="63500" cap="flat" cmpd="sng" algn="ctr">
          <a:solidFill>
            <a:schemeClr val="phClr">
              <a:alpha val="80000"/>
              <a:satMod val="115000"/>
            </a:schemeClr>
          </a:solidFill>
          <a:prstDash val="solid"/>
        </a:ln>
      </a:lnStyleLst>
      <a:effectStyleLst>
        <a:effectStyle>
          <a:effectLst>
            <a:innerShdw blurRad="50800" dist="25400" dir="13500000">
              <a:srgbClr val="FFFFFF">
                <a:alpha val="75000"/>
              </a:srgbClr>
            </a:innerShdw>
          </a:effectLst>
        </a:effectStyle>
        <a:effectStyle>
          <a:effectLst>
            <a:innerShdw blurRad="76200" dist="25400" dir="13500000">
              <a:srgbClr val="FFFFFF">
                <a:alpha val="75000"/>
              </a:srgbClr>
            </a:innerShdw>
            <a:reflection blurRad="63500" stA="35000" endPos="35000" dist="12700" dir="5400000" sy="-100000" rotWithShape="0"/>
          </a:effectLst>
        </a:effectStyle>
        <a:effectStyle>
          <a:effectLst>
            <a:reflection blurRad="63500" stA="35000" endPos="35000" dist="12700" dir="5400000" sy="-100000" rotWithShape="0"/>
          </a:effectLst>
          <a:scene3d>
            <a:camera prst="orthographicFront">
              <a:rot lat="0" lon="0" rev="0"/>
            </a:camera>
            <a:lightRig rig="balanced" dir="bl">
              <a:rot lat="0" lon="0" rev="7800000"/>
            </a:lightRig>
          </a:scene3d>
          <a:sp3d prstMaterial="translucentPowder">
            <a:bevelT h="508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80000"/>
                <a:satMod val="125000"/>
              </a:schemeClr>
            </a:gs>
            <a:gs pos="100000">
              <a:schemeClr val="phClr">
                <a:tint val="100000"/>
                <a:satMod val="125000"/>
                <a:lumOff val="40000"/>
                <a:lumMod val="100000"/>
              </a:schemeClr>
            </a:gs>
          </a:gsLst>
          <a:lin ang="7800000" scaled="1"/>
        </a:gradFill>
        <a:gradFill rotWithShape="1">
          <a:gsLst>
            <a:gs pos="0">
              <a:schemeClr val="phClr">
                <a:shade val="95000"/>
                <a:lumMod val="95000"/>
              </a:schemeClr>
            </a:gs>
            <a:gs pos="60000">
              <a:schemeClr val="phClr">
                <a:satMod val="125000"/>
                <a:lumOff val="10000"/>
                <a:lumMod val="100000"/>
              </a:schemeClr>
            </a:gs>
            <a:gs pos="100000">
              <a:schemeClr val="phClr">
                <a:shade val="95000"/>
                <a:satMod val="135000"/>
                <a:lumOff val="50000"/>
                <a:lumMod val="100000"/>
              </a:schemeClr>
            </a:gs>
          </a:gsLst>
          <a:lin ang="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 Bubliny</Template>
  <TotalTime>162</TotalTime>
  <Words>217</Words>
  <Application>Microsoft Office PowerPoint</Application>
  <PresentationFormat>Předvádění na obrazovce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Comic Sans MS</vt:lpstr>
      <vt:lpstr>Impact</vt:lpstr>
      <vt:lpstr>Wingdings</vt:lpstr>
      <vt:lpstr>1</vt:lpstr>
      <vt:lpstr>ANOTACE</vt:lpstr>
      <vt:lpstr>ZÁKLADNÍ  SKLADEBNÍ DVOJICE</vt:lpstr>
      <vt:lpstr>PŘÍSUDEK</vt:lpstr>
      <vt:lpstr>Dosazuj vhodné přísudky:</vt:lpstr>
      <vt:lpstr>PODMĚT</vt:lpstr>
      <vt:lpstr>VYHLEDÁVÁNÍ ZÁKLADNÍ SKLADEBNÍ DVOJICE</vt:lpstr>
      <vt:lpstr>Vyhledávej základní skladební dvojice: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MP</dc:creator>
  <cp:lastModifiedBy>Lucka</cp:lastModifiedBy>
  <cp:revision>22</cp:revision>
  <dcterms:created xsi:type="dcterms:W3CDTF">2012-04-14T13:16:26Z</dcterms:created>
  <dcterms:modified xsi:type="dcterms:W3CDTF">2020-04-16T07:10:36Z</dcterms:modified>
</cp:coreProperties>
</file>