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9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" y="108"/>
      </p:cViewPr>
      <p:guideLst>
        <p:guide orient="horz" pos="2160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EEA8E-69AC-46C3-B087-462E1BE4C312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85491-C722-41EC-B648-19AD5D42176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85491-C722-41EC-B648-19AD5D421769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" name="camera.wav"/>
          </p:stSnd>
        </p:sndAc>
      </p:transition>
    </mc:Choice>
    <mc:Fallback xmlns="">
      <p:transition spd="slow">
        <p:dissolv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0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9A77A6-8EAF-4014-BB3F-4D01827D4E18}" type="datetimeFigureOut">
              <a:rPr lang="cs-CZ" smtClean="0"/>
              <a:pPr/>
              <a:t>22.04.2020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051007C-3230-4C09-9F0C-DB8E8E32D78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13" name="camera.wav"/>
          </p:stSnd>
        </p:sndAc>
      </p:transition>
    </mc:Choice>
    <mc:Fallback xmlns="">
      <p:transition spd="slow">
        <p:dissolve/>
        <p:sndAc>
          <p:stSnd>
            <p:snd r:embed="rId14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0.wav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10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audio" Target="../media/audio10.wav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audio" Target="../media/audio1.wav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6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audio" Target="../media/audio1.wav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notesSlide" Target="../notesSlides/notesSlide5.xml"/><Relationship Id="rId16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11" Type="http://schemas.openxmlformats.org/officeDocument/2006/relationships/image" Target="../media/image5.wmf"/><Relationship Id="rId5" Type="http://schemas.openxmlformats.org/officeDocument/2006/relationships/audio" Target="../media/audio3.wav"/><Relationship Id="rId10" Type="http://schemas.openxmlformats.org/officeDocument/2006/relationships/image" Target="../media/image4.wmf"/><Relationship Id="rId4" Type="http://schemas.openxmlformats.org/officeDocument/2006/relationships/audio" Target="../media/audio2.wav"/><Relationship Id="rId9" Type="http://schemas.openxmlformats.org/officeDocument/2006/relationships/image" Target="../media/image3.wmf"/><Relationship Id="rId1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907704" y="116632"/>
            <a:ext cx="5819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Jednotky obsahu</a:t>
            </a:r>
            <a:endParaRPr lang="cs-CZ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96640" y="1445502"/>
                <a:ext cx="1543884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𝟏𝐦</m:t>
                          </m:r>
                        </m:e>
                        <m:sup>
                          <m:r>
                            <a:rPr lang="cs-CZ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4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40" y="1445502"/>
                <a:ext cx="1543884" cy="84773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496640" y="2564904"/>
                <a:ext cx="1920590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𝟏𝐝𝐦</m:t>
                          </m:r>
                        </m:e>
                        <m:sup>
                          <m:r>
                            <a:rPr lang="cs-CZ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48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40" y="2564904"/>
                <a:ext cx="1920590" cy="847733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496640" y="3645024"/>
                <a:ext cx="1842043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𝟏𝐜𝐦</m:t>
                          </m:r>
                        </m:e>
                        <m:sup>
                          <m:r>
                            <a:rPr lang="cs-CZ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48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40" y="3645024"/>
                <a:ext cx="1842043" cy="847733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492686" y="4797152"/>
                <a:ext cx="2100127" cy="8477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𝟏𝐦𝐦</m:t>
                          </m:r>
                        </m:e>
                        <m:sup>
                          <m:r>
                            <a:rPr lang="cs-CZ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48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86" y="4797152"/>
                <a:ext cx="2100127" cy="847733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7" name="Obdélník 2056"/>
          <p:cNvSpPr/>
          <p:nvPr/>
        </p:nvSpPr>
        <p:spPr>
          <a:xfrm>
            <a:off x="2809698" y="2602800"/>
            <a:ext cx="51837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4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decimetr čtverečný</a:t>
            </a:r>
            <a:endParaRPr lang="cs-CZ" sz="4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58" name="Obdélník 2057"/>
          <p:cNvSpPr/>
          <p:nvPr/>
        </p:nvSpPr>
        <p:spPr>
          <a:xfrm>
            <a:off x="2629810" y="3645024"/>
            <a:ext cx="55435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4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centimetr čtverečný</a:t>
            </a:r>
            <a:endParaRPr lang="cs-CZ" sz="4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2915816" y="1470430"/>
            <a:ext cx="41097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4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metr čtverečný</a:t>
            </a:r>
            <a:endParaRPr lang="cs-CZ" sz="4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2857788" y="4813888"/>
            <a:ext cx="50875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cs-CZ" sz="4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milimetr čtverečný</a:t>
            </a:r>
            <a:endParaRPr lang="cs-CZ" sz="4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10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sndAc>
          <p:stSnd>
            <p:snd r:embed="rId3" name="camera.wav"/>
          </p:stSnd>
        </p:sndAc>
      </p:transition>
    </mc:Choice>
    <mc:Fallback xmlns="">
      <p:transition>
        <p:sndAc>
          <p:stSnd>
            <p:snd r:embed="rId8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20" grpId="0" animBg="1"/>
      <p:bldP spid="21" grpId="0" animBg="1"/>
      <p:bldP spid="22" grpId="0" animBg="1"/>
      <p:bldP spid="2057" grpId="0"/>
      <p:bldP spid="2058" grpId="0"/>
      <p:bldP spid="48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2505" y="979515"/>
            <a:ext cx="5794726" cy="57947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907704" y="116632"/>
            <a:ext cx="5819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Jednotky obsahu</a:t>
            </a:r>
            <a:endParaRPr lang="cs-CZ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4314682" y="1713648"/>
                <a:ext cx="4721813" cy="6079934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cs-CZ" sz="4800" dirty="0" smtClean="0">
                    <a:solidFill>
                      <a:srgbClr val="C00000"/>
                    </a:solidFill>
                  </a:rPr>
                  <a:t>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4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4800" b="1">
                            <a:solidFill>
                              <a:srgbClr val="C00000"/>
                            </a:solidFill>
                            <a:latin typeface="Cambria Math"/>
                          </a:rPr>
                          <m:t>𝟏𝐜𝐦</m:t>
                        </m:r>
                      </m:e>
                      <m:sup>
                        <m:r>
                          <a:rPr lang="cs-CZ" sz="4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cs-CZ" sz="2400" b="1" i="1" dirty="0" smtClean="0">
                  <a:solidFill>
                    <a:srgbClr val="C00000"/>
                  </a:solidFill>
                  <a:latin typeface="Cambria Math"/>
                </a:endParaRPr>
              </a:p>
              <a:p>
                <a:r>
                  <a:rPr lang="cs-CZ" sz="4000" b="1" i="1" dirty="0" smtClean="0">
                    <a:solidFill>
                      <a:srgbClr val="C00000"/>
                    </a:solidFill>
                    <a:latin typeface="Cambria Math"/>
                  </a:rPr>
                  <a:t>                  - </a:t>
                </a:r>
                <a:r>
                  <a:rPr lang="cs-CZ" sz="4000" b="1" i="1" dirty="0">
                    <a:solidFill>
                      <a:srgbClr val="C00000"/>
                    </a:solidFill>
                    <a:latin typeface="Cambria Math"/>
                  </a:rPr>
                  <a:t>j</a:t>
                </a:r>
                <a:r>
                  <a:rPr lang="cs-CZ" sz="4000" b="1" i="1" dirty="0" smtClean="0">
                    <a:solidFill>
                      <a:srgbClr val="C00000"/>
                    </a:solidFill>
                    <a:latin typeface="Cambria Math"/>
                  </a:rPr>
                  <a:t>e obsah </a:t>
                </a:r>
              </a:p>
              <a:p>
                <a:r>
                  <a:rPr lang="cs-CZ" sz="4000" b="1" i="1" dirty="0">
                    <a:solidFill>
                      <a:srgbClr val="C00000"/>
                    </a:solidFill>
                    <a:latin typeface="Cambria Math"/>
                  </a:rPr>
                  <a:t> </a:t>
                </a:r>
                <a:r>
                  <a:rPr lang="cs-CZ" sz="4000" b="1" i="1" dirty="0" smtClean="0">
                    <a:solidFill>
                      <a:srgbClr val="C00000"/>
                    </a:solidFill>
                    <a:latin typeface="Cambria Math"/>
                  </a:rPr>
                  <a:t>                    čtverce</a:t>
                </a:r>
              </a:p>
              <a:p>
                <a:r>
                  <a:rPr lang="cs-CZ" sz="4000" b="1" i="1" dirty="0">
                    <a:solidFill>
                      <a:srgbClr val="C00000"/>
                    </a:solidFill>
                    <a:latin typeface="Cambria Math"/>
                  </a:rPr>
                  <a:t> </a:t>
                </a:r>
                <a:r>
                  <a:rPr lang="cs-CZ" sz="4000" b="1" i="1" dirty="0" smtClean="0">
                    <a:solidFill>
                      <a:srgbClr val="C00000"/>
                    </a:solidFill>
                    <a:latin typeface="Cambria Math"/>
                  </a:rPr>
                  <a:t>             o straně  1cm.</a:t>
                </a:r>
                <a:endParaRPr lang="cs-CZ" sz="1600" b="1" i="1" dirty="0" smtClean="0">
                  <a:solidFill>
                    <a:srgbClr val="C00000"/>
                  </a:solidFill>
                  <a:latin typeface="Cambria Math"/>
                </a:endParaRPr>
              </a:p>
              <a:p>
                <a:r>
                  <a:rPr lang="cs-CZ" sz="1600" b="1" i="1" dirty="0">
                    <a:solidFill>
                      <a:srgbClr val="C00000"/>
                    </a:solidFill>
                    <a:latin typeface="Cambria Math"/>
                  </a:rPr>
                  <a:t> </a:t>
                </a:r>
                <a:r>
                  <a:rPr lang="cs-CZ" sz="1600" b="1" i="1" dirty="0" smtClean="0">
                    <a:solidFill>
                      <a:srgbClr val="C00000"/>
                    </a:solidFill>
                    <a:latin typeface="Cambria Math"/>
                  </a:rPr>
                  <a:t>             </a:t>
                </a:r>
                <a:endParaRPr lang="cs-CZ" sz="4000" b="1" i="1" dirty="0" smtClean="0">
                  <a:solidFill>
                    <a:srgbClr val="C00000"/>
                  </a:solidFill>
                  <a:latin typeface="Cambria Math"/>
                </a:endParaRPr>
              </a:p>
              <a:p>
                <a:endParaRPr lang="cs-CZ" sz="4800" b="1" i="1" dirty="0" smtClean="0">
                  <a:solidFill>
                    <a:srgbClr val="C00000"/>
                  </a:solidFill>
                  <a:latin typeface="Cambria Math"/>
                </a:endParaRPr>
              </a:p>
              <a:p>
                <a:r>
                  <a:rPr lang="cs-CZ" sz="4000" b="0" dirty="0" smtClean="0">
                    <a:solidFill>
                      <a:srgbClr val="C00000"/>
                    </a:solidFill>
                  </a:rPr>
                  <a:t> </a:t>
                </a:r>
              </a:p>
              <a:p>
                <a:endParaRPr lang="cs-CZ" sz="4000" b="0" dirty="0" smtClean="0">
                  <a:solidFill>
                    <a:srgbClr val="C00000"/>
                  </a:solidFill>
                </a:endParaRPr>
              </a:p>
              <a:p>
                <a:endParaRPr lang="cs-CZ" sz="4000" b="0" dirty="0" smtClean="0">
                  <a:solidFill>
                    <a:srgbClr val="C00000"/>
                  </a:solidFill>
                </a:endParaRPr>
              </a:p>
              <a:p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682" y="1713648"/>
                <a:ext cx="4721813" cy="607993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r="-3876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ovéPole 12"/>
          <p:cNvSpPr txBox="1"/>
          <p:nvPr/>
        </p:nvSpPr>
        <p:spPr>
          <a:xfrm>
            <a:off x="2198738" y="3900459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1cm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909868" y="332440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1cm</a:t>
            </a:r>
            <a:endParaRPr lang="cs-CZ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délník 13"/>
              <p:cNvSpPr/>
              <p:nvPr/>
            </p:nvSpPr>
            <p:spPr>
              <a:xfrm>
                <a:off x="2198738" y="3314768"/>
                <a:ext cx="541110" cy="375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𝟏𝐜𝐦</m:t>
                          </m:r>
                        </m:e>
                        <m:sup>
                          <m:r>
                            <a:rPr lang="cs-CZ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738" y="3314768"/>
                <a:ext cx="541110" cy="375552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r="-329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ovéPole 16"/>
          <p:cNvSpPr txBox="1"/>
          <p:nvPr/>
        </p:nvSpPr>
        <p:spPr>
          <a:xfrm>
            <a:off x="2198738" y="306896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2244457" y="3105109"/>
            <a:ext cx="665411" cy="771769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41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amera.wav"/>
          </p:stSnd>
        </p:sndAc>
      </p:transition>
    </mc:Choice>
    <mc:Fallback xmlns="">
      <p:transition spd="slow">
        <p:circle/>
        <p:sndAc>
          <p:stSnd>
            <p:snd r:embed="rId7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5" grpId="0"/>
      <p:bldP spid="14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283334" y="1921001"/>
                <a:ext cx="1689758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𝟏𝐦</m:t>
                          </m:r>
                        </m:e>
                        <m:sup>
                          <m:r>
                            <a:rPr lang="cs-CZ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48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34" y="1921001"/>
                <a:ext cx="1689758" cy="84773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262092" y="3573016"/>
                <a:ext cx="2066463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𝐝</m:t>
                          </m:r>
                          <m:r>
                            <a:rPr lang="cs-CZ" sz="48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92" y="3573016"/>
                <a:ext cx="2066463" cy="847733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283334" y="5301208"/>
                <a:ext cx="2245999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48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  <m:r>
                            <a:rPr lang="cs-CZ" sz="48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48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34" y="5301208"/>
                <a:ext cx="2245999" cy="847733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1083"/>
            <a:ext cx="7678433" cy="169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2342993" y="2060848"/>
                <a:ext cx="649254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𝑏𝑠𝑎h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č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𝑡𝑣𝑒𝑟𝑐𝑒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𝑠𝑡𝑟𝑎𝑛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ě 1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𝑚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2993" y="2060848"/>
                <a:ext cx="6492547" cy="707886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2342993" y="5441055"/>
                <a:ext cx="692215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𝑏𝑠𝑎h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č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𝑡𝑣𝑒𝑟𝑐𝑒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𝑠𝑡𝑟𝑎𝑛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ě 1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𝑚𝑚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2993" y="5441055"/>
                <a:ext cx="6922151" cy="707886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2328555" y="3712863"/>
                <a:ext cx="678910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𝑏𝑠𝑎h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č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𝑡𝑣𝑒𝑟𝑐𝑒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𝑜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𝑠𝑡𝑟𝑎𝑛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ě 1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𝑑𝑚</m:t>
                      </m:r>
                      <m:r>
                        <a:rPr lang="cs-CZ" sz="4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555" y="3712863"/>
                <a:ext cx="6789103" cy="707886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787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amera.wav"/>
          </p:stSnd>
        </p:sndAc>
      </p:transition>
    </mc:Choice>
    <mc:Fallback xmlns="">
      <p:transition spd="slow">
        <p:circle/>
        <p:sndAc>
          <p:stSnd>
            <p:snd r:embed="rId11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664907" y="2967335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sz="3600" dirty="0"/>
          </a:p>
        </p:txBody>
      </p:sp>
      <p:sp>
        <p:nvSpPr>
          <p:cNvPr id="7" name="Obdélník 6"/>
          <p:cNvSpPr/>
          <p:nvPr/>
        </p:nvSpPr>
        <p:spPr>
          <a:xfrm>
            <a:off x="1115616" y="116632"/>
            <a:ext cx="759374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5400" b="1" cap="all" dirty="0" smtClean="0">
                <a:ln w="9000" cmpd="sng">
                  <a:solidFill>
                    <a:srgbClr val="F5CD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5CD2D">
                        <a:shade val="20000"/>
                        <a:satMod val="245000"/>
                      </a:srgbClr>
                    </a:gs>
                    <a:gs pos="43000">
                      <a:srgbClr val="F5CD2D">
                        <a:satMod val="255000"/>
                      </a:srgbClr>
                    </a:gs>
                    <a:gs pos="48000">
                      <a:srgbClr val="F5CD2D">
                        <a:shade val="85000"/>
                        <a:satMod val="255000"/>
                      </a:srgbClr>
                    </a:gs>
                    <a:gs pos="100000">
                      <a:srgbClr val="F5CD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Převádění jednotek </a:t>
            </a:r>
          </a:p>
          <a:p>
            <a:r>
              <a:rPr lang="cs-CZ" sz="5400" b="1" cap="all" dirty="0" smtClean="0">
                <a:ln w="9000" cmpd="sng">
                  <a:solidFill>
                    <a:srgbClr val="F5CD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5CD2D">
                        <a:shade val="20000"/>
                        <a:satMod val="245000"/>
                      </a:srgbClr>
                    </a:gs>
                    <a:gs pos="43000">
                      <a:srgbClr val="F5CD2D">
                        <a:satMod val="255000"/>
                      </a:srgbClr>
                    </a:gs>
                    <a:gs pos="48000">
                      <a:srgbClr val="F5CD2D">
                        <a:shade val="85000"/>
                        <a:satMod val="255000"/>
                      </a:srgbClr>
                    </a:gs>
                    <a:gs pos="100000">
                      <a:srgbClr val="F5CD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obsahu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179512" y="1896721"/>
                <a:ext cx="297228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𝟏𝐦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𝐝𝐦</m:t>
                      </m:r>
                    </m:oMath>
                  </m:oMathPara>
                </a14:m>
                <a:endParaRPr lang="cs-CZ" sz="3600" b="1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896721"/>
                <a:ext cx="2972289" cy="646331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3737693" y="2668728"/>
                <a:ext cx="4691301" cy="12128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    </m:t>
                          </m:r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 =</m:t>
                      </m:r>
                      <m:r>
                        <a:rPr lang="cs-CZ" sz="3600" b="1" i="1">
                          <a:solidFill>
                            <a:srgbClr val="C0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𝟎𝟎𝟎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𝐜</m:t>
                      </m:r>
                      <m:sSup>
                        <m:sSupPr>
                          <m:ctrlP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  <a:p>
                <a:endParaRPr lang="cs-CZ" sz="3600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693" y="2668728"/>
                <a:ext cx="4691301" cy="121289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4218742" y="4192629"/>
                <a:ext cx="3913123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𝐝</m:t>
                          </m:r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𝟏𝟎𝟎</m:t>
                      </m:r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𝐜𝐦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742" y="4192629"/>
                <a:ext cx="3913123" cy="658898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4201322" y="1908899"/>
                <a:ext cx="3764044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𝟏𝐦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</m:sup>
                      </m:sSup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𝟏𝟎𝟎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𝐝</m:t>
                      </m:r>
                      <m:sSup>
                        <m:sSupPr>
                          <m:ctrlP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3600" b="1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322" y="1908899"/>
                <a:ext cx="3764044" cy="658898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142935" y="2668887"/>
                <a:ext cx="318869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𝟏𝐦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𝟏𝟎𝟎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𝐜𝐦</m:t>
                      </m:r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35" y="2668887"/>
                <a:ext cx="3188693" cy="646331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délník 13"/>
              <p:cNvSpPr/>
              <p:nvPr/>
            </p:nvSpPr>
            <p:spPr>
              <a:xfrm>
                <a:off x="179512" y="3376773"/>
                <a:ext cx="365997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𝟏𝐦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𝟏𝟎𝟎𝟎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𝐦𝐦</m:t>
                      </m:r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376773"/>
                <a:ext cx="3659976" cy="646331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délník 22"/>
              <p:cNvSpPr/>
              <p:nvPr/>
            </p:nvSpPr>
            <p:spPr>
              <a:xfrm>
                <a:off x="4306948" y="3376773"/>
                <a:ext cx="5003165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3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600" b="1">
                            <a:solidFill>
                              <a:srgbClr val="C00000"/>
                            </a:solidFill>
                            <a:latin typeface="Cambria Math"/>
                          </a:rPr>
                          <m:t>𝟏𝐦</m:t>
                        </m:r>
                      </m:e>
                      <m:sup>
                        <m:r>
                          <a:rPr lang="cs-CZ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3600" b="1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3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cs-CZ" sz="3600" b="1" i="1">
                        <a:solidFill>
                          <a:srgbClr val="C00000"/>
                        </a:solidFill>
                        <a:latin typeface="Cambria Math"/>
                      </a:rPr>
                      <m:t>𝟏𝟎</m:t>
                    </m:r>
                    <m:r>
                      <a:rPr lang="cs-CZ" sz="3600" b="1" i="1" smtClean="0">
                        <a:solidFill>
                          <a:srgbClr val="C00000"/>
                        </a:solidFill>
                        <a:latin typeface="Cambria Math"/>
                      </a:rPr>
                      <m:t>𝟎𝟎</m:t>
                    </m:r>
                    <m:r>
                      <a:rPr lang="cs-CZ" sz="3600" b="1" i="1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cs-CZ" sz="3600" b="1" i="1">
                        <a:solidFill>
                          <a:srgbClr val="C00000"/>
                        </a:solidFill>
                        <a:latin typeface="Cambria Math"/>
                      </a:rPr>
                      <m:t>𝟎𝟎𝟎</m:t>
                    </m:r>
                    <m:r>
                      <a:rPr lang="cs-CZ" sz="3600" b="1" i="0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cs-CZ" sz="3600" b="1" i="0" smtClean="0">
                        <a:solidFill>
                          <a:srgbClr val="C00000"/>
                        </a:solidFill>
                        <a:latin typeface="Cambria Math"/>
                      </a:rPr>
                      <m:t>𝐦</m:t>
                    </m:r>
                    <m:sSup>
                      <m:sSupPr>
                        <m:ctrlPr>
                          <a:rPr lang="cs-CZ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600" b="1">
                            <a:solidFill>
                              <a:srgbClr val="C00000"/>
                            </a:solidFill>
                            <a:latin typeface="Cambria Math"/>
                          </a:rPr>
                          <m:t>𝐦</m:t>
                        </m:r>
                      </m:e>
                      <m:sup>
                        <m:r>
                          <a:rPr lang="cs-CZ" sz="36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3" name="Obdélník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948" y="3376773"/>
                <a:ext cx="5003165" cy="658898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bdélník 28"/>
              <p:cNvSpPr/>
              <p:nvPr/>
            </p:nvSpPr>
            <p:spPr>
              <a:xfrm>
                <a:off x="195331" y="5071026"/>
                <a:ext cx="366638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𝐝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𝟏𝟎𝟎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𝐦𝐦</m:t>
                      </m:r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Obdélník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31" y="5071026"/>
                <a:ext cx="3666388" cy="646331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179512" y="4217878"/>
                <a:ext cx="319510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𝐝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𝐜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</m:t>
                      </m:r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217878"/>
                <a:ext cx="3195105" cy="646331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179512" y="5877271"/>
                <a:ext cx="333136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𝐜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𝐦𝐦</m:t>
                      </m:r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877271"/>
                <a:ext cx="3331361" cy="646331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4218742" y="5058459"/>
                <a:ext cx="4761111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</m:t>
                      </m:r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𝐝</m:t>
                          </m:r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𝟏𝟎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𝟎</m:t>
                      </m:r>
                      <m:r>
                        <a:rPr lang="cs-CZ" sz="3600" b="1" i="0" smtClean="0">
                          <a:solidFill>
                            <a:srgbClr val="C00000"/>
                          </a:solidFill>
                          <a:latin typeface="Cambria Math"/>
                        </a:rPr>
                        <m:t>𝟎𝟎</m:t>
                      </m:r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742" y="5058459"/>
                <a:ext cx="4761111" cy="658898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4276968" y="5864704"/>
                <a:ext cx="4049378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𝟏</m:t>
                      </m:r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𝐜</m:t>
                          </m:r>
                          <m:r>
                            <a:rPr lang="cs-CZ" sz="3600" b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3600" b="1">
                          <a:solidFill>
                            <a:srgbClr val="C00000"/>
                          </a:solidFill>
                          <a:latin typeface="Cambria Math"/>
                        </a:rPr>
                        <m:t>𝟏𝟎𝟎</m:t>
                      </m:r>
                      <m:sSup>
                        <m:sSupPr>
                          <m:ctrlPr>
                            <a:rPr lang="cs-CZ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3600" b="1" i="0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𝐦𝐦</m:t>
                          </m:r>
                        </m:e>
                        <m:sup>
                          <m:r>
                            <a:rPr lang="cs-CZ" sz="36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968" y="5864704"/>
                <a:ext cx="4049378" cy="658898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5852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amera.wav"/>
          </p:stSnd>
        </p:sndAc>
      </p:transition>
    </mc:Choice>
    <mc:Fallback xmlns="">
      <p:transition spd="slow">
        <p:circle/>
        <p:sndAc>
          <p:stSnd>
            <p:snd r:embed="rId16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23" grpId="0" animBg="1"/>
      <p:bldP spid="29" grpId="0" animBg="1"/>
      <p:bldP spid="31" grpId="0" animBg="1"/>
      <p:bldP spid="33" grpId="0" animBg="1"/>
      <p:bldP spid="35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23528" y="188640"/>
            <a:ext cx="10657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4800" b="1" cap="all" dirty="0" smtClean="0">
                <a:ln w="9000" cmpd="sng">
                  <a:solidFill>
                    <a:srgbClr val="F5CD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5CD2D">
                        <a:shade val="20000"/>
                        <a:satMod val="245000"/>
                      </a:srgbClr>
                    </a:gs>
                    <a:gs pos="43000">
                      <a:srgbClr val="F5CD2D">
                        <a:satMod val="255000"/>
                      </a:srgbClr>
                    </a:gs>
                    <a:gs pos="48000">
                      <a:srgbClr val="F5CD2D">
                        <a:shade val="85000"/>
                        <a:satMod val="255000"/>
                      </a:srgbClr>
                    </a:gs>
                    <a:gs pos="100000">
                      <a:srgbClr val="F5CD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Převeď na dané jednotky </a:t>
            </a:r>
            <a:endParaRPr lang="cs-CZ" sz="48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71236" y="1268760"/>
                <a:ext cx="5904656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cs-CZ" sz="3200" dirty="0" smtClean="0">
                  <a:solidFill>
                    <a:srgbClr val="C00000"/>
                  </a:solidFill>
                </a:endParaRPr>
              </a:p>
              <a:p>
                <a:r>
                  <a:rPr lang="cs-CZ" sz="3200" dirty="0" smtClean="0">
                    <a:solidFill>
                      <a:srgbClr val="C00000"/>
                    </a:solidFill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  6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cs-CZ" sz="3200" b="0" i="0" smtClean="0">
                        <a:solidFill>
                          <a:srgbClr val="C00000"/>
                        </a:solidFill>
                        <a:latin typeface="Cambria Math"/>
                      </a:rPr>
                      <m:t>            1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6 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700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900 000 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  27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   </m:t>
                    </m:r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2 800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     8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   </m:t>
                    </m:r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     9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6 000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3200" dirty="0" smtClean="0">
                    <a:solidFill>
                      <a:srgbClr val="C00000"/>
                    </a:solidFill>
                  </a:rPr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          7 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  </m:t>
                        </m:r>
                      </m:sup>
                    </m:sSup>
                    <m:r>
                      <a:rPr lang="cs-CZ" sz="320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_____________</m:t>
                    </m:r>
                    <m:sSup>
                      <m:sSupPr>
                        <m:ctrlP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𝑚𝑚</m:t>
                        </m:r>
                      </m:e>
                      <m:sup>
                        <m:r>
                          <a:rPr lang="cs-CZ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36" y="1268760"/>
                <a:ext cx="5904656" cy="550920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5958466" y="1007150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u="sng" smtClean="0">
                          <a:solidFill>
                            <a:srgbClr val="0070C0"/>
                          </a:solidFill>
                          <a:latin typeface="Cambria Math"/>
                        </a:rPr>
                        <m:t>𝑲𝒐𝒏𝒕𝒓𝒐𝒍𝒂</m:t>
                      </m:r>
                    </m:oMath>
                  </m:oMathPara>
                </a14:m>
                <a:endParaRPr lang="cs-CZ" sz="2800" b="1" u="sng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466" y="1007150"/>
                <a:ext cx="2520280" cy="523220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981544" y="1728385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𝟔𝟎𝟎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544" y="1728385"/>
                <a:ext cx="2520280" cy="523220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993868" y="2251605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𝟔𝟎𝟎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868" y="2251605"/>
                <a:ext cx="2520280" cy="523220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009040" y="2719266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040" y="2719266"/>
                <a:ext cx="2520280" cy="523220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6012441" y="3231968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𝟗𝟎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441" y="3231968"/>
                <a:ext cx="2520280" cy="523220"/>
              </a:xfrm>
              <a:prstGeom prst="rect">
                <a:avLst/>
              </a:prstGeom>
              <a:blipFill rotWithShape="1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6033500" y="3712522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𝟐𝟕𝟎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3500" y="3712522"/>
                <a:ext cx="2520280" cy="523220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6039661" y="4218834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𝟐𝟖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9661" y="4218834"/>
                <a:ext cx="2520280" cy="523220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6066881" y="4742054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𝟖𝐎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881" y="4742054"/>
                <a:ext cx="2520280" cy="523220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6075892" y="5243638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𝟗𝟎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 </m:t>
                      </m:r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5892" y="5243638"/>
                <a:ext cx="2520280" cy="523220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6075892" y="5719626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𝟔𝟎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5892" y="5719626"/>
                <a:ext cx="2520280" cy="523220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6075892" y="6236839"/>
                <a:ext cx="25202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𝟕𝟎𝟎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5892" y="6236839"/>
                <a:ext cx="2520280" cy="523220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19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amera.wav"/>
          </p:stSnd>
        </p:sndAc>
      </p:transition>
    </mc:Choice>
    <mc:Fallback xmlns="">
      <p:transition spd="slow">
        <p:circle/>
        <p:sndAc>
          <p:stSnd>
            <p:snd r:embed="rId16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0" y="11663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4800" b="1" cap="all" dirty="0" smtClean="0">
                <a:ln w="9000" cmpd="sng">
                  <a:solidFill>
                    <a:srgbClr val="F5CD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5CD2D">
                        <a:shade val="20000"/>
                        <a:satMod val="245000"/>
                      </a:srgbClr>
                    </a:gs>
                    <a:gs pos="43000">
                      <a:srgbClr val="F5CD2D">
                        <a:satMod val="255000"/>
                      </a:srgbClr>
                    </a:gs>
                    <a:gs pos="48000">
                      <a:srgbClr val="F5CD2D">
                        <a:shade val="85000"/>
                        <a:satMod val="255000"/>
                      </a:srgbClr>
                    </a:gs>
                    <a:gs pos="100000">
                      <a:srgbClr val="F5CD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r>
              <a:rPr lang="cs-CZ" sz="7200" b="1" cap="all" dirty="0" smtClean="0">
                <a:ln w="9000" cmpd="sng">
                  <a:solidFill>
                    <a:srgbClr val="F5CD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5CD2D">
                        <a:shade val="20000"/>
                        <a:satMod val="245000"/>
                      </a:srgbClr>
                    </a:gs>
                    <a:gs pos="43000">
                      <a:srgbClr val="F5CD2D">
                        <a:satMod val="255000"/>
                      </a:srgbClr>
                    </a:gs>
                    <a:gs pos="48000">
                      <a:srgbClr val="F5CD2D">
                        <a:shade val="85000"/>
                        <a:satMod val="255000"/>
                      </a:srgbClr>
                    </a:gs>
                    <a:gs pos="100000">
                      <a:srgbClr val="F5CD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Hodnocení</a:t>
            </a:r>
            <a:endParaRPr lang="cs-CZ" sz="7200" dirty="0">
              <a:solidFill>
                <a:prstClr val="black"/>
              </a:solidFill>
            </a:endParaRPr>
          </a:p>
        </p:txBody>
      </p:sp>
      <p:pic>
        <p:nvPicPr>
          <p:cNvPr id="5122" name="Picture 2" descr="C:\Users\uživatel\AppData\Local\Microsoft\Windows\Temporary Internet Files\Content.IE5\QZW61W2X\MC900423856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74067"/>
            <a:ext cx="18859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uživatel\AppData\Local\Microsoft\Windows\Temporary Internet Files\Content.IE5\A0JE7RIS\MC900425804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566117"/>
            <a:ext cx="1790700" cy="18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uživatel\AppData\Local\Microsoft\Windows\Temporary Internet Files\Content.IE5\XGJZ7P72\MC900424456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488679"/>
            <a:ext cx="182245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uživatel\AppData\Local\Microsoft\Windows\Temporary Internet Files\Content.IE5\A0JE7RIS\MC900423846[1]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558404"/>
            <a:ext cx="1803400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uživatel\AppData\Local\Microsoft\Windows\Temporary Internet Files\Content.IE5\YA368RAH\MC900424476[1]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8" y="1316961"/>
            <a:ext cx="17716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35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amera.wav"/>
          </p:stSnd>
        </p:sndAc>
      </p:transition>
    </mc:Choice>
    <mc:Fallback xmlns="">
      <p:transition spd="slow">
        <p:circle/>
        <p:sndAc>
          <p:stSnd>
            <p:snd r:embed="rId1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Aerodynamika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271</TotalTime>
  <Words>102</Words>
  <Application>Microsoft Office PowerPoint</Application>
  <PresentationFormat>Předvádění na obrazovce (4:3)</PresentationFormat>
  <Paragraphs>63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Calibri</vt:lpstr>
      <vt:lpstr>Cambria Math</vt:lpstr>
      <vt:lpstr>Georgia</vt:lpstr>
      <vt:lpstr>Trebuchet MS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</dc:creator>
  <cp:lastModifiedBy>Lucka</cp:lastModifiedBy>
  <cp:revision>30</cp:revision>
  <dcterms:created xsi:type="dcterms:W3CDTF">2012-02-24T13:29:18Z</dcterms:created>
  <dcterms:modified xsi:type="dcterms:W3CDTF">2020-04-22T13:49:20Z</dcterms:modified>
</cp:coreProperties>
</file>