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18" r:id="rId3"/>
    <p:sldId id="275" r:id="rId4"/>
    <p:sldId id="265" r:id="rId5"/>
    <p:sldId id="267" r:id="rId6"/>
    <p:sldId id="311" r:id="rId7"/>
    <p:sldId id="268" r:id="rId8"/>
    <p:sldId id="269" r:id="rId9"/>
    <p:sldId id="276" r:id="rId10"/>
    <p:sldId id="280" r:id="rId11"/>
    <p:sldId id="279" r:id="rId12"/>
    <p:sldId id="278" r:id="rId13"/>
    <p:sldId id="270" r:id="rId14"/>
    <p:sldId id="308" r:id="rId15"/>
    <p:sldId id="271" r:id="rId16"/>
    <p:sldId id="309" r:id="rId17"/>
    <p:sldId id="310" r:id="rId18"/>
    <p:sldId id="272" r:id="rId19"/>
    <p:sldId id="273" r:id="rId20"/>
    <p:sldId id="312" r:id="rId21"/>
    <p:sldId id="313" r:id="rId22"/>
    <p:sldId id="287" r:id="rId23"/>
    <p:sldId id="288" r:id="rId24"/>
    <p:sldId id="291" r:id="rId25"/>
    <p:sldId id="290" r:id="rId26"/>
    <p:sldId id="295" r:id="rId27"/>
    <p:sldId id="296" r:id="rId28"/>
    <p:sldId id="297" r:id="rId29"/>
    <p:sldId id="274" r:id="rId30"/>
    <p:sldId id="298" r:id="rId31"/>
    <p:sldId id="282" r:id="rId32"/>
    <p:sldId id="281" r:id="rId33"/>
    <p:sldId id="283" r:id="rId34"/>
    <p:sldId id="301" r:id="rId35"/>
    <p:sldId id="284" r:id="rId36"/>
    <p:sldId id="302" r:id="rId37"/>
    <p:sldId id="285" r:id="rId38"/>
    <p:sldId id="304" r:id="rId39"/>
    <p:sldId id="286" r:id="rId40"/>
    <p:sldId id="303" r:id="rId41"/>
    <p:sldId id="305" r:id="rId42"/>
    <p:sldId id="306" r:id="rId43"/>
    <p:sldId id="307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4" autoAdjust="0"/>
    <p:restoredTop sz="86444" autoAdjust="0"/>
  </p:normalViewPr>
  <p:slideViewPr>
    <p:cSldViewPr>
      <p:cViewPr varScale="1">
        <p:scale>
          <a:sx n="114" d="100"/>
          <a:sy n="114" d="100"/>
        </p:scale>
        <p:origin x="1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68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04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12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5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9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1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4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87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41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4659-7985-49B0-AFB9-855F1780E650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1/12/Flag_of_Poland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//upload.wikimedia.org/wikipedia/commons/c/c9/Herb_Polski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7/76/Czarownic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//upload.wikimedia.org/wikipedia/commons/0/07/Herb_wroclaw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s.wikipedia.org/wiki/Soubor:PanoramaKatowicWNoc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//upload.wikimedia.org/wikipedia/commons/c/cc/Katowice_Herb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2/2c/09_Szczecin_SZ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cs.wikipedia.org/wiki/Soubor:Szczecin-(TZ)OZach-panoramic-fragment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b/ba/Ostry_Rohac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//upload.wikimedia.org/wikipedia/commons/3/39/Retezat-peleaga-papus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f/fa/Waldkarpaten_Bieszczady_1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//upload.wikimedia.org/wikipedia/commons/6/61/Studnicni.JPG" TargetMode="Externa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commons/9/96/Krak%C3%B3w_Wis%C5%82a_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//upload.wikimedia.org/wikipedia/commons/9/9a/Karte_Weichsel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hyperlink" Target="//upload.wikimedia.org/wikipedia/commons/a/a6/PolandSzczecinPanoram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5/51/Oder.pn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//upload.wikimedia.org/wikipedia/commons/a/a1/Odra,_Ostrava-Koblov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//upload.wikimedia.org/wikipedia/commons/a/a0/Poland_Bialowieza_-_BPN.jpg" TargetMode="External"/><Relationship Id="rId7" Type="http://schemas.openxmlformats.org/officeDocument/2006/relationships/hyperlink" Target="//upload.wikimedia.org/wikipedia/commons/9/98/Wisent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//upload.wikimedia.org/wikipedia/commons/6/6e/Poland_Bialowieza_-_royal_oaks.jpg" TargetMode="Externa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cs.wikipedia.org/wiki/Soubor:Marienburg_2004_Panoram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c/c6/Strazni_vez_Auschwitz.JPG" TargetMode="External"/><Relationship Id="rId3" Type="http://schemas.openxmlformats.org/officeDocument/2006/relationships/hyperlink" Target="//upload.wikimedia.org/wikipedia/commons/e/e8/Birkenau_gate.JPG" TargetMode="External"/><Relationship Id="rId7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e/eb/Zyklon_B_Container.jpg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//upload.wikimedia.org/wikipedia/commons/a/a6/Wieliczka-daVinci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//upload.wikimedia.org/wikipedia/commons/f/f0/Wieliczka,_Soln%C3%A9_doly,_kaple_svat%C3%A9_King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c/c7/Mapa_Polska.P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//upload.wikimedia.org/wikipedia/commons/1/1a/Ewa_Farna_200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//upload.wikimedia.org/wikipedia/commons/1/1e/Rysy_2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hyperlink" Target="//upload.wikimedia.org/wikipedia/commons/4/47/Krakow_flag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b/be/Collage_of_views_of_Cracow.PNG" TargetMode="External"/><Relationship Id="rId5" Type="http://schemas.openxmlformats.org/officeDocument/2006/relationships/image" Target="../media/image72.png"/><Relationship Id="rId4" Type="http://schemas.openxmlformats.org/officeDocument/2006/relationships/hyperlink" Target="//upload.wikimedia.org/wikipedia/commons/4/41/POL_Krak%C3%B3w_COA.sv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5/Warsaw_palace.jpg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3/36/EU_location_POL.p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www.detskepohadky.cz/pohadky/bolek-a-lolek/?utm_source=copy&amp;utm_medium=paste&amp;utm_campaign=copypaste&amp;utm_content=http://www.detskepohadky.cz/pohadky/bolek-a-lole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2/21/Syrenka_warszawska0205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hyperlink" Target="//upload.wikimedia.org/wikipedia/commons/8/8a/Warsaw3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c/cf/POL_Warszawa_COA_1.svg" TargetMode="External"/><Relationship Id="rId5" Type="http://schemas.openxmlformats.org/officeDocument/2006/relationships/image" Target="../media/image9.png"/><Relationship Id="rId4" Type="http://schemas.openxmlformats.org/officeDocument/2006/relationships/hyperlink" Target="//upload.wikimedia.org/wikipedia/commons/1/14/Flag_of_Warsaw.svg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//upload.wikimedia.org/wikipedia/commons/4/47/Lodz_-_ul._Piotrkowska_widok_w_strone_poludniow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d/dd/Laweczka_Tuwima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a/a8/Katedra_w_Lodzi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5300" b="1" dirty="0" smtClean="0"/>
              <a:t>Polská republika – Polsko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náš největší slovanský soused.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4077072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Soubor:Flag of Polan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92" y="2905971"/>
            <a:ext cx="5099720" cy="3187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Soubor:Herb Polski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11362"/>
            <a:ext cx="2520280" cy="29659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oubor:Czarownic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08" y="1052736"/>
            <a:ext cx="7620000" cy="570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Další velká města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  </a:t>
            </a:r>
            <a:r>
              <a:rPr lang="cs-CZ" dirty="0" err="1" smtClean="0"/>
              <a:t>Wroclaw</a:t>
            </a:r>
            <a:r>
              <a:rPr lang="cs-CZ" dirty="0" smtClean="0"/>
              <a:t>       Vratislav </a:t>
            </a:r>
            <a:endParaRPr lang="cs-CZ" dirty="0"/>
          </a:p>
        </p:txBody>
      </p:sp>
      <p:pic>
        <p:nvPicPr>
          <p:cNvPr id="34822" name="Picture 6" descr="Soubor:Herb wroclaw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42845"/>
            <a:ext cx="1221491" cy="1445995"/>
          </a:xfrm>
          <a:prstGeom prst="rect">
            <a:avLst/>
          </a:prstGeom>
          <a:noFill/>
        </p:spPr>
      </p:pic>
      <p:pic>
        <p:nvPicPr>
          <p:cNvPr id="34826" name="Picture 10" descr="http://www.fotonmag.cz/wp-content/uploads/2009/11/fountain-wroclaw1.jpg"/>
          <p:cNvPicPr>
            <a:picLocks noChangeAspect="1" noChangeArrowheads="1"/>
          </p:cNvPicPr>
          <p:nvPr/>
        </p:nvPicPr>
        <p:blipFill>
          <a:blip r:embed="rId6" cstate="print"/>
          <a:srcRect b="7949"/>
          <a:stretch>
            <a:fillRect/>
          </a:stretch>
        </p:blipFill>
        <p:spPr bwMode="auto">
          <a:xfrm>
            <a:off x="307011" y="1484784"/>
            <a:ext cx="8513461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Další velká města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b="1" dirty="0" smtClean="0"/>
              <a:t>Katovice</a:t>
            </a:r>
            <a:r>
              <a:rPr lang="cs-CZ" dirty="0" smtClean="0"/>
              <a:t> jsou významné historické město Horního Slezska v jižním Polsku.</a:t>
            </a:r>
          </a:p>
          <a:p>
            <a:r>
              <a:rPr lang="cs-CZ" b="1" dirty="0" smtClean="0"/>
              <a:t>Bohaté zásoby </a:t>
            </a:r>
            <a:r>
              <a:rPr lang="cs-CZ" dirty="0" smtClean="0"/>
              <a:t>nerostných surovin – zejména </a:t>
            </a:r>
            <a:r>
              <a:rPr lang="cs-CZ" b="1" dirty="0" smtClean="0"/>
              <a:t>černého uhlí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3794" name="Picture 2" descr="Panorama Katovic">
            <a:hlinkClick r:id="rId2" tooltip="Panorama Katovic"/>
          </p:cNvPr>
          <p:cNvPicPr>
            <a:picLocks noChangeAspect="1" noChangeArrowheads="1"/>
          </p:cNvPicPr>
          <p:nvPr/>
        </p:nvPicPr>
        <p:blipFill>
          <a:blip r:embed="rId3" cstate="print"/>
          <a:srcRect l="19990" r="21892"/>
          <a:stretch>
            <a:fillRect/>
          </a:stretch>
        </p:blipFill>
        <p:spPr bwMode="auto">
          <a:xfrm>
            <a:off x="35496" y="4005064"/>
            <a:ext cx="910850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Soubor:Katowice Herb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6632"/>
            <a:ext cx="1411117" cy="17385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Další velká města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Štětín </a:t>
            </a:r>
            <a:endParaRPr lang="cs-CZ" dirty="0"/>
          </a:p>
        </p:txBody>
      </p:sp>
      <p:pic>
        <p:nvPicPr>
          <p:cNvPr id="32770" name="Picture 2" descr="Soubor:09 Szczecin SZ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8125"/>
          <a:stretch>
            <a:fillRect/>
          </a:stretch>
        </p:blipFill>
        <p:spPr bwMode="auto">
          <a:xfrm>
            <a:off x="4434663" y="188640"/>
            <a:ext cx="460183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http://upload.wikimedia.org/wikipedia/commons/thumb/4/4e/Szczecin-%28TZ%29OZach-panoramic-fragment.jpg/800px-Szczecin-%28TZ%29OZach-panoramic-frag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4175"/>
          <a:stretch>
            <a:fillRect/>
          </a:stretch>
        </p:blipFill>
        <p:spPr bwMode="auto">
          <a:xfrm>
            <a:off x="107504" y="5013176"/>
            <a:ext cx="8964488" cy="1775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6" descr="http://mw2.google.com/mw-panoramio/photos/medium/6589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207312"/>
            <a:ext cx="3672408" cy="24458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cs-CZ" sz="5400" dirty="0" smtClean="0"/>
              <a:t>     </a:t>
            </a:r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Povrch 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949280"/>
          </a:xfrm>
        </p:spPr>
        <p:txBody>
          <a:bodyPr>
            <a:normAutofit/>
          </a:bodyPr>
          <a:lstStyle/>
          <a:p>
            <a:r>
              <a:rPr lang="cs-CZ" dirty="0" smtClean="0"/>
              <a:t>je převážně </a:t>
            </a:r>
            <a:r>
              <a:rPr lang="cs-CZ" b="1" dirty="0" smtClean="0"/>
              <a:t>rovinatý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 ústupu </a:t>
            </a:r>
          </a:p>
          <a:p>
            <a:pPr>
              <a:buNone/>
            </a:pPr>
            <a:r>
              <a:rPr lang="cs-CZ" dirty="0" smtClean="0"/>
              <a:t>    severského</a:t>
            </a:r>
          </a:p>
          <a:p>
            <a:pPr>
              <a:buNone/>
            </a:pPr>
            <a:r>
              <a:rPr lang="cs-CZ" dirty="0" smtClean="0"/>
              <a:t>    ledovce zůstalo                    </a:t>
            </a:r>
          </a:p>
          <a:p>
            <a:pPr>
              <a:buNone/>
            </a:pPr>
            <a:r>
              <a:rPr lang="cs-CZ" dirty="0" smtClean="0"/>
              <a:t>    na území Polska </a:t>
            </a:r>
          </a:p>
          <a:p>
            <a:pPr>
              <a:buNone/>
            </a:pPr>
            <a:r>
              <a:rPr lang="cs-CZ" b="1" dirty="0" smtClean="0"/>
              <a:t>    mnoho jezer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Mazurská jezera</a:t>
            </a:r>
          </a:p>
          <a:p>
            <a:r>
              <a:rPr lang="cs-CZ" b="1" dirty="0" smtClean="0"/>
              <a:t>Hory tvoří většinu jižní hranice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Nejvyšším pohořím jsou Vysoké Tatry.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31746" name="Picture 2" descr="http://www.slantour.cz/foto/full/2464-mazurska-jez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022" y="1412776"/>
            <a:ext cx="4692458" cy="342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i.lidovky.cz/09/062/lngal/BAT2bab7a_mazurska.jpg"/>
          <p:cNvPicPr>
            <a:picLocks noChangeAspect="1" noChangeArrowheads="1"/>
          </p:cNvPicPr>
          <p:nvPr/>
        </p:nvPicPr>
        <p:blipFill>
          <a:blip r:embed="rId3" cstate="print"/>
          <a:srcRect l="27939"/>
          <a:stretch>
            <a:fillRect/>
          </a:stretch>
        </p:blipFill>
        <p:spPr bwMode="auto">
          <a:xfrm>
            <a:off x="5076056" y="188640"/>
            <a:ext cx="3157364" cy="29146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Tatry                                                   Bukovské vrchy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Krkonoše                                                     Karpaty</a:t>
            </a:r>
            <a:endParaRPr lang="cs-CZ" dirty="0"/>
          </a:p>
        </p:txBody>
      </p:sp>
      <p:pic>
        <p:nvPicPr>
          <p:cNvPr id="59400" name="Picture 8" descr="Soubor:Retezat-peleaga-papu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023" y="2305297"/>
            <a:ext cx="6116977" cy="4580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9398" name="Picture 6" descr="Soubor:Studnicn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916529"/>
            <a:ext cx="5291807" cy="3968855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9396" name="Picture 4" descr="Soubor:Waldkarpaten Bieszczady 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0"/>
            <a:ext cx="4644008" cy="3483006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9404" name="Picture 12" descr="Soubor:Ostry Roha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Vodstvo 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Polské řeky tečou k severu                               do Baltského moře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Řeka </a:t>
            </a:r>
            <a:r>
              <a:rPr lang="cs-CZ" b="1" dirty="0" smtClean="0"/>
              <a:t>Visla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 přístav Gdaňsk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Řeka </a:t>
            </a:r>
            <a:r>
              <a:rPr lang="cs-CZ" b="1" dirty="0" smtClean="0"/>
              <a:t>Odra</a:t>
            </a:r>
            <a:r>
              <a:rPr lang="cs-CZ" dirty="0" smtClean="0"/>
              <a:t> (pramení v České republice)              přístav Štětín</a:t>
            </a:r>
            <a:endParaRPr lang="cs-CZ" dirty="0"/>
          </a:p>
        </p:txBody>
      </p:sp>
      <p:pic>
        <p:nvPicPr>
          <p:cNvPr id="30722" name="Picture 2" descr="http://www.lsff.cz/katalog/app/webroot/img/filmy/60/01.jpg"/>
          <p:cNvPicPr>
            <a:picLocks noChangeAspect="1" noChangeArrowheads="1"/>
          </p:cNvPicPr>
          <p:nvPr/>
        </p:nvPicPr>
        <p:blipFill>
          <a:blip r:embed="rId2" cstate="print"/>
          <a:srcRect t="3330"/>
          <a:stretch>
            <a:fillRect/>
          </a:stretch>
        </p:blipFill>
        <p:spPr bwMode="auto">
          <a:xfrm>
            <a:off x="4572000" y="2276872"/>
            <a:ext cx="4081280" cy="265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6207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Povodí řeky Visly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0418" name="Picture 2" descr="Soubor:Kraków Wisła 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7620000" cy="570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20" name="Picture 4" descr="Soubor:Karte Weichse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6838" y="195064"/>
            <a:ext cx="40576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Soubor:PolandSzczecinPanora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561"/>
          <a:stretch>
            <a:fillRect/>
          </a:stretch>
        </p:blipFill>
        <p:spPr bwMode="auto">
          <a:xfrm>
            <a:off x="552400" y="1196752"/>
            <a:ext cx="7620000" cy="545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               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Povodí řeky Odry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</a:t>
            </a:r>
          </a:p>
          <a:p>
            <a:pPr>
              <a:buNone/>
            </a:pPr>
            <a:r>
              <a:rPr lang="cs-CZ" dirty="0" smtClean="0"/>
              <a:t>                                                                           Štětín</a:t>
            </a:r>
            <a:endParaRPr lang="cs-CZ" dirty="0"/>
          </a:p>
        </p:txBody>
      </p:sp>
      <p:pic>
        <p:nvPicPr>
          <p:cNvPr id="61442" name="Picture 2" descr="Soubor:Odra, Ostrava-Koblo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02" y="404664"/>
            <a:ext cx="2688298" cy="201622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46" name="Picture 6" descr="Soubor:Oder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5825" r="2415" b="4693"/>
          <a:stretch>
            <a:fillRect/>
          </a:stretch>
        </p:blipFill>
        <p:spPr bwMode="auto">
          <a:xfrm>
            <a:off x="6300192" y="144016"/>
            <a:ext cx="2736304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l"/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Zemědělství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Polovinu Polska zabírá orná půda.</a:t>
            </a:r>
          </a:p>
          <a:p>
            <a:r>
              <a:rPr lang="cs-CZ" dirty="0" smtClean="0"/>
              <a:t>Mnoho drobných                                  zemědělců.</a:t>
            </a:r>
          </a:p>
          <a:p>
            <a:r>
              <a:rPr lang="cs-CZ" b="1" dirty="0" smtClean="0"/>
              <a:t>brambory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rybolov</a:t>
            </a:r>
            <a:r>
              <a:rPr lang="cs-CZ" dirty="0" smtClean="0"/>
              <a:t> (tresky)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9698" name="Picture 2" descr="http://www.chytej.cz/foto/forum/2007/img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36912"/>
            <a:ext cx="514350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://www.rybolovnorsko.cz/images/clanky/lov_tresek_v_polsk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14613"/>
            <a:ext cx="2076450" cy="1390651"/>
          </a:xfrm>
          <a:prstGeom prst="rect">
            <a:avLst/>
          </a:prstGeom>
          <a:noFill/>
        </p:spPr>
      </p:pic>
      <p:pic>
        <p:nvPicPr>
          <p:cNvPr id="29706" name="Picture 10" descr="http://img.aktualne.centrum.cz/30/2/300240-bramborove-p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8042"/>
            <a:ext cx="2203997" cy="1644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8" name="Picture 12" descr="http://img.aktualne.centrum.cz/30/2/300228-bramb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2798231" cy="20882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Průmysl 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Polsko má velké zásoby: </a:t>
            </a:r>
          </a:p>
          <a:p>
            <a:endParaRPr lang="cs-CZ" dirty="0" smtClean="0"/>
          </a:p>
          <a:p>
            <a:r>
              <a:rPr lang="cs-CZ" dirty="0" smtClean="0"/>
              <a:t>černého uhlí, </a:t>
            </a:r>
          </a:p>
          <a:p>
            <a:r>
              <a:rPr lang="cs-CZ" dirty="0" smtClean="0"/>
              <a:t>soli, </a:t>
            </a:r>
          </a:p>
          <a:p>
            <a:r>
              <a:rPr lang="cs-CZ" dirty="0" smtClean="0"/>
              <a:t>železné rudy </a:t>
            </a:r>
          </a:p>
          <a:p>
            <a:r>
              <a:rPr lang="cs-CZ" dirty="0" smtClean="0"/>
              <a:t>a síry.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28674" name="Picture 2" descr="http://www.nacl.cz/pool/nerodia/articles/clim_thumb_640x_wielicka-polsko-sochy-ze-soli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96752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www.patria.cz/fotobank/ccfeeb08-b381-418b-8786-f77f15a74ab4?width=180&amp;height=276&amp;action=Crop&amp;position=Center&amp;addlayer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548" y="2276872"/>
            <a:ext cx="1714500" cy="2628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8" name="Picture 6" descr="http://i.idnes.cz/08/103/gal/SPI1e7168_ok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21088"/>
            <a:ext cx="4381500" cy="24384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mapa-sveta.info/images/Pols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1502"/>
            <a:ext cx="8048489" cy="639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Průmysl 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7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Hutní </a:t>
            </a:r>
          </a:p>
          <a:p>
            <a:pPr>
              <a:buNone/>
            </a:pPr>
            <a:r>
              <a:rPr lang="cs-CZ" dirty="0" smtClean="0"/>
              <a:t>    závody.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 algn="ctr"/>
            <a:r>
              <a:rPr lang="cs-CZ" dirty="0" smtClean="0"/>
              <a:t>Tepelné elektrárny znečišťují životní prostředí.</a:t>
            </a:r>
          </a:p>
          <a:p>
            <a:endParaRPr lang="cs-CZ" dirty="0"/>
          </a:p>
        </p:txBody>
      </p:sp>
      <p:pic>
        <p:nvPicPr>
          <p:cNvPr id="64514" name="Picture 2" descr="http://aa.ecn.cz/img_upload/e6ffb6c50bc1424ab10ecf09e063cd63/albums/userpics/10020/turow_powerplant_pols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6448425" cy="431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Průmysl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/>
          <a:lstStyle/>
          <a:p>
            <a:r>
              <a:rPr lang="cs-CZ" dirty="0" smtClean="0"/>
              <a:t>Textilní průmysl</a:t>
            </a:r>
          </a:p>
          <a:p>
            <a:r>
              <a:rPr lang="cs-CZ" dirty="0" smtClean="0"/>
              <a:t>Chemický průmysl</a:t>
            </a:r>
          </a:p>
          <a:p>
            <a:r>
              <a:rPr lang="cs-CZ" dirty="0" smtClean="0"/>
              <a:t>Strojírenský průmysl</a:t>
            </a:r>
          </a:p>
          <a:p>
            <a:endParaRPr lang="cs-CZ" dirty="0" smtClean="0"/>
          </a:p>
          <a:p>
            <a:r>
              <a:rPr lang="cs-CZ" dirty="0" smtClean="0"/>
              <a:t>Výroba lodí</a:t>
            </a:r>
          </a:p>
          <a:p>
            <a:r>
              <a:rPr lang="cs-CZ" dirty="0" smtClean="0"/>
              <a:t>Výroba Chevroletů, </a:t>
            </a:r>
          </a:p>
          <a:p>
            <a:pPr>
              <a:buNone/>
            </a:pPr>
            <a:r>
              <a:rPr lang="cs-CZ" dirty="0" smtClean="0"/>
              <a:t>    vozů </a:t>
            </a:r>
            <a:r>
              <a:rPr lang="cs-CZ" dirty="0" err="1" smtClean="0"/>
              <a:t>FordKa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3490" name="Picture 2" descr="http://praha.trade.gov.pl/_/mono_pica_20100729_114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8640"/>
            <a:ext cx="270633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492" name="Picture 4" descr="http://www.autanet.cz/artphotos/id594_02.jpg"/>
          <p:cNvPicPr>
            <a:picLocks noChangeAspect="1" noChangeArrowheads="1"/>
          </p:cNvPicPr>
          <p:nvPr/>
        </p:nvPicPr>
        <p:blipFill>
          <a:blip r:embed="rId3" cstate="print"/>
          <a:srcRect l="5538" r="4463"/>
          <a:stretch>
            <a:fillRect/>
          </a:stretch>
        </p:blipFill>
        <p:spPr bwMode="auto">
          <a:xfrm>
            <a:off x="4211960" y="4581128"/>
            <a:ext cx="4680520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494" name="Picture 6" descr="http://media.novinky.cz/163/141630-top_foto2-oqpg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61939"/>
            <a:ext cx="38100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dědictví UNESCO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b="1" dirty="0" smtClean="0"/>
          </a:p>
          <a:p>
            <a:r>
              <a:rPr lang="cs-CZ" b="1" dirty="0" err="1" smtClean="0"/>
              <a:t>Bělověžský</a:t>
            </a:r>
            <a:r>
              <a:rPr lang="cs-CZ" b="1" dirty="0" smtClean="0"/>
              <a:t> prales</a:t>
            </a:r>
            <a:r>
              <a:rPr lang="cs-CZ" dirty="0" smtClean="0"/>
              <a:t> je zbytek původního pralesa.</a:t>
            </a:r>
          </a:p>
          <a:p>
            <a:endParaRPr lang="cs-CZ" dirty="0" smtClean="0"/>
          </a:p>
          <a:p>
            <a:r>
              <a:rPr lang="cs-CZ" dirty="0" err="1" smtClean="0"/>
              <a:t>Bělověžský</a:t>
            </a:r>
            <a:r>
              <a:rPr lang="cs-CZ" dirty="0" smtClean="0"/>
              <a:t> prales leží po obou stranách hranice Polska a Běloruska.</a:t>
            </a:r>
          </a:p>
          <a:p>
            <a:endParaRPr lang="cs-CZ" dirty="0"/>
          </a:p>
        </p:txBody>
      </p:sp>
      <p:pic>
        <p:nvPicPr>
          <p:cNvPr id="27650" name="Picture 2" descr="http://t0.gstatic.com/images?q=tbn:ANd9GcSDQkje7YiI6uwqLDT-kkWp4kMs8_dbV8hERyk9vyhlK_Be-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3948"/>
            <a:ext cx="2457450" cy="1866900"/>
          </a:xfrm>
          <a:prstGeom prst="rect">
            <a:avLst/>
          </a:prstGeom>
          <a:noFill/>
        </p:spPr>
      </p:pic>
      <p:pic>
        <p:nvPicPr>
          <p:cNvPr id="5" name="Picture 2" descr="Soubor:Poland Bialowieza - BP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88194"/>
            <a:ext cx="8640960" cy="5765142"/>
          </a:xfrm>
          <a:prstGeom prst="rect">
            <a:avLst/>
          </a:prstGeom>
          <a:noFill/>
        </p:spPr>
      </p:pic>
      <p:pic>
        <p:nvPicPr>
          <p:cNvPr id="6" name="Picture 4" descr="Soubor:Poland Bialowieza - royal oak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2601"/>
          <a:stretch>
            <a:fillRect/>
          </a:stretch>
        </p:blipFill>
        <p:spPr bwMode="auto">
          <a:xfrm>
            <a:off x="4177084" y="72008"/>
            <a:ext cx="4564956" cy="6669360"/>
          </a:xfrm>
          <a:prstGeom prst="round2DiagRect">
            <a:avLst/>
          </a:prstGeom>
          <a:noFill/>
        </p:spPr>
      </p:pic>
      <p:pic>
        <p:nvPicPr>
          <p:cNvPr id="7" name="Picture 6" descr="Soubor:Wisen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5209"/>
          <a:stretch>
            <a:fillRect/>
          </a:stretch>
        </p:blipFill>
        <p:spPr bwMode="auto">
          <a:xfrm>
            <a:off x="35496" y="548680"/>
            <a:ext cx="9029050" cy="61199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Kulturní dědictví UNESCO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 Křižácký hrad </a:t>
            </a:r>
            <a:r>
              <a:rPr lang="cs-CZ" b="1" dirty="0" err="1" smtClean="0"/>
              <a:t>Malbork</a:t>
            </a:r>
            <a:r>
              <a:rPr lang="cs-CZ" dirty="0" smtClean="0"/>
              <a:t> </a:t>
            </a:r>
          </a:p>
          <a:p>
            <a:r>
              <a:rPr lang="cs-CZ" dirty="0" smtClean="0"/>
              <a:t>Obranná tvrz</a:t>
            </a:r>
          </a:p>
          <a:p>
            <a:r>
              <a:rPr lang="cs-CZ" dirty="0" smtClean="0"/>
              <a:t>zaujímá plochu více než 250 000 m².</a:t>
            </a:r>
          </a:p>
          <a:p>
            <a:r>
              <a:rPr lang="cs-CZ" dirty="0" smtClean="0"/>
              <a:t>Největší gotická stavba na světě </a:t>
            </a:r>
          </a:p>
          <a:p>
            <a:r>
              <a:rPr lang="cs-CZ" dirty="0" smtClean="0"/>
              <a:t>Největší stavba z cihel na světě</a:t>
            </a:r>
            <a:endParaRPr lang="cs-CZ" dirty="0"/>
          </a:p>
        </p:txBody>
      </p:sp>
      <p:pic>
        <p:nvPicPr>
          <p:cNvPr id="4" name="Picture 4" descr="Hrad Malbork">
            <a:hlinkClick r:id="rId2" tooltip="Hrad Malbork"/>
          </p:cNvPr>
          <p:cNvPicPr>
            <a:picLocks noChangeAspect="1" noChangeArrowheads="1"/>
          </p:cNvPicPr>
          <p:nvPr/>
        </p:nvPicPr>
        <p:blipFill>
          <a:blip r:embed="rId3" cstate="print"/>
          <a:srcRect l="17136" r="20369"/>
          <a:stretch>
            <a:fillRect/>
          </a:stretch>
        </p:blipFill>
        <p:spPr bwMode="auto">
          <a:xfrm>
            <a:off x="107504" y="4382219"/>
            <a:ext cx="8928992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 descr="http://files.unescocr.webnode.cz/system_preview_detail_200000014-c1e5bc2dc8-public/Znak%20UNES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2342034" cy="17799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               Kulturní dědictví UNESCO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589240"/>
          </a:xfrm>
        </p:spPr>
        <p:txBody>
          <a:bodyPr/>
          <a:lstStyle/>
          <a:p>
            <a:r>
              <a:rPr lang="cs-CZ" b="1" dirty="0" err="1" smtClean="0"/>
              <a:t>Auschwitz</a:t>
            </a:r>
            <a:r>
              <a:rPr lang="cs-CZ" b="1" dirty="0" smtClean="0"/>
              <a:t>-</a:t>
            </a:r>
            <a:r>
              <a:rPr lang="cs-CZ" b="1" dirty="0" err="1" smtClean="0"/>
              <a:t>Birkenau</a:t>
            </a:r>
            <a:r>
              <a:rPr lang="cs-CZ" dirty="0" smtClean="0"/>
              <a:t> </a:t>
            </a:r>
          </a:p>
          <a:p>
            <a:r>
              <a:rPr lang="cs-CZ" dirty="0" smtClean="0"/>
              <a:t>V České republice známý jako </a:t>
            </a:r>
            <a:r>
              <a:rPr lang="cs-CZ" b="1" dirty="0" err="1" smtClean="0"/>
              <a:t>Osvětim</a:t>
            </a:r>
            <a:r>
              <a:rPr lang="cs-CZ" b="1" dirty="0" smtClean="0"/>
              <a:t>-Březinka.</a:t>
            </a:r>
            <a:endParaRPr lang="cs-CZ" dirty="0" smtClean="0"/>
          </a:p>
          <a:p>
            <a:r>
              <a:rPr lang="cs-CZ" dirty="0" smtClean="0"/>
              <a:t>Byl největší německý nacistický koncentrační a vyhlazovací tábor.</a:t>
            </a:r>
          </a:p>
          <a:p>
            <a:r>
              <a:rPr lang="cs-CZ" dirty="0" smtClean="0"/>
              <a:t>Založený během </a:t>
            </a:r>
          </a:p>
          <a:p>
            <a:pPr>
              <a:buNone/>
            </a:pPr>
            <a:r>
              <a:rPr lang="cs-CZ" dirty="0" smtClean="0"/>
              <a:t>druhé světové </a:t>
            </a:r>
          </a:p>
          <a:p>
            <a:pPr>
              <a:buNone/>
            </a:pPr>
            <a:r>
              <a:rPr lang="cs-CZ" dirty="0" smtClean="0"/>
              <a:t>války Němci</a:t>
            </a:r>
          </a:p>
          <a:p>
            <a:pPr>
              <a:buNone/>
            </a:pPr>
            <a:r>
              <a:rPr lang="cs-CZ" dirty="0" smtClean="0"/>
              <a:t>v okupovaném</a:t>
            </a:r>
          </a:p>
          <a:p>
            <a:pPr>
              <a:buNone/>
            </a:pPr>
            <a:r>
              <a:rPr lang="cs-CZ" dirty="0" smtClean="0"/>
              <a:t>Polsku.</a:t>
            </a:r>
            <a:endParaRPr lang="cs-CZ" dirty="0"/>
          </a:p>
        </p:txBody>
      </p:sp>
      <p:pic>
        <p:nvPicPr>
          <p:cNvPr id="23554" name="Picture 2" descr="http://files.unescocr.webnode.cz/system_preview_detail_200000014-c1e5bc2dc8-public/Znak%20UNE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1989695" cy="1512168"/>
          </a:xfrm>
          <a:prstGeom prst="rect">
            <a:avLst/>
          </a:prstGeom>
          <a:noFill/>
        </p:spPr>
      </p:pic>
      <p:pic>
        <p:nvPicPr>
          <p:cNvPr id="5" name="Picture 8" descr="Soubor:Birkenau g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7720" b="22856"/>
          <a:stretch>
            <a:fillRect/>
          </a:stretch>
        </p:blipFill>
        <p:spPr bwMode="auto">
          <a:xfrm>
            <a:off x="2820144" y="4365104"/>
            <a:ext cx="6216352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0" descr="http://i.lidovky.cz/06/101/lngal/VVR16247c_terez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061759"/>
            <a:ext cx="2160240" cy="1447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Soubor:Zyklon B Contain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4062" t="14448" r="24381" b="23254"/>
          <a:stretch>
            <a:fillRect/>
          </a:stretch>
        </p:blipFill>
        <p:spPr bwMode="auto">
          <a:xfrm>
            <a:off x="467544" y="216024"/>
            <a:ext cx="1241096" cy="1124744"/>
          </a:xfrm>
          <a:prstGeom prst="rect">
            <a:avLst/>
          </a:prstGeom>
          <a:noFill/>
        </p:spPr>
      </p:pic>
      <p:pic>
        <p:nvPicPr>
          <p:cNvPr id="8" name="Picture 4" descr="Soubor:Strazni vez Auschwitz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t="9091"/>
          <a:stretch>
            <a:fillRect/>
          </a:stretch>
        </p:blipFill>
        <p:spPr bwMode="auto">
          <a:xfrm>
            <a:off x="3995936" y="2924944"/>
            <a:ext cx="1782198" cy="2160240"/>
          </a:xfrm>
          <a:prstGeom prst="round2Diag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Kulturní dědictví </a:t>
            </a:r>
            <a:r>
              <a:rPr lang="cs-CZ" dirty="0" smtClean="0"/>
              <a:t>UNESCO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  Solný důl </a:t>
            </a:r>
            <a:r>
              <a:rPr lang="cs-CZ" b="1" dirty="0" err="1" smtClean="0"/>
              <a:t>Wieliczka</a:t>
            </a:r>
            <a:r>
              <a:rPr lang="cs-CZ" dirty="0" smtClean="0"/>
              <a:t> </a:t>
            </a:r>
          </a:p>
          <a:p>
            <a:r>
              <a:rPr lang="cs-CZ" dirty="0" smtClean="0"/>
              <a:t> V blízkém okolí Krakova. </a:t>
            </a:r>
          </a:p>
          <a:p>
            <a:r>
              <a:rPr lang="cs-CZ" dirty="0" smtClean="0"/>
              <a:t>Byl v provozu nepřetržitě od 13. století až            do prvního desetiletí 21. století.</a:t>
            </a:r>
          </a:p>
          <a:p>
            <a:r>
              <a:rPr lang="cs-CZ" dirty="0" smtClean="0"/>
              <a:t>Patří k </a:t>
            </a:r>
            <a:r>
              <a:rPr lang="cs-CZ" b="1" dirty="0" smtClean="0"/>
              <a:t>nejstarším světovým solným dolům</a:t>
            </a:r>
            <a:r>
              <a:rPr lang="cs-CZ" dirty="0" smtClean="0"/>
              <a:t>.</a:t>
            </a:r>
          </a:p>
          <a:p>
            <a:r>
              <a:rPr lang="cs-CZ" dirty="0" smtClean="0"/>
              <a:t>3,5 km dlouhá trasa, která zahrnuje prohlídku </a:t>
            </a:r>
            <a:r>
              <a:rPr lang="cs-CZ" b="1" dirty="0" smtClean="0"/>
              <a:t>soch vytvořených z kamenné soli.</a:t>
            </a:r>
          </a:p>
          <a:p>
            <a:r>
              <a:rPr lang="cs-CZ" dirty="0" smtClean="0"/>
              <a:t>Klenuté síně, kaple, podzemní jezero a výstava, přibližující historii těžby soli. </a:t>
            </a:r>
          </a:p>
          <a:p>
            <a:r>
              <a:rPr lang="cs-CZ" dirty="0" smtClean="0"/>
              <a:t>Důl je také nazýván „polskou solnou katedrálou“.</a:t>
            </a:r>
          </a:p>
          <a:p>
            <a:endParaRPr lang="cs-CZ" dirty="0"/>
          </a:p>
        </p:txBody>
      </p:sp>
      <p:pic>
        <p:nvPicPr>
          <p:cNvPr id="21506" name="Picture 2" descr="http://files.unescocr.webnode.cz/system_preview_detail_200000014-c1e5bc2dc8-public/Znak%20UNE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2306538" cy="17529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Vlys inspirovaný obrazem Leonarda </a:t>
            </a:r>
            <a:r>
              <a:rPr lang="cs-CZ" dirty="0" err="1" smtClean="0"/>
              <a:t>da</a:t>
            </a:r>
            <a:r>
              <a:rPr lang="cs-CZ" dirty="0" smtClean="0"/>
              <a:t> </a:t>
            </a:r>
            <a:r>
              <a:rPr lang="cs-CZ" dirty="0" err="1" smtClean="0"/>
              <a:t>Vinciho</a:t>
            </a:r>
            <a:r>
              <a:rPr lang="cs-CZ" dirty="0" smtClean="0"/>
              <a:t> Poslední večeře</a:t>
            </a:r>
            <a:endParaRPr lang="cs-CZ" dirty="0"/>
          </a:p>
        </p:txBody>
      </p:sp>
      <p:pic>
        <p:nvPicPr>
          <p:cNvPr id="47106" name="Picture 2" descr="Soubor:Wieliczka-daVinc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07" y="548680"/>
            <a:ext cx="8624373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2" name="Picture 4" descr="http://x.garnek.pl/ga8944/18ce859aeb9610a6667272a3/kopalnia_soli_wieliczka.jpg"/>
          <p:cNvPicPr>
            <a:picLocks noChangeAspect="1" noChangeArrowheads="1"/>
          </p:cNvPicPr>
          <p:nvPr/>
        </p:nvPicPr>
        <p:blipFill>
          <a:blip r:embed="rId2" cstate="print"/>
          <a:srcRect l="7281" t="6300" r="23026"/>
          <a:stretch>
            <a:fillRect/>
          </a:stretch>
        </p:blipFill>
        <p:spPr bwMode="auto">
          <a:xfrm>
            <a:off x="4788024" y="1809328"/>
            <a:ext cx="4248472" cy="4283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0" name="Picture 2" descr="http://www.winiarski.nazwa.pl/zdjecia/Kopalnia_Soli_Wieliczka_10.jpg"/>
          <p:cNvPicPr>
            <a:picLocks noChangeAspect="1" noChangeArrowheads="1"/>
          </p:cNvPicPr>
          <p:nvPr/>
        </p:nvPicPr>
        <p:blipFill>
          <a:blip r:embed="rId3" cstate="print"/>
          <a:srcRect l="10701" t="13780" r="14960" b="6841"/>
          <a:stretch>
            <a:fillRect/>
          </a:stretch>
        </p:blipFill>
        <p:spPr bwMode="auto">
          <a:xfrm>
            <a:off x="323528" y="3717032"/>
            <a:ext cx="424847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http://biega.com/photoalbum/pl-Wieliczka_22-mw.jpg"/>
          <p:cNvPicPr>
            <a:picLocks noChangeAspect="1" noChangeArrowheads="1"/>
          </p:cNvPicPr>
          <p:nvPr/>
        </p:nvPicPr>
        <p:blipFill>
          <a:blip r:embed="rId4" cstate="print"/>
          <a:srcRect t="4062"/>
          <a:stretch>
            <a:fillRect/>
          </a:stretch>
        </p:blipFill>
        <p:spPr bwMode="auto">
          <a:xfrm>
            <a:off x="153144" y="116632"/>
            <a:ext cx="57150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154" name="Picture 2" descr="Soubor:Wieliczka, Solné doly, kaple svaté King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2629"/>
            <a:ext cx="5040560" cy="672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 descr="http://3.bp.blogspot.com/_AOGK87WAhlk/TKspn2mSeoI/AAAAAAAAPGg/5uYVWaY5qoE/s400/wieliczka_52x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0464" y="2567532"/>
            <a:ext cx="3048000" cy="2733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Turistické cíle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Pobřeží Baltského moře </a:t>
            </a:r>
            <a:r>
              <a:rPr lang="cs-CZ" b="1" dirty="0" smtClean="0"/>
              <a:t>Sopoty</a:t>
            </a:r>
          </a:p>
          <a:p>
            <a:pPr>
              <a:buNone/>
            </a:pPr>
            <a:r>
              <a:rPr lang="cs-CZ" dirty="0" smtClean="0"/>
              <a:t>                                                                         </a:t>
            </a:r>
          </a:p>
          <a:p>
            <a:pPr>
              <a:buNone/>
            </a:pPr>
            <a:r>
              <a:rPr lang="cs-CZ" dirty="0" smtClean="0"/>
              <a:t>                                                                         Pokřivený </a:t>
            </a:r>
          </a:p>
          <a:p>
            <a:pPr>
              <a:buNone/>
            </a:pPr>
            <a:r>
              <a:rPr lang="cs-CZ" dirty="0" smtClean="0"/>
              <a:t>                                                                             dům</a:t>
            </a:r>
            <a:endParaRPr lang="cs-CZ" dirty="0"/>
          </a:p>
        </p:txBody>
      </p:sp>
      <p:pic>
        <p:nvPicPr>
          <p:cNvPr id="13314" name="Picture 2" descr="http://www.slantour.cz/foto/full/2424-sopo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6210300" cy="447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http://t3.gstatic.com/images?q=tbn:ANd9GcTwiulEUYWc5AIu2QmTATWfsjRMPcaNOdYHQroLLPsHBfo7_RZ4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019" y="188640"/>
            <a:ext cx="347526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http://img.webme.com/pic/s/sheaf1/sopot_molo_20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078" y="3913014"/>
            <a:ext cx="3687418" cy="275634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CC0000"/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Polská republika - Polsko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hraničí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s Německem, </a:t>
            </a:r>
          </a:p>
          <a:p>
            <a:pPr>
              <a:buNone/>
            </a:pPr>
            <a:r>
              <a:rPr lang="cs-CZ" dirty="0" smtClean="0"/>
              <a:t>s Českou republikou, </a:t>
            </a:r>
          </a:p>
          <a:p>
            <a:pPr>
              <a:buNone/>
            </a:pPr>
            <a:r>
              <a:rPr lang="cs-CZ" dirty="0" smtClean="0"/>
              <a:t>Slovenskem, </a:t>
            </a:r>
          </a:p>
          <a:p>
            <a:pPr>
              <a:buNone/>
            </a:pPr>
            <a:r>
              <a:rPr lang="cs-CZ" dirty="0" smtClean="0"/>
              <a:t>Běloruskem, </a:t>
            </a:r>
          </a:p>
          <a:p>
            <a:pPr>
              <a:buNone/>
            </a:pPr>
            <a:r>
              <a:rPr lang="cs-CZ" dirty="0" smtClean="0"/>
              <a:t>Ukrajinou, </a:t>
            </a:r>
          </a:p>
          <a:p>
            <a:pPr>
              <a:buNone/>
            </a:pPr>
            <a:r>
              <a:rPr lang="cs-CZ" dirty="0" smtClean="0"/>
              <a:t>s Litvou </a:t>
            </a:r>
          </a:p>
          <a:p>
            <a:pPr>
              <a:buNone/>
            </a:pPr>
            <a:r>
              <a:rPr lang="cs-CZ" dirty="0" smtClean="0"/>
              <a:t>a Ruskem. </a:t>
            </a:r>
          </a:p>
          <a:p>
            <a:endParaRPr lang="cs-CZ" dirty="0"/>
          </a:p>
        </p:txBody>
      </p:sp>
      <p:pic>
        <p:nvPicPr>
          <p:cNvPr id="1026" name="Picture 2" descr="Soubor:Mapa Polsk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653" y="1709588"/>
            <a:ext cx="4407787" cy="4743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597352"/>
          </a:xfrm>
        </p:spPr>
        <p:txBody>
          <a:bodyPr/>
          <a:lstStyle/>
          <a:p>
            <a:r>
              <a:rPr lang="cs-CZ" dirty="0" smtClean="0"/>
              <a:t>Fenomén jménem </a:t>
            </a:r>
            <a:r>
              <a:rPr lang="cs-CZ" b="1" dirty="0" err="1" smtClean="0"/>
              <a:t>Ewa</a:t>
            </a:r>
            <a:r>
              <a:rPr lang="cs-CZ" b="1" dirty="0" smtClean="0"/>
              <a:t> </a:t>
            </a:r>
            <a:r>
              <a:rPr lang="cs-CZ" b="1" dirty="0" err="1" smtClean="0"/>
              <a:t>Farna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cs-CZ" dirty="0" smtClean="0"/>
              <a:t>– tři vítězství v Polsku během léta 2009. </a:t>
            </a:r>
          </a:p>
          <a:p>
            <a:r>
              <a:rPr lang="cs-CZ" dirty="0" smtClean="0"/>
              <a:t>Vítězka večera </a:t>
            </a:r>
            <a:r>
              <a:rPr lang="cs-CZ" b="1" dirty="0" smtClean="0"/>
              <a:t>světoznámého festivalu 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b="1" dirty="0" smtClean="0"/>
              <a:t>Sopot HIT 2009</a:t>
            </a:r>
            <a:r>
              <a:rPr lang="cs-CZ" dirty="0" smtClean="0"/>
              <a:t>. </a:t>
            </a:r>
          </a:p>
          <a:p>
            <a:pPr algn="r"/>
            <a:r>
              <a:rPr lang="cs-CZ" dirty="0" smtClean="0"/>
              <a:t>Největším hitem léta 2009</a:t>
            </a:r>
          </a:p>
          <a:p>
            <a:pPr algn="r">
              <a:buNone/>
            </a:pPr>
            <a:r>
              <a:rPr lang="cs-CZ" dirty="0" smtClean="0"/>
              <a:t> – písnička </a:t>
            </a:r>
            <a:r>
              <a:rPr lang="cs-CZ" dirty="0" err="1" smtClean="0"/>
              <a:t>Ewy</a:t>
            </a:r>
            <a:r>
              <a:rPr lang="cs-CZ" dirty="0" smtClean="0"/>
              <a:t> </a:t>
            </a:r>
            <a:r>
              <a:rPr lang="cs-CZ" dirty="0" err="1" smtClean="0"/>
              <a:t>Farné</a:t>
            </a:r>
            <a:r>
              <a:rPr lang="cs-CZ" dirty="0" smtClean="0"/>
              <a:t> </a:t>
            </a:r>
          </a:p>
          <a:p>
            <a:pPr algn="r">
              <a:buNone/>
            </a:pPr>
            <a:r>
              <a:rPr lang="cs-CZ" dirty="0" smtClean="0"/>
              <a:t>s názvem Ticho.</a:t>
            </a:r>
          </a:p>
          <a:p>
            <a:pPr>
              <a:buNone/>
            </a:pPr>
            <a:r>
              <a:rPr lang="cs-CZ" dirty="0" smtClean="0"/>
              <a:t>                             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</a:t>
            </a:r>
            <a:r>
              <a:rPr lang="cs-CZ" b="1" dirty="0" smtClean="0"/>
              <a:t>Český slavík </a:t>
            </a:r>
          </a:p>
          <a:p>
            <a:pPr>
              <a:buNone/>
            </a:pPr>
            <a:r>
              <a:rPr lang="cs-CZ" b="1" dirty="0" smtClean="0"/>
              <a:t>                                               2009</a:t>
            </a:r>
            <a:endParaRPr lang="cs-CZ" b="1" dirty="0"/>
          </a:p>
        </p:txBody>
      </p:sp>
      <p:pic>
        <p:nvPicPr>
          <p:cNvPr id="50178" name="Picture 2" descr="Soubor:Ewa Farna 2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9417"/>
            <a:ext cx="3581400" cy="4171951"/>
          </a:xfrm>
          <a:prstGeom prst="rect">
            <a:avLst/>
          </a:prstGeom>
          <a:noFill/>
        </p:spPr>
      </p:pic>
      <p:pic>
        <p:nvPicPr>
          <p:cNvPr id="50180" name="Picture 4" descr="http://gogis11.bloger.cz/obrazky/gogis11.bloger.cz/slavne-hvezdy/474939-ewa-farn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9963" y="297502"/>
            <a:ext cx="1714525" cy="1979370"/>
          </a:xfrm>
          <a:prstGeom prst="rect">
            <a:avLst/>
          </a:prstGeom>
          <a:noFill/>
        </p:spPr>
      </p:pic>
      <p:pic>
        <p:nvPicPr>
          <p:cNvPr id="50182" name="Picture 6" descr="http://img.aktualne.centrum.cz/274/35/2743576-cesky-slavik-2009-ewa-far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93095"/>
            <a:ext cx="2520280" cy="25202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Turistické cíle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</a:p>
          <a:p>
            <a:pPr algn="ctr">
              <a:buNone/>
            </a:pPr>
            <a:r>
              <a:rPr lang="cs-CZ" dirty="0" smtClean="0"/>
              <a:t>Horská střediska</a:t>
            </a:r>
          </a:p>
          <a:p>
            <a:pPr algn="ctr"/>
            <a:r>
              <a:rPr lang="cs-CZ" dirty="0" smtClean="0"/>
              <a:t>Krkonoše</a:t>
            </a:r>
          </a:p>
          <a:p>
            <a:pPr algn="ctr"/>
            <a:r>
              <a:rPr lang="cs-CZ" dirty="0" smtClean="0"/>
              <a:t>Vysoké Tatry</a:t>
            </a:r>
          </a:p>
          <a:p>
            <a:endParaRPr lang="cs-CZ" b="1" dirty="0" smtClean="0"/>
          </a:p>
          <a:p>
            <a:r>
              <a:rPr lang="cs-CZ" b="1" dirty="0" smtClean="0"/>
              <a:t>Rysy</a:t>
            </a:r>
            <a:r>
              <a:rPr lang="cs-CZ" dirty="0" smtClean="0"/>
              <a:t> jsou hora v Tatrách na slovensko-polské státní hranici (nejvyšší vrchol 2503 m n. m.).</a:t>
            </a:r>
            <a:endParaRPr lang="cs-CZ" dirty="0"/>
          </a:p>
        </p:txBody>
      </p:sp>
      <p:pic>
        <p:nvPicPr>
          <p:cNvPr id="4" name="Picture 2" descr="Soubor:Rysy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628112" cy="6471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Turistické cíle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 </a:t>
            </a:r>
          </a:p>
          <a:p>
            <a:pPr>
              <a:buNone/>
            </a:pPr>
            <a:r>
              <a:rPr lang="cs-CZ" b="1" dirty="0" smtClean="0"/>
              <a:t>    Krakov </a:t>
            </a:r>
            <a:r>
              <a:rPr lang="cs-CZ" dirty="0" smtClean="0"/>
              <a:t>bývá považován za </a:t>
            </a:r>
            <a:r>
              <a:rPr lang="cs-CZ" b="1" dirty="0" smtClean="0"/>
              <a:t>hlavní město polské kultury</a:t>
            </a:r>
            <a:r>
              <a:rPr lang="cs-CZ" dirty="0" smtClean="0"/>
              <a:t>.</a:t>
            </a:r>
            <a:endParaRPr lang="cs-CZ" baseline="30000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Nejdůležitější turistické, kulturní a historické centrum v Evropě.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 roce 1978 zařazen na seznam světového kulturního dědictví UNESCO.</a:t>
            </a:r>
            <a:endParaRPr lang="cs-CZ" dirty="0"/>
          </a:p>
        </p:txBody>
      </p:sp>
      <p:pic>
        <p:nvPicPr>
          <p:cNvPr id="4" name="Picture 4" descr="Soubor:Krakow flag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1728192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6" descr="Soubor:POL Kraków COA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628800"/>
            <a:ext cx="1152128" cy="1774099"/>
          </a:xfrm>
          <a:prstGeom prst="rect">
            <a:avLst/>
          </a:prstGeom>
          <a:noFill/>
        </p:spPr>
      </p:pic>
      <p:pic>
        <p:nvPicPr>
          <p:cNvPr id="6" name="Picture 2" descr="Soubor:Collage of views of Cracow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16632"/>
            <a:ext cx="4824536" cy="6628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files.unescocr.webnode.cz/system_preview_detail_200000014-c1e5bc2dc8-public/Znak%20UNESC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5792008"/>
            <a:ext cx="1154410" cy="877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Porovnejte státní vlajky Polska a Rakouska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cs-CZ" dirty="0"/>
          </a:p>
        </p:txBody>
      </p:sp>
      <p:pic>
        <p:nvPicPr>
          <p:cNvPr id="53250" name="Picture 2" descr="http://www.pec.unas.cz/polska-vlajka-sxc.jpg"/>
          <p:cNvPicPr>
            <a:picLocks noChangeAspect="1" noChangeArrowheads="1"/>
          </p:cNvPicPr>
          <p:nvPr/>
        </p:nvPicPr>
        <p:blipFill>
          <a:blip r:embed="rId2" cstate="print"/>
          <a:srcRect l="3594" r="5734"/>
          <a:stretch>
            <a:fillRect/>
          </a:stretch>
        </p:blipFill>
        <p:spPr bwMode="auto">
          <a:xfrm>
            <a:off x="89587" y="237828"/>
            <a:ext cx="4554421" cy="3767236"/>
          </a:xfrm>
          <a:prstGeom prst="rect">
            <a:avLst/>
          </a:prstGeom>
          <a:noFill/>
        </p:spPr>
      </p:pic>
      <p:pic>
        <p:nvPicPr>
          <p:cNvPr id="53254" name="Picture 6" descr="http://2.bp.blogspot.com/-N9VdIurHRKw/Thcu4A3YY2I/AAAAAAAApt0/qcDQtW_4EVQ/s1600/Austria_Flag_Photo.jpg"/>
          <p:cNvPicPr>
            <a:picLocks noChangeAspect="1" noChangeArrowheads="1"/>
          </p:cNvPicPr>
          <p:nvPr/>
        </p:nvPicPr>
        <p:blipFill>
          <a:blip r:embed="rId3" cstate="print"/>
          <a:srcRect l="6072" r="17429"/>
          <a:stretch>
            <a:fillRect/>
          </a:stretch>
        </p:blipFill>
        <p:spPr bwMode="auto">
          <a:xfrm>
            <a:off x="4139952" y="2253952"/>
            <a:ext cx="4896544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Jakou měnou byste platili v Polsku?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b="1" dirty="0" err="1" smtClean="0"/>
              <a:t>Złoty</a:t>
            </a:r>
            <a:r>
              <a:rPr lang="cs-CZ" dirty="0" smtClean="0"/>
              <a:t>  je jednotka polské měny.</a:t>
            </a:r>
          </a:p>
          <a:p>
            <a:r>
              <a:rPr lang="cs-CZ" dirty="0" smtClean="0"/>
              <a:t>Má mezinárodní zkratku PLN. </a:t>
            </a:r>
          </a:p>
          <a:p>
            <a:r>
              <a:rPr lang="cs-CZ" dirty="0" smtClean="0"/>
              <a:t>Dělí se na 100 grošů. </a:t>
            </a:r>
          </a:p>
          <a:p>
            <a:r>
              <a:rPr lang="cs-CZ" dirty="0" smtClean="0"/>
              <a:t>V průběhu roku 2011 kurz kolísal </a:t>
            </a:r>
          </a:p>
          <a:p>
            <a:pPr>
              <a:buNone/>
            </a:pPr>
            <a:r>
              <a:rPr lang="cs-CZ" dirty="0" smtClean="0"/>
              <a:t>    mezi 5, </a:t>
            </a:r>
            <a:r>
              <a:rPr lang="cs-CZ" dirty="0" err="1" smtClean="0"/>
              <a:t>5</a:t>
            </a:r>
            <a:r>
              <a:rPr lang="cs-CZ" dirty="0" smtClean="0"/>
              <a:t> - 6, 4 CZK za 1 PLN.</a:t>
            </a:r>
            <a:endParaRPr lang="cs-CZ" dirty="0"/>
          </a:p>
        </p:txBody>
      </p:sp>
      <p:pic>
        <p:nvPicPr>
          <p:cNvPr id="54274" name="Picture 2" descr="http://wbcc-online.com/auction/auct82vg1.jpg"/>
          <p:cNvPicPr>
            <a:picLocks noChangeAspect="1" noChangeArrowheads="1"/>
          </p:cNvPicPr>
          <p:nvPr/>
        </p:nvPicPr>
        <p:blipFill>
          <a:blip r:embed="rId2" cstate="print"/>
          <a:srcRect l="50105"/>
          <a:stretch>
            <a:fillRect/>
          </a:stretch>
        </p:blipFill>
        <p:spPr bwMode="auto">
          <a:xfrm>
            <a:off x="6300192" y="3933056"/>
            <a:ext cx="2438053" cy="2438400"/>
          </a:xfrm>
          <a:prstGeom prst="ellipse">
            <a:avLst/>
          </a:prstGeom>
          <a:noFill/>
        </p:spPr>
      </p:pic>
      <p:pic>
        <p:nvPicPr>
          <p:cNvPr id="54276" name="Picture 4" descr="http://wbcc-online.com/auction/auct82vg1.jpg"/>
          <p:cNvPicPr>
            <a:picLocks noChangeAspect="1" noChangeArrowheads="1"/>
          </p:cNvPicPr>
          <p:nvPr/>
        </p:nvPicPr>
        <p:blipFill>
          <a:blip r:embed="rId2" cstate="print"/>
          <a:srcRect r="49895"/>
          <a:stretch>
            <a:fillRect/>
          </a:stretch>
        </p:blipFill>
        <p:spPr bwMode="auto">
          <a:xfrm>
            <a:off x="6372200" y="1052736"/>
            <a:ext cx="2448272" cy="2438400"/>
          </a:xfrm>
          <a:prstGeom prst="ellipse">
            <a:avLst/>
          </a:prstGeom>
          <a:noFill/>
        </p:spPr>
      </p:pic>
      <p:pic>
        <p:nvPicPr>
          <p:cNvPr id="54278" name="Picture 6" descr="http://i.ucoin.net/coin/31/313/31344_2s/poland_1_polish_zloty_1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846" y="4297634"/>
            <a:ext cx="2381250" cy="2371726"/>
          </a:xfrm>
          <a:prstGeom prst="ellipse">
            <a:avLst/>
          </a:prstGeom>
          <a:noFill/>
        </p:spPr>
      </p:pic>
      <p:pic>
        <p:nvPicPr>
          <p:cNvPr id="54280" name="Picture 8" descr="Coin &gt; Poland 1 zloty 19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534" y="4316685"/>
            <a:ext cx="2381250" cy="2352675"/>
          </a:xfrm>
          <a:prstGeom prst="ellipse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Které hlavní město má větší počet obyvatel: 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Varšava nebo Praha?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597352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V roce 2010 měla </a:t>
            </a:r>
            <a:r>
              <a:rPr lang="cs-CZ" b="1" dirty="0" smtClean="0"/>
              <a:t>Varšava</a:t>
            </a:r>
          </a:p>
          <a:p>
            <a:pPr algn="r">
              <a:buNone/>
            </a:pPr>
            <a:r>
              <a:rPr lang="cs-CZ" dirty="0" smtClean="0"/>
              <a:t>     1 720 781 obyvatel.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Praha</a:t>
            </a:r>
            <a:r>
              <a:rPr lang="cs-CZ" dirty="0" smtClean="0"/>
              <a:t> má  v současnosti</a:t>
            </a:r>
          </a:p>
          <a:p>
            <a:pPr>
              <a:buNone/>
            </a:pPr>
            <a:r>
              <a:rPr lang="cs-CZ" dirty="0" smtClean="0"/>
              <a:t>    zhruba 1, 3 milionu </a:t>
            </a:r>
          </a:p>
          <a:p>
            <a:pPr>
              <a:buNone/>
            </a:pPr>
            <a:r>
              <a:rPr lang="cs-CZ" dirty="0" smtClean="0"/>
              <a:t>    obyvatel. </a:t>
            </a:r>
          </a:p>
          <a:p>
            <a:r>
              <a:rPr lang="cs-CZ" dirty="0" smtClean="0"/>
              <a:t>V roce 2004 měla </a:t>
            </a:r>
          </a:p>
          <a:p>
            <a:pPr>
              <a:buNone/>
            </a:pPr>
            <a:r>
              <a:rPr lang="cs-CZ" dirty="0" smtClean="0"/>
              <a:t>    2 miliony obyvatel.</a:t>
            </a:r>
            <a:endParaRPr lang="cs-CZ" dirty="0"/>
          </a:p>
        </p:txBody>
      </p:sp>
      <p:pic>
        <p:nvPicPr>
          <p:cNvPr id="58370" name="Picture 2" descr="http://www.sunhillhotel.cz/images/pruvodce/praha_hrad1_large.jpg"/>
          <p:cNvPicPr>
            <a:picLocks noChangeAspect="1" noChangeArrowheads="1"/>
          </p:cNvPicPr>
          <p:nvPr/>
        </p:nvPicPr>
        <p:blipFill>
          <a:blip r:embed="rId2" cstate="print"/>
          <a:srcRect b="3255"/>
          <a:stretch>
            <a:fillRect/>
          </a:stretch>
        </p:blipFill>
        <p:spPr bwMode="auto">
          <a:xfrm>
            <a:off x="5148064" y="1628800"/>
            <a:ext cx="376237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Soubor:Warsaw pal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9475" t="5249"/>
          <a:stretch>
            <a:fillRect/>
          </a:stretch>
        </p:blipFill>
        <p:spPr bwMode="auto">
          <a:xfrm>
            <a:off x="228195" y="260648"/>
            <a:ext cx="412778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Obsazením Polska hitlerovskými vojsky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začala 2. světová válka.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Víte přesné datum této události?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bor:EU location PO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16632"/>
            <a:ext cx="8892480" cy="666936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Polská republika - Polsko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stát ležící ve střední Evropě.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Ze severu má Polsko přístup k Baltskému moři.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září – Začátek druhé světové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b="1" dirty="0" smtClean="0"/>
              <a:t>1. září 1939 </a:t>
            </a:r>
            <a:r>
              <a:rPr lang="cs-CZ" dirty="0" smtClean="0"/>
              <a:t>vpadlo nacistické Německo          do Polska a spustilo tím největší a nejděsivější válku v lidských dějinách. 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pic>
        <p:nvPicPr>
          <p:cNvPr id="55298" name="Picture 2" descr="http://img3.ct24.cz/cache/616x347/article/11/1074/107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5029200" cy="3305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5300" name="Picture 4" descr="http://simonak.eu/images/obrazky_ostatni_strany/h_k/1_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3851920" cy="2759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Čtyři z tanku a pes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r>
              <a:rPr lang="cs-CZ" dirty="0" smtClean="0"/>
              <a:t>Známý </a:t>
            </a:r>
            <a:r>
              <a:rPr lang="cs-CZ" b="1" dirty="0" smtClean="0"/>
              <a:t>válečný román </a:t>
            </a:r>
            <a:r>
              <a:rPr lang="cs-CZ" dirty="0" smtClean="0"/>
              <a:t>polského </a:t>
            </a:r>
          </a:p>
          <a:p>
            <a:pPr>
              <a:buNone/>
            </a:pPr>
            <a:r>
              <a:rPr lang="cs-CZ" dirty="0" smtClean="0"/>
              <a:t>    spisovatele a novináře                               </a:t>
            </a:r>
            <a:r>
              <a:rPr lang="cs-CZ" dirty="0" err="1" smtClean="0"/>
              <a:t>Janusze</a:t>
            </a:r>
            <a:r>
              <a:rPr lang="cs-CZ" dirty="0" smtClean="0"/>
              <a:t> </a:t>
            </a:r>
            <a:r>
              <a:rPr lang="cs-CZ" dirty="0" err="1" smtClean="0"/>
              <a:t>Przymanowského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Podle románu </a:t>
            </a:r>
            <a:r>
              <a:rPr lang="cs-CZ" b="1" dirty="0" smtClean="0"/>
              <a:t>byl natočen stejnojmenný televizní seriál</a:t>
            </a:r>
            <a:r>
              <a:rPr lang="cs-CZ" dirty="0" smtClean="0"/>
              <a:t>, který měl 21 dílů. </a:t>
            </a:r>
          </a:p>
          <a:p>
            <a:r>
              <a:rPr lang="cs-CZ" dirty="0" smtClean="0"/>
              <a:t>Hlavními hrdiny je </a:t>
            </a:r>
            <a:r>
              <a:rPr lang="cs-CZ" b="1" dirty="0" smtClean="0"/>
              <a:t>posádka polského tanku Zrzek (polsky: Rudy) a pes </a:t>
            </a:r>
            <a:r>
              <a:rPr lang="cs-CZ" b="1" dirty="0" err="1" smtClean="0"/>
              <a:t>Šarik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Odehrává se na východní frontě 2. světové války od srpna 1944 do května 1945.</a:t>
            </a:r>
          </a:p>
          <a:p>
            <a:endParaRPr lang="cs-CZ" dirty="0"/>
          </a:p>
        </p:txBody>
      </p:sp>
      <p:pic>
        <p:nvPicPr>
          <p:cNvPr id="7170" name="Picture 2" descr="http://www.xyz-knihy.cz/files-books/large/4%20z%20tan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20688"/>
            <a:ext cx="1800200" cy="2554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6322" name="Picture 2" descr="http://img.interia.pl/rozrywka/nimg/0/9/roz4701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43" y="116632"/>
            <a:ext cx="5953125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6" name="Picture 6" descr="http://www.gram.pl/upl/artykul/120110407221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59572"/>
            <a:ext cx="5123648" cy="382642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30" name="Picture 10" descr="Czterej Pancerni i Pies - Marusia i Janek"/>
          <p:cNvPicPr>
            <a:picLocks noChangeAspect="1" noChangeArrowheads="1"/>
          </p:cNvPicPr>
          <p:nvPr/>
        </p:nvPicPr>
        <p:blipFill>
          <a:blip r:embed="rId4" cstate="print"/>
          <a:srcRect b="9281"/>
          <a:stretch>
            <a:fillRect/>
          </a:stretch>
        </p:blipFill>
        <p:spPr bwMode="auto">
          <a:xfrm>
            <a:off x="5724128" y="260648"/>
            <a:ext cx="3286125" cy="216024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4" name="Picture 4" descr="&lt;font color=blue&gt;Powstaje dokument o 'Czterech pancernych'&lt;/font&gt;"/>
          <p:cNvPicPr>
            <a:picLocks noChangeAspect="1" noChangeArrowheads="1"/>
          </p:cNvPicPr>
          <p:nvPr/>
        </p:nvPicPr>
        <p:blipFill>
          <a:blip r:embed="rId5" cstate="print"/>
          <a:srcRect l="14230"/>
          <a:stretch>
            <a:fillRect/>
          </a:stretch>
        </p:blipFill>
        <p:spPr bwMode="auto">
          <a:xfrm>
            <a:off x="235843" y="3574875"/>
            <a:ext cx="3472061" cy="3238501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         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Bolek a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96044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Polské pohádky o hubeném a vysokém Bolkovi     a tlustém, malém a pomalém </a:t>
            </a:r>
            <a:r>
              <a:rPr lang="cs-CZ" dirty="0" err="1" smtClean="0"/>
              <a:t>Lolkovi</a:t>
            </a:r>
            <a:r>
              <a:rPr lang="cs-CZ" dirty="0" smtClean="0"/>
              <a:t>                   zná snad každý. </a:t>
            </a:r>
          </a:p>
          <a:p>
            <a:endParaRPr lang="cs-CZ" dirty="0" smtClean="0"/>
          </a:p>
          <a:p>
            <a:r>
              <a:rPr lang="cs-CZ" dirty="0" smtClean="0"/>
              <a:t>Podívejte se na ně online.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Více zde: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detskepohadky.cz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pohadky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bolek</a:t>
            </a:r>
            <a:r>
              <a:rPr lang="cs-CZ" dirty="0" smtClean="0">
                <a:hlinkClick r:id="rId2"/>
              </a:rPr>
              <a:t>-a-</a:t>
            </a:r>
            <a:r>
              <a:rPr lang="cs-CZ" dirty="0" err="1" smtClean="0">
                <a:hlinkClick r:id="rId2"/>
              </a:rPr>
              <a:t>lolek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9394" name="Picture 2" descr="http://szkolnystart.pl/files/bajki/bolek-i-lolek.jpg"/>
          <p:cNvPicPr>
            <a:picLocks noChangeAspect="1" noChangeArrowheads="1"/>
          </p:cNvPicPr>
          <p:nvPr/>
        </p:nvPicPr>
        <p:blipFill>
          <a:blip r:embed="rId3" cstate="print"/>
          <a:srcRect t="8894"/>
          <a:stretch>
            <a:fillRect/>
          </a:stretch>
        </p:blipFill>
        <p:spPr bwMode="auto">
          <a:xfrm>
            <a:off x="334516" y="116633"/>
            <a:ext cx="3301380" cy="22231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9396" name="Picture 4" descr="http://files.detskepohadky.cz/200000018-e1a4de29ea/bolek-a-lol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846419"/>
            <a:ext cx="2736304" cy="1790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9398" name="Picture 6" descr="http://i.lidovky.cz/09/063/lngal/JK2be9b4_z3921594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9976" y="3755854"/>
            <a:ext cx="1852344" cy="140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2128"/>
          </a:xfrm>
          <a:prstGeom prst="ellipse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Obyvatelstvo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Současné Polsko má 38, 6 miliony obyvatel. </a:t>
            </a:r>
          </a:p>
          <a:p>
            <a:r>
              <a:rPr lang="cs-CZ" dirty="0" smtClean="0"/>
              <a:t>Osmý nejlidnatější stát Evropy.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Polština je slovanský jazyk.</a:t>
            </a:r>
          </a:p>
          <a:p>
            <a:r>
              <a:rPr lang="cs-CZ" dirty="0" smtClean="0"/>
              <a:t>Obyvatelé Polska mají </a:t>
            </a:r>
            <a:r>
              <a:rPr lang="cs-CZ" b="1" dirty="0" smtClean="0"/>
              <a:t>silně náboženské cítění </a:t>
            </a:r>
            <a:r>
              <a:rPr lang="cs-CZ" dirty="0" smtClean="0"/>
              <a:t>(římskokatolická církev).</a:t>
            </a:r>
            <a:endParaRPr lang="cs-CZ" dirty="0"/>
          </a:p>
        </p:txBody>
      </p:sp>
      <p:pic>
        <p:nvPicPr>
          <p:cNvPr id="4" name="Picture 2" descr="http://velikonoce.vira.cz/_d/JP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30551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Jan Pavel II.                                     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(1920 – 2005)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132856"/>
            <a:ext cx="8507288" cy="472514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byl: </a:t>
            </a:r>
          </a:p>
          <a:p>
            <a:r>
              <a:rPr lang="cs-CZ" dirty="0" smtClean="0"/>
              <a:t>polský katolický           </a:t>
            </a:r>
          </a:p>
          <a:p>
            <a:pPr>
              <a:buNone/>
            </a:pPr>
            <a:r>
              <a:rPr lang="cs-CZ" dirty="0" smtClean="0"/>
              <a:t>    duchovní</a:t>
            </a:r>
          </a:p>
          <a:p>
            <a:r>
              <a:rPr lang="cs-CZ" dirty="0" smtClean="0"/>
              <a:t>pomocný biskup</a:t>
            </a:r>
          </a:p>
          <a:p>
            <a:r>
              <a:rPr lang="cs-CZ" dirty="0" smtClean="0"/>
              <a:t>arcibiskup krakovský</a:t>
            </a:r>
          </a:p>
          <a:p>
            <a:r>
              <a:rPr lang="cs-CZ" dirty="0" smtClean="0"/>
              <a:t>kardinál</a:t>
            </a:r>
          </a:p>
          <a:p>
            <a:r>
              <a:rPr lang="cs-CZ" dirty="0" smtClean="0"/>
              <a:t>od roku1978 až </a:t>
            </a:r>
          </a:p>
          <a:p>
            <a:pPr>
              <a:buNone/>
            </a:pPr>
            <a:r>
              <a:rPr lang="cs-CZ" dirty="0" smtClean="0"/>
              <a:t>   do své smrti </a:t>
            </a:r>
            <a:r>
              <a:rPr lang="cs-CZ" b="1" dirty="0" smtClean="0"/>
              <a:t>papež</a:t>
            </a:r>
            <a:endParaRPr lang="cs-CZ" b="1" dirty="0"/>
          </a:p>
        </p:txBody>
      </p:sp>
      <p:pic>
        <p:nvPicPr>
          <p:cNvPr id="62468" name="Picture 4" descr="Pope John Paul II 0315 Pope john paul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33672"/>
            <a:ext cx="4655772" cy="6207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 Hlavní město - Varšava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                               Varšavská mořská panna</a:t>
            </a:r>
            <a:endParaRPr lang="cs-CZ" dirty="0"/>
          </a:p>
        </p:txBody>
      </p:sp>
      <p:pic>
        <p:nvPicPr>
          <p:cNvPr id="37890" name="Picture 2" descr="Soubor:Warsaw3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7620000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Soubor:Flag of Warsaw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753" y="1327755"/>
            <a:ext cx="1979439" cy="1237149"/>
          </a:xfrm>
          <a:prstGeom prst="rect">
            <a:avLst/>
          </a:prstGeom>
          <a:noFill/>
        </p:spPr>
      </p:pic>
      <p:pic>
        <p:nvPicPr>
          <p:cNvPr id="37894" name="Picture 6" descr="Soubor:POL Warszawa COA 1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88640"/>
            <a:ext cx="1543183" cy="2511866"/>
          </a:xfrm>
          <a:prstGeom prst="rect">
            <a:avLst/>
          </a:prstGeom>
          <a:noFill/>
        </p:spPr>
      </p:pic>
      <p:pic>
        <p:nvPicPr>
          <p:cNvPr id="37896" name="Picture 8" descr="Soubor:Syrenka warszawska020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60201"/>
            <a:ext cx="4608512" cy="6526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slantour.cz/foto/full/2461-krakov.jpg"/>
          <p:cNvPicPr>
            <a:picLocks noChangeAspect="1" noChangeArrowheads="1"/>
          </p:cNvPicPr>
          <p:nvPr/>
        </p:nvPicPr>
        <p:blipFill>
          <a:blip r:embed="rId2" cstate="print"/>
          <a:srcRect t="4017"/>
          <a:stretch>
            <a:fillRect/>
          </a:stretch>
        </p:blipFill>
        <p:spPr bwMode="auto">
          <a:xfrm>
            <a:off x="412070" y="836712"/>
            <a:ext cx="8264386" cy="5949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Další velká města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Krakov</a:t>
            </a:r>
            <a:endParaRPr lang="cs-CZ" dirty="0"/>
          </a:p>
        </p:txBody>
      </p:sp>
      <p:pic>
        <p:nvPicPr>
          <p:cNvPr id="36870" name="Picture 6" descr="http://i.lidovky.cz/08/111/lngal/GLU26db5e_rx6wa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7" y="908720"/>
            <a:ext cx="4235765" cy="2880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oubor:Lodz - ul. Piotrkowska widok w strone poludniow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  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Další velká města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Lodž </a:t>
            </a:r>
            <a:endParaRPr lang="cs-CZ" dirty="0"/>
          </a:p>
        </p:txBody>
      </p:sp>
      <p:pic>
        <p:nvPicPr>
          <p:cNvPr id="35846" name="Picture 6" descr="Soubor:Katedra w Lodzi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4432"/>
          <a:stretch>
            <a:fillRect/>
          </a:stretch>
        </p:blipFill>
        <p:spPr bwMode="auto">
          <a:xfrm>
            <a:off x="5260584" y="216024"/>
            <a:ext cx="2983823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Soubor:Laweczka Tuwi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305336"/>
            <a:ext cx="5891808" cy="422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783</Words>
  <Application>Microsoft Office PowerPoint</Application>
  <PresentationFormat>Předvádění na obrazovce (4:3)</PresentationFormat>
  <Paragraphs>222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Arial</vt:lpstr>
      <vt:lpstr>Calibri</vt:lpstr>
      <vt:lpstr>Motiv systému Office</vt:lpstr>
      <vt:lpstr>  Polská republika – Polsko  je náš největší slovanský soused.  </vt:lpstr>
      <vt:lpstr>Prezentace aplikace PowerPoint</vt:lpstr>
      <vt:lpstr>Polská republika - Polsko</vt:lpstr>
      <vt:lpstr>Polská republika - Polsko</vt:lpstr>
      <vt:lpstr>Obyvatelstvo </vt:lpstr>
      <vt:lpstr>Jan Pavel II.                                      (1920 – 2005)</vt:lpstr>
      <vt:lpstr>    Hlavní město - Varšava</vt:lpstr>
      <vt:lpstr>Další velká města </vt:lpstr>
      <vt:lpstr>    Další velká města</vt:lpstr>
      <vt:lpstr>Další velká města</vt:lpstr>
      <vt:lpstr>                     Další velká města</vt:lpstr>
      <vt:lpstr>Další velká města</vt:lpstr>
      <vt:lpstr>     Povrch </vt:lpstr>
      <vt:lpstr>Prezentace aplikace PowerPoint</vt:lpstr>
      <vt:lpstr>Vodstvo </vt:lpstr>
      <vt:lpstr>   Povodí řeky Visly</vt:lpstr>
      <vt:lpstr>                 Povodí řeky Odry</vt:lpstr>
      <vt:lpstr>                   Zemědělství </vt:lpstr>
      <vt:lpstr>      Průmysl </vt:lpstr>
      <vt:lpstr>Průmysl </vt:lpstr>
      <vt:lpstr>                      Průmysl </vt:lpstr>
      <vt:lpstr>Kulturní dědictví UNESCO</vt:lpstr>
      <vt:lpstr>Kulturní dědictví UNESCO</vt:lpstr>
      <vt:lpstr>               Kulturní dědictví UNESCO</vt:lpstr>
      <vt:lpstr>Kulturní dědictví UNESCO</vt:lpstr>
      <vt:lpstr>Prezentace aplikace PowerPoint</vt:lpstr>
      <vt:lpstr>Prezentace aplikace PowerPoint</vt:lpstr>
      <vt:lpstr>Prezentace aplikace PowerPoint</vt:lpstr>
      <vt:lpstr>Turistické cíle</vt:lpstr>
      <vt:lpstr>Prezentace aplikace PowerPoint</vt:lpstr>
      <vt:lpstr>Turistické cíle</vt:lpstr>
      <vt:lpstr>Turistické cíle</vt:lpstr>
      <vt:lpstr>Porovnejte státní vlajky Polska a Rakouska</vt:lpstr>
      <vt:lpstr>Prezentace aplikace PowerPoint</vt:lpstr>
      <vt:lpstr>Jakou měnou byste platili v Polsku?</vt:lpstr>
      <vt:lpstr>Prezentace aplikace PowerPoint</vt:lpstr>
      <vt:lpstr>Které hlavní město má větší počet obyvatel:   Varšava nebo Praha?</vt:lpstr>
      <vt:lpstr>Prezentace aplikace PowerPoint</vt:lpstr>
      <vt:lpstr>Obsazením Polska hitlerovskými vojsky začala 2. světová válka.  Víte přesné datum této události? </vt:lpstr>
      <vt:lpstr> 1. září – Začátek druhé světové války</vt:lpstr>
      <vt:lpstr>         Čtyři z tanku a pes</vt:lpstr>
      <vt:lpstr>Prezentace aplikace PowerPoint</vt:lpstr>
      <vt:lpstr>          Bolek a Lolek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Krupková</dc:creator>
  <cp:lastModifiedBy>Lucka</cp:lastModifiedBy>
  <cp:revision>227</cp:revision>
  <dcterms:created xsi:type="dcterms:W3CDTF">2011-06-20T10:40:08Z</dcterms:created>
  <dcterms:modified xsi:type="dcterms:W3CDTF">2020-04-22T14:24:52Z</dcterms:modified>
</cp:coreProperties>
</file>