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25" d="100"/>
          <a:sy n="125" d="100"/>
        </p:scale>
        <p:origin x="39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73F55-108B-4104-954A-C45F8CF6EAB2}" type="datetimeFigureOut">
              <a:rPr lang="cs-CZ" smtClean="0"/>
              <a:t>04.05.2020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2CD25-3C86-40B7-88FD-79A8EC137A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17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35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31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62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51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25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47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93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41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33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06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88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2011/2012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Matematika 4. ročník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8C83C-464F-4343-A34A-A7E6C70CC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80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image" Target="../media/image10.png"/><Relationship Id="rId4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106137"/>
              </p:ext>
            </p:extLst>
          </p:nvPr>
        </p:nvGraphicFramePr>
        <p:xfrm>
          <a:off x="3635896" y="1556792"/>
          <a:ext cx="1584176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721461"/>
              </p:ext>
            </p:extLst>
          </p:nvPr>
        </p:nvGraphicFramePr>
        <p:xfrm>
          <a:off x="683568" y="1556792"/>
          <a:ext cx="1584176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961837"/>
              </p:ext>
            </p:extLst>
          </p:nvPr>
        </p:nvGraphicFramePr>
        <p:xfrm>
          <a:off x="6660232" y="1628800"/>
          <a:ext cx="1368152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9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22587"/>
              </p:ext>
            </p:extLst>
          </p:nvPr>
        </p:nvGraphicFramePr>
        <p:xfrm>
          <a:off x="6732240" y="4293096"/>
          <a:ext cx="1368152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9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766077"/>
              </p:ext>
            </p:extLst>
          </p:nvPr>
        </p:nvGraphicFramePr>
        <p:xfrm>
          <a:off x="683568" y="4221088"/>
          <a:ext cx="1512168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059018"/>
              </p:ext>
            </p:extLst>
          </p:nvPr>
        </p:nvGraphicFramePr>
        <p:xfrm>
          <a:off x="3635896" y="4221088"/>
          <a:ext cx="165618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Zaoblený obdélník 1">
            <a:hlinkClick r:id="rId2" action="ppaction://hlinksldjump"/>
          </p:cNvPr>
          <p:cNvSpPr/>
          <p:nvPr/>
        </p:nvSpPr>
        <p:spPr>
          <a:xfrm>
            <a:off x="1115616" y="476672"/>
            <a:ext cx="6840760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Zapiš zlomkem vybarvenou a nevybarvenou část obrazce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27584" y="3053182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654168" y="3060423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880356" y="5661248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1654168" y="5661248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3851920" y="5661248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4644008" y="5661248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6876256" y="5661248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7596336" y="5661248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851920" y="3070827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4644008" y="3068960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6732240" y="3119264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7596336" y="3094112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Zástupný symbol pro číslo snímk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7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312186"/>
              </p:ext>
            </p:extLst>
          </p:nvPr>
        </p:nvGraphicFramePr>
        <p:xfrm>
          <a:off x="3599892" y="1196752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224036"/>
              </p:ext>
            </p:extLst>
          </p:nvPr>
        </p:nvGraphicFramePr>
        <p:xfrm>
          <a:off x="971600" y="1196752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740172"/>
              </p:ext>
            </p:extLst>
          </p:nvPr>
        </p:nvGraphicFramePr>
        <p:xfrm>
          <a:off x="6372200" y="1196752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196825"/>
              </p:ext>
            </p:extLst>
          </p:nvPr>
        </p:nvGraphicFramePr>
        <p:xfrm>
          <a:off x="899592" y="3789040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828438"/>
              </p:ext>
            </p:extLst>
          </p:nvPr>
        </p:nvGraphicFramePr>
        <p:xfrm>
          <a:off x="3563888" y="3789040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641547"/>
              </p:ext>
            </p:extLst>
          </p:nvPr>
        </p:nvGraphicFramePr>
        <p:xfrm>
          <a:off x="6516216" y="3789040"/>
          <a:ext cx="1656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Zaoblený obdélník 7">
            <a:hlinkClick r:id="rId2" action="ppaction://hlinksldjump"/>
          </p:cNvPr>
          <p:cNvSpPr/>
          <p:nvPr/>
        </p:nvSpPr>
        <p:spPr>
          <a:xfrm>
            <a:off x="1079612" y="260648"/>
            <a:ext cx="6912768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</a:rPr>
              <a:t>Zapiš zlomkem vybarvenou a nevybarvenou část obrazce</a:t>
            </a:r>
          </a:p>
        </p:txBody>
      </p:sp>
      <p:sp>
        <p:nvSpPr>
          <p:cNvPr id="9" name="Obdélník 8"/>
          <p:cNvSpPr/>
          <p:nvPr/>
        </p:nvSpPr>
        <p:spPr>
          <a:xfrm>
            <a:off x="1083897" y="2599716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1979712" y="2599716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1079612" y="5157192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1979712" y="5157192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3764533" y="5180896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4612575" y="5180896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6516216" y="5180896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7402956" y="5157192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3779912" y="2609548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4644008" y="2599716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6516216" y="2610425"/>
            <a:ext cx="50405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7380312" y="2610425"/>
            <a:ext cx="504056" cy="8640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Zástupný symbol pro číslo snímku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48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nebo 1"/>
          <p:cNvSpPr/>
          <p:nvPr/>
        </p:nvSpPr>
        <p:spPr>
          <a:xfrm>
            <a:off x="870055" y="1280329"/>
            <a:ext cx="1800200" cy="1656184"/>
          </a:xfrm>
          <a:prstGeom prst="flowChar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" name="Skupina 7"/>
          <p:cNvGrpSpPr/>
          <p:nvPr/>
        </p:nvGrpSpPr>
        <p:grpSpPr>
          <a:xfrm>
            <a:off x="3607010" y="1172317"/>
            <a:ext cx="1778250" cy="1764196"/>
            <a:chOff x="3563888" y="728700"/>
            <a:chExt cx="2016224" cy="1872208"/>
          </a:xfrm>
        </p:grpSpPr>
        <p:sp>
          <p:nvSpPr>
            <p:cNvPr id="5" name="Ovál 4"/>
            <p:cNvSpPr/>
            <p:nvPr/>
          </p:nvSpPr>
          <p:spPr>
            <a:xfrm>
              <a:off x="3563888" y="728700"/>
              <a:ext cx="2016224" cy="187220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noFill/>
              </a:endParaRPr>
            </a:p>
          </p:txBody>
        </p:sp>
        <p:cxnSp>
          <p:nvCxnSpPr>
            <p:cNvPr id="7" name="Přímá spojnice 6"/>
            <p:cNvCxnSpPr>
              <a:stCxn id="5" idx="0"/>
              <a:endCxn id="5" idx="4"/>
            </p:cNvCxnSpPr>
            <p:nvPr/>
          </p:nvCxnSpPr>
          <p:spPr>
            <a:xfrm>
              <a:off x="4572000" y="728700"/>
              <a:ext cx="0" cy="18722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Skupina 12"/>
          <p:cNvGrpSpPr/>
          <p:nvPr/>
        </p:nvGrpSpPr>
        <p:grpSpPr>
          <a:xfrm>
            <a:off x="6372200" y="1246478"/>
            <a:ext cx="1728192" cy="1656184"/>
            <a:chOff x="6372200" y="836712"/>
            <a:chExt cx="1728192" cy="1656184"/>
          </a:xfrm>
        </p:grpSpPr>
        <p:sp>
          <p:nvSpPr>
            <p:cNvPr id="4" name="Vývojový diagram: nebo 3"/>
            <p:cNvSpPr/>
            <p:nvPr/>
          </p:nvSpPr>
          <p:spPr>
            <a:xfrm>
              <a:off x="6372200" y="836712"/>
              <a:ext cx="1728192" cy="1656184"/>
            </a:xfrm>
            <a:prstGeom prst="flowChar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9" name="Přímá spojnice 8"/>
            <p:cNvCxnSpPr>
              <a:stCxn id="4" idx="1"/>
              <a:endCxn id="4" idx="5"/>
            </p:cNvCxnSpPr>
            <p:nvPr/>
          </p:nvCxnSpPr>
          <p:spPr>
            <a:xfrm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>
              <a:stCxn id="4" idx="7"/>
              <a:endCxn id="4" idx="3"/>
            </p:cNvCxnSpPr>
            <p:nvPr/>
          </p:nvCxnSpPr>
          <p:spPr>
            <a:xfrm flipH="1"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>
            <a:off x="948571" y="3929158"/>
            <a:ext cx="1728192" cy="1656184"/>
            <a:chOff x="6372200" y="836712"/>
            <a:chExt cx="1728192" cy="1656184"/>
          </a:xfrm>
        </p:grpSpPr>
        <p:sp>
          <p:nvSpPr>
            <p:cNvPr id="15" name="Vývojový diagram: nebo 14"/>
            <p:cNvSpPr/>
            <p:nvPr/>
          </p:nvSpPr>
          <p:spPr>
            <a:xfrm>
              <a:off x="6372200" y="836712"/>
              <a:ext cx="1728192" cy="1656184"/>
            </a:xfrm>
            <a:prstGeom prst="flowChar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6" name="Přímá spojnice 15"/>
            <p:cNvCxnSpPr>
              <a:stCxn id="15" idx="1"/>
              <a:endCxn id="15" idx="5"/>
            </p:cNvCxnSpPr>
            <p:nvPr/>
          </p:nvCxnSpPr>
          <p:spPr>
            <a:xfrm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>
              <a:stCxn id="15" idx="7"/>
              <a:endCxn id="15" idx="3"/>
            </p:cNvCxnSpPr>
            <p:nvPr/>
          </p:nvCxnSpPr>
          <p:spPr>
            <a:xfrm flipH="1"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>
            <a:off x="3613946" y="3929158"/>
            <a:ext cx="1728192" cy="1656184"/>
            <a:chOff x="6372200" y="836712"/>
            <a:chExt cx="1728192" cy="1656184"/>
          </a:xfrm>
        </p:grpSpPr>
        <p:sp>
          <p:nvSpPr>
            <p:cNvPr id="19" name="Vývojový diagram: nebo 18"/>
            <p:cNvSpPr/>
            <p:nvPr/>
          </p:nvSpPr>
          <p:spPr>
            <a:xfrm>
              <a:off x="6372200" y="836712"/>
              <a:ext cx="1728192" cy="1656184"/>
            </a:xfrm>
            <a:prstGeom prst="flowChar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0" name="Přímá spojnice 19"/>
            <p:cNvCxnSpPr>
              <a:stCxn id="19" idx="1"/>
              <a:endCxn id="19" idx="5"/>
            </p:cNvCxnSpPr>
            <p:nvPr/>
          </p:nvCxnSpPr>
          <p:spPr>
            <a:xfrm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>
              <a:stCxn id="19" idx="7"/>
              <a:endCxn id="19" idx="3"/>
            </p:cNvCxnSpPr>
            <p:nvPr/>
          </p:nvCxnSpPr>
          <p:spPr>
            <a:xfrm flipH="1"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>
            <a:off x="6524600" y="3929158"/>
            <a:ext cx="1728192" cy="1656184"/>
            <a:chOff x="6372200" y="836712"/>
            <a:chExt cx="1728192" cy="1656184"/>
          </a:xfrm>
        </p:grpSpPr>
        <p:sp>
          <p:nvSpPr>
            <p:cNvPr id="23" name="Vývojový diagram: nebo 22"/>
            <p:cNvSpPr/>
            <p:nvPr/>
          </p:nvSpPr>
          <p:spPr>
            <a:xfrm>
              <a:off x="6372200" y="836712"/>
              <a:ext cx="1728192" cy="1656184"/>
            </a:xfrm>
            <a:prstGeom prst="flowChar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1"/>
              <a:endCxn id="23" idx="5"/>
            </p:cNvCxnSpPr>
            <p:nvPr/>
          </p:nvCxnSpPr>
          <p:spPr>
            <a:xfrm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>
              <a:stCxn id="23" idx="7"/>
              <a:endCxn id="23" idx="3"/>
            </p:cNvCxnSpPr>
            <p:nvPr/>
          </p:nvCxnSpPr>
          <p:spPr>
            <a:xfrm flipH="1">
              <a:off x="6625288" y="1079255"/>
              <a:ext cx="1222016" cy="11710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Skupina 43"/>
          <p:cNvGrpSpPr/>
          <p:nvPr/>
        </p:nvGrpSpPr>
        <p:grpSpPr>
          <a:xfrm>
            <a:off x="870055" y="2917858"/>
            <a:ext cx="340158" cy="830997"/>
            <a:chOff x="1327106" y="3241894"/>
            <a:chExt cx="340158" cy="830997"/>
          </a:xfrm>
        </p:grpSpPr>
        <p:sp>
          <p:nvSpPr>
            <p:cNvPr id="26" name="TextovéPole 25"/>
            <p:cNvSpPr txBox="1"/>
            <p:nvPr/>
          </p:nvSpPr>
          <p:spPr>
            <a:xfrm>
              <a:off x="1327106" y="3241894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1</a:t>
              </a:r>
              <a:br>
                <a:rPr lang="cs-CZ" sz="2400" dirty="0" smtClean="0"/>
              </a:br>
              <a:r>
                <a:rPr lang="cs-CZ" sz="2400" dirty="0" smtClean="0"/>
                <a:t>4</a:t>
              </a:r>
              <a:endParaRPr lang="cs-CZ" sz="2400" dirty="0"/>
            </a:p>
          </p:txBody>
        </p:sp>
        <p:cxnSp>
          <p:nvCxnSpPr>
            <p:cNvPr id="33" name="Přímá spojnice 32"/>
            <p:cNvCxnSpPr>
              <a:stCxn id="26" idx="1"/>
              <a:endCxn id="26" idx="3"/>
            </p:cNvCxnSpPr>
            <p:nvPr/>
          </p:nvCxnSpPr>
          <p:spPr>
            <a:xfrm>
              <a:off x="1327106" y="3657393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Skupina 44"/>
          <p:cNvGrpSpPr/>
          <p:nvPr/>
        </p:nvGrpSpPr>
        <p:grpSpPr>
          <a:xfrm>
            <a:off x="3393809" y="2917857"/>
            <a:ext cx="340158" cy="830997"/>
            <a:chOff x="3690599" y="3241893"/>
            <a:chExt cx="340158" cy="830997"/>
          </a:xfrm>
        </p:grpSpPr>
        <p:sp>
          <p:nvSpPr>
            <p:cNvPr id="27" name="TextovéPole 26"/>
            <p:cNvSpPr txBox="1"/>
            <p:nvPr/>
          </p:nvSpPr>
          <p:spPr>
            <a:xfrm>
              <a:off x="3690599" y="3241893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2</a:t>
              </a:r>
              <a:br>
                <a:rPr lang="cs-CZ" sz="2400" dirty="0" smtClean="0"/>
              </a:br>
              <a:r>
                <a:rPr lang="cs-CZ" sz="2400" dirty="0" smtClean="0"/>
                <a:t>2</a:t>
              </a:r>
              <a:endParaRPr lang="cs-CZ" sz="2400" dirty="0"/>
            </a:p>
          </p:txBody>
        </p:sp>
        <p:cxnSp>
          <p:nvCxnSpPr>
            <p:cNvPr id="35" name="Přímá spojnice 34"/>
            <p:cNvCxnSpPr>
              <a:stCxn id="27" idx="1"/>
              <a:endCxn id="27" idx="3"/>
            </p:cNvCxnSpPr>
            <p:nvPr/>
          </p:nvCxnSpPr>
          <p:spPr>
            <a:xfrm>
              <a:off x="3690599" y="3657392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" name="Skupina 45"/>
          <p:cNvGrpSpPr/>
          <p:nvPr/>
        </p:nvGrpSpPr>
        <p:grpSpPr>
          <a:xfrm>
            <a:off x="6125792" y="2917856"/>
            <a:ext cx="340158" cy="830997"/>
            <a:chOff x="6876256" y="2924944"/>
            <a:chExt cx="340158" cy="830997"/>
          </a:xfrm>
        </p:grpSpPr>
        <p:sp>
          <p:nvSpPr>
            <p:cNvPr id="28" name="TextovéPole 27"/>
            <p:cNvSpPr txBox="1"/>
            <p:nvPr/>
          </p:nvSpPr>
          <p:spPr>
            <a:xfrm>
              <a:off x="6876256" y="2924944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6</a:t>
              </a:r>
              <a:br>
                <a:rPr lang="cs-CZ" sz="2400" dirty="0" smtClean="0"/>
              </a:br>
              <a:r>
                <a:rPr lang="cs-CZ" sz="2400" dirty="0" smtClean="0"/>
                <a:t>8</a:t>
              </a:r>
              <a:endParaRPr lang="cs-CZ" sz="2400" dirty="0"/>
            </a:p>
          </p:txBody>
        </p:sp>
        <p:cxnSp>
          <p:nvCxnSpPr>
            <p:cNvPr id="37" name="Přímá spojnice 36"/>
            <p:cNvCxnSpPr>
              <a:stCxn id="28" idx="1"/>
              <a:endCxn id="28" idx="3"/>
            </p:cNvCxnSpPr>
            <p:nvPr/>
          </p:nvCxnSpPr>
          <p:spPr>
            <a:xfrm>
              <a:off x="6876256" y="3340443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Skupina 46"/>
          <p:cNvGrpSpPr/>
          <p:nvPr/>
        </p:nvGrpSpPr>
        <p:grpSpPr>
          <a:xfrm>
            <a:off x="848526" y="5500351"/>
            <a:ext cx="340158" cy="830997"/>
            <a:chOff x="2410700" y="5733256"/>
            <a:chExt cx="340158" cy="830997"/>
          </a:xfrm>
        </p:grpSpPr>
        <p:sp>
          <p:nvSpPr>
            <p:cNvPr id="29" name="TextovéPole 28"/>
            <p:cNvSpPr txBox="1"/>
            <p:nvPr/>
          </p:nvSpPr>
          <p:spPr>
            <a:xfrm>
              <a:off x="2410700" y="5733256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4</a:t>
              </a:r>
              <a:br>
                <a:rPr lang="cs-CZ" sz="2400" dirty="0" smtClean="0"/>
              </a:br>
              <a:r>
                <a:rPr lang="cs-CZ" sz="2400" dirty="0" smtClean="0"/>
                <a:t>8</a:t>
              </a:r>
              <a:endParaRPr lang="cs-CZ" sz="2400" dirty="0"/>
            </a:p>
          </p:txBody>
        </p:sp>
        <p:cxnSp>
          <p:nvCxnSpPr>
            <p:cNvPr id="39" name="Přímá spojnice 38"/>
            <p:cNvCxnSpPr>
              <a:stCxn id="29" idx="1"/>
              <a:endCxn id="29" idx="3"/>
            </p:cNvCxnSpPr>
            <p:nvPr/>
          </p:nvCxnSpPr>
          <p:spPr>
            <a:xfrm>
              <a:off x="2410700" y="6148755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Skupina 47"/>
          <p:cNvGrpSpPr/>
          <p:nvPr/>
        </p:nvGrpSpPr>
        <p:grpSpPr>
          <a:xfrm>
            <a:off x="3607010" y="5445224"/>
            <a:ext cx="340158" cy="830997"/>
            <a:chOff x="4860032" y="5733256"/>
            <a:chExt cx="340158" cy="830997"/>
          </a:xfrm>
        </p:grpSpPr>
        <p:sp>
          <p:nvSpPr>
            <p:cNvPr id="30" name="TextovéPole 29"/>
            <p:cNvSpPr txBox="1"/>
            <p:nvPr/>
          </p:nvSpPr>
          <p:spPr>
            <a:xfrm>
              <a:off x="4860032" y="5733256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5</a:t>
              </a:r>
              <a:br>
                <a:rPr lang="cs-CZ" sz="2400" dirty="0" smtClean="0"/>
              </a:br>
              <a:r>
                <a:rPr lang="cs-CZ" sz="2400" dirty="0" smtClean="0"/>
                <a:t>8</a:t>
              </a:r>
              <a:endParaRPr lang="cs-CZ" sz="2400" dirty="0"/>
            </a:p>
          </p:txBody>
        </p:sp>
        <p:cxnSp>
          <p:nvCxnSpPr>
            <p:cNvPr id="41" name="Přímá spojnice 40"/>
            <p:cNvCxnSpPr>
              <a:stCxn id="30" idx="1"/>
              <a:endCxn id="30" idx="3"/>
            </p:cNvCxnSpPr>
            <p:nvPr/>
          </p:nvCxnSpPr>
          <p:spPr>
            <a:xfrm>
              <a:off x="4860032" y="6148755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Skupina 48"/>
          <p:cNvGrpSpPr/>
          <p:nvPr/>
        </p:nvGrpSpPr>
        <p:grpSpPr>
          <a:xfrm>
            <a:off x="6426044" y="5445223"/>
            <a:ext cx="340158" cy="830997"/>
            <a:chOff x="6625288" y="5733256"/>
            <a:chExt cx="340158" cy="830997"/>
          </a:xfrm>
        </p:grpSpPr>
        <p:sp>
          <p:nvSpPr>
            <p:cNvPr id="31" name="TextovéPole 30"/>
            <p:cNvSpPr txBox="1"/>
            <p:nvPr/>
          </p:nvSpPr>
          <p:spPr>
            <a:xfrm>
              <a:off x="6625288" y="5733256"/>
              <a:ext cx="3401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2</a:t>
              </a:r>
              <a:br>
                <a:rPr lang="cs-CZ" sz="2400" dirty="0" smtClean="0"/>
              </a:br>
              <a:r>
                <a:rPr lang="cs-CZ" sz="2400" dirty="0" smtClean="0"/>
                <a:t>8</a:t>
              </a:r>
              <a:endParaRPr lang="cs-CZ" sz="2400" dirty="0"/>
            </a:p>
          </p:txBody>
        </p:sp>
        <p:cxnSp>
          <p:nvCxnSpPr>
            <p:cNvPr id="43" name="Přímá spojnice 42"/>
            <p:cNvCxnSpPr>
              <a:stCxn id="31" idx="1"/>
              <a:endCxn id="31" idx="3"/>
            </p:cNvCxnSpPr>
            <p:nvPr/>
          </p:nvCxnSpPr>
          <p:spPr>
            <a:xfrm>
              <a:off x="6625288" y="6148755"/>
              <a:ext cx="34015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Zaoblený obdélník 9">
            <a:hlinkClick r:id="rId2" action="ppaction://hlinksldjump"/>
          </p:cNvPr>
          <p:cNvSpPr/>
          <p:nvPr/>
        </p:nvSpPr>
        <p:spPr>
          <a:xfrm>
            <a:off x="1475656" y="548680"/>
            <a:ext cx="5760640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Vybarvi obrazec podle zadání</a:t>
            </a:r>
            <a:endParaRPr lang="cs-CZ" sz="2400" b="1" dirty="0"/>
          </a:p>
        </p:txBody>
      </p:sp>
      <p:sp>
        <p:nvSpPr>
          <p:cNvPr id="66" name="Zástupný symbol pro číslo snímku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9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kupina 17"/>
          <p:cNvGrpSpPr/>
          <p:nvPr/>
        </p:nvGrpSpPr>
        <p:grpSpPr>
          <a:xfrm>
            <a:off x="964942" y="1988840"/>
            <a:ext cx="1950873" cy="1584176"/>
            <a:chOff x="1171575" y="2309813"/>
            <a:chExt cx="1423988" cy="1257300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auto">
            <a:xfrm>
              <a:off x="1171575" y="2309813"/>
              <a:ext cx="1423988" cy="1257300"/>
            </a:xfrm>
            <a:prstGeom prst="hexagon">
              <a:avLst>
                <a:gd name="adj" fmla="val 28314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" name="Line 4"/>
            <p:cNvSpPr>
              <a:spLocks noChangeShapeType="1"/>
            </p:cNvSpPr>
            <p:nvPr/>
          </p:nvSpPr>
          <p:spPr bwMode="auto">
            <a:xfrm flipH="1">
              <a:off x="1527175" y="2309813"/>
              <a:ext cx="712788" cy="1257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1527175" y="2309813"/>
              <a:ext cx="712788" cy="1257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978536" y="3981450"/>
            <a:ext cx="1950991" cy="2042120"/>
            <a:chOff x="2681288" y="1989138"/>
            <a:chExt cx="1306512" cy="1257300"/>
          </a:xfrm>
        </p:grpSpPr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2681288" y="1989138"/>
              <a:ext cx="1306512" cy="12573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275013" y="1989138"/>
              <a:ext cx="119062" cy="1257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5649914" y="2122232"/>
            <a:ext cx="2450478" cy="1450784"/>
            <a:chOff x="6084168" y="2122232"/>
            <a:chExt cx="1781175" cy="800100"/>
          </a:xfrm>
        </p:grpSpPr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6084168" y="2122232"/>
              <a:ext cx="1781175" cy="800100"/>
            </a:xfrm>
            <a:prstGeom prst="homePlate">
              <a:avLst>
                <a:gd name="adj" fmla="val 5565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6916018" y="2122232"/>
              <a:ext cx="0" cy="800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3394074" y="1988840"/>
            <a:ext cx="1537965" cy="1584176"/>
            <a:chOff x="2443163" y="3352800"/>
            <a:chExt cx="1306512" cy="1257300"/>
          </a:xfrm>
        </p:grpSpPr>
        <p:sp>
          <p:nvSpPr>
            <p:cNvPr id="10" name="AutoShape 10"/>
            <p:cNvSpPr>
              <a:spLocks noChangeArrowheads="1"/>
            </p:cNvSpPr>
            <p:nvPr/>
          </p:nvSpPr>
          <p:spPr bwMode="auto">
            <a:xfrm>
              <a:off x="2443163" y="3352800"/>
              <a:ext cx="1306512" cy="1257300"/>
            </a:xfrm>
            <a:prstGeom prst="plus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H="1">
              <a:off x="2800350" y="3695700"/>
              <a:ext cx="593725" cy="571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6" name="Skupina 15"/>
          <p:cNvGrpSpPr/>
          <p:nvPr/>
        </p:nvGrpSpPr>
        <p:grpSpPr>
          <a:xfrm>
            <a:off x="5706962" y="3981450"/>
            <a:ext cx="2158382" cy="2042120"/>
            <a:chOff x="4224338" y="3009900"/>
            <a:chExt cx="1425575" cy="1371600"/>
          </a:xfrm>
        </p:grpSpPr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4224338" y="3009900"/>
              <a:ext cx="1425575" cy="1371600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4581525" y="3009900"/>
              <a:ext cx="711200" cy="914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4" name="Zaoblený obdélník 13">
            <a:hlinkClick r:id="rId2" action="ppaction://hlinksldjump"/>
          </p:cNvPr>
          <p:cNvSpPr/>
          <p:nvPr/>
        </p:nvSpPr>
        <p:spPr>
          <a:xfrm>
            <a:off x="971600" y="548680"/>
            <a:ext cx="7128792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Vybarvi jednu polovinu obrázků. Nenech se splést dělicími čárami, nemusí být vždy </a:t>
            </a:r>
            <a:r>
              <a:rPr lang="cs-CZ" sz="2400" b="1" dirty="0" smtClean="0"/>
              <a:t>správně.</a:t>
            </a:r>
            <a:endParaRPr lang="cs-CZ" sz="2400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374030" y="3981450"/>
            <a:ext cx="1990058" cy="2042120"/>
            <a:chOff x="3374030" y="3981450"/>
            <a:chExt cx="1990058" cy="2042120"/>
          </a:xfrm>
        </p:grpSpPr>
        <p:sp>
          <p:nvSpPr>
            <p:cNvPr id="20" name="AutoShape 14"/>
            <p:cNvSpPr>
              <a:spLocks noChangeArrowheads="1"/>
            </p:cNvSpPr>
            <p:nvPr/>
          </p:nvSpPr>
          <p:spPr bwMode="auto">
            <a:xfrm rot="10800000">
              <a:off x="3374030" y="3981450"/>
              <a:ext cx="1990058" cy="204212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22" name="Přímá spojnice 21"/>
            <p:cNvCxnSpPr/>
            <p:nvPr/>
          </p:nvCxnSpPr>
          <p:spPr>
            <a:xfrm>
              <a:off x="4163056" y="3981450"/>
              <a:ext cx="0" cy="2042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>
              <a:off x="3456059" y="5661248"/>
              <a:ext cx="18259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Zástupný symbol pro číslo snímku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63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196752"/>
            <a:ext cx="763284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aoblený obdélník 1">
            <a:hlinkClick r:id="rId3" action="ppaction://hlinksldjump"/>
          </p:cNvPr>
          <p:cNvSpPr/>
          <p:nvPr/>
        </p:nvSpPr>
        <p:spPr>
          <a:xfrm>
            <a:off x="1691681" y="620688"/>
            <a:ext cx="5760640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</a:rPr>
              <a:t>Spoj zlomek s obrázkem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06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3147283" cy="1546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666875"/>
            <a:ext cx="2626896" cy="2122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aoblený obdélník 1">
            <a:hlinkClick r:id="rId4" action="ppaction://hlinksldjump"/>
          </p:cNvPr>
          <p:cNvSpPr/>
          <p:nvPr/>
        </p:nvSpPr>
        <p:spPr>
          <a:xfrm>
            <a:off x="611560" y="460670"/>
            <a:ext cx="3312368" cy="880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Rozděl obrazec na třetiny</a:t>
            </a:r>
            <a:endParaRPr lang="cs-CZ" sz="2400" b="1" dirty="0"/>
          </a:p>
        </p:txBody>
      </p:sp>
      <p:sp>
        <p:nvSpPr>
          <p:cNvPr id="3" name="Zaoblený obdélník 2"/>
          <p:cNvSpPr/>
          <p:nvPr/>
        </p:nvSpPr>
        <p:spPr>
          <a:xfrm>
            <a:off x="4932040" y="460670"/>
            <a:ext cx="3312368" cy="880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Rozděl obrazec na pětiny</a:t>
            </a:r>
            <a:endParaRPr lang="cs-CZ" sz="2400" b="1" dirty="0"/>
          </a:p>
        </p:txBody>
      </p:sp>
      <p:sp>
        <p:nvSpPr>
          <p:cNvPr id="4" name="Obdélník 3"/>
          <p:cNvSpPr/>
          <p:nvPr/>
        </p:nvSpPr>
        <p:spPr>
          <a:xfrm>
            <a:off x="618456" y="5229200"/>
            <a:ext cx="2520280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419872" y="5229200"/>
            <a:ext cx="2520280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6228184" y="5229200"/>
            <a:ext cx="2520280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1878596" y="4077072"/>
            <a:ext cx="528569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Rozděl obdélník různými způsoby na čtvrtiny </a:t>
            </a:r>
            <a:endParaRPr lang="cs-CZ" sz="2400" b="1" dirty="0"/>
          </a:p>
        </p:txBody>
      </p:sp>
      <p:sp>
        <p:nvSpPr>
          <p:cNvPr id="3080" name="Zástupný symbol pro číslo snímku 30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16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01" y="1536463"/>
            <a:ext cx="7344816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aoblený obdélník 1">
            <a:hlinkClick r:id="rId3" action="ppaction://hlinksldjump"/>
          </p:cNvPr>
          <p:cNvSpPr/>
          <p:nvPr/>
        </p:nvSpPr>
        <p:spPr>
          <a:xfrm>
            <a:off x="1403648" y="404664"/>
            <a:ext cx="604867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/>
              <a:t>Odpovídá vždy zlomek danému obrázku? Pokud ne, oprav </a:t>
            </a:r>
            <a:r>
              <a:rPr lang="cs-CZ" b="1" dirty="0" smtClean="0"/>
              <a:t>ho</a:t>
            </a:r>
            <a:endParaRPr lang="cs-CZ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2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39" y="729527"/>
            <a:ext cx="3150096" cy="2362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764704"/>
            <a:ext cx="3493195" cy="2619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03139" y="548680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Str.3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76056" y="580038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Str.4</a:t>
            </a:r>
            <a:endParaRPr lang="cs-CZ" b="1" dirty="0"/>
          </a:p>
        </p:txBody>
      </p:sp>
      <p:pic>
        <p:nvPicPr>
          <p:cNvPr id="5124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39" y="3791205"/>
            <a:ext cx="3510136" cy="2632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03139" y="3487995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Str.5</a:t>
            </a:r>
            <a:endParaRPr lang="cs-CZ" b="1" dirty="0"/>
          </a:p>
        </p:txBody>
      </p:sp>
      <p:pic>
        <p:nvPicPr>
          <p:cNvPr id="5125" name="Picture 5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32573"/>
            <a:ext cx="3349178" cy="251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076055" y="3576798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Str.6</a:t>
            </a:r>
            <a:endParaRPr lang="cs-CZ" b="1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84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533"/>
            <a:ext cx="3294112" cy="2470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70265" y="544861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Str.7</a:t>
            </a:r>
            <a:endParaRPr lang="cs-CZ" b="1" dirty="0"/>
          </a:p>
        </p:txBody>
      </p:sp>
      <p:pic>
        <p:nvPicPr>
          <p:cNvPr id="6147" name="Picture 3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56465"/>
            <a:ext cx="3275856" cy="2456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220072" y="640207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Str.8</a:t>
            </a:r>
            <a:endParaRPr lang="cs-CZ" b="1" dirty="0"/>
          </a:p>
        </p:txBody>
      </p:sp>
      <p:pic>
        <p:nvPicPr>
          <p:cNvPr id="6148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77072"/>
            <a:ext cx="3366120" cy="2524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70265" y="3598023"/>
            <a:ext cx="6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Str.9</a:t>
            </a:r>
            <a:endParaRPr lang="cs-CZ" b="1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C83C-464F-4343-A34A-A7E6C70CC8C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96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85</Words>
  <Application>Microsoft Office PowerPoint</Application>
  <PresentationFormat>Předvádění na obrazovce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Vrtělková Hana</dc:creator>
  <cp:lastModifiedBy>Lucka</cp:lastModifiedBy>
  <cp:revision>18</cp:revision>
  <dcterms:created xsi:type="dcterms:W3CDTF">2012-03-15T13:11:59Z</dcterms:created>
  <dcterms:modified xsi:type="dcterms:W3CDTF">2020-05-04T12:39:41Z</dcterms:modified>
</cp:coreProperties>
</file>