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5" r:id="rId3"/>
    <p:sldId id="276" r:id="rId4"/>
    <p:sldId id="277" r:id="rId5"/>
    <p:sldId id="278" r:id="rId6"/>
    <p:sldId id="281" r:id="rId7"/>
    <p:sldId id="279" r:id="rId8"/>
    <p:sldId id="28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351BD-5D9C-47E8-A147-48B809CC67F1}" type="datetimeFigureOut">
              <a:rPr lang="cs-CZ" smtClean="0"/>
              <a:pPr/>
              <a:t>03.05.2020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15434-5ADD-4D0A-A8F1-65FF2C57D44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620688"/>
            <a:ext cx="8560036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0" b="1" dirty="0" smtClean="0">
                <a:solidFill>
                  <a:srgbClr val="FF0000"/>
                </a:solidFill>
              </a:rPr>
              <a:t>            </a:t>
            </a:r>
            <a:r>
              <a:rPr lang="cs-CZ" sz="8000" b="1" u="sng" dirty="0" smtClean="0">
                <a:solidFill>
                  <a:srgbClr val="FF0000"/>
                </a:solidFill>
              </a:rPr>
              <a:t>SHODA</a:t>
            </a:r>
          </a:p>
          <a:p>
            <a:r>
              <a:rPr lang="cs-CZ" sz="8000" b="1" dirty="0" smtClean="0">
                <a:solidFill>
                  <a:srgbClr val="FF0000"/>
                </a:solidFill>
              </a:rPr>
              <a:t>          </a:t>
            </a:r>
            <a:r>
              <a:rPr lang="cs-CZ" sz="8000" b="1" u="sng" dirty="0" smtClean="0">
                <a:solidFill>
                  <a:srgbClr val="FF0000"/>
                </a:solidFill>
              </a:rPr>
              <a:t>PŘÍSUDKU</a:t>
            </a:r>
          </a:p>
          <a:p>
            <a:r>
              <a:rPr lang="cs-CZ" sz="6600" b="1" u="sng" dirty="0" smtClean="0">
                <a:solidFill>
                  <a:srgbClr val="FF0000"/>
                </a:solidFill>
              </a:rPr>
              <a:t>S NĚKOLIKANÁSOBNÝM</a:t>
            </a:r>
          </a:p>
          <a:p>
            <a:r>
              <a:rPr lang="cs-CZ" sz="8000" b="1" dirty="0" smtClean="0">
                <a:solidFill>
                  <a:srgbClr val="FF0000"/>
                </a:solidFill>
              </a:rPr>
              <a:t>        </a:t>
            </a:r>
            <a:r>
              <a:rPr lang="cs-CZ" sz="8000" b="1" u="sng" dirty="0" smtClean="0">
                <a:solidFill>
                  <a:srgbClr val="FF0000"/>
                </a:solidFill>
              </a:rPr>
              <a:t>PODMĚTEM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99592" y="332656"/>
            <a:ext cx="7128792" cy="237626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POKUD JE ALESPOŇ JEDEN Z PODMĚTŮ </a:t>
            </a:r>
          </a:p>
          <a:p>
            <a:pPr algn="ctr"/>
            <a:endParaRPr lang="cs-CZ" sz="3200" b="1" dirty="0" smtClean="0">
              <a:solidFill>
                <a:schemeClr val="tx1"/>
              </a:solidFill>
            </a:endParaRPr>
          </a:p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RODU MUŽSKÉHO ŽIVOTNÉHO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475656" y="3573016"/>
            <a:ext cx="6048672" cy="14401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tx1"/>
                </a:solidFill>
              </a:rPr>
              <a:t>BABIČKA A </a:t>
            </a:r>
            <a:r>
              <a:rPr lang="cs-CZ" sz="3600" b="1" dirty="0" smtClean="0">
                <a:solidFill>
                  <a:srgbClr val="FF0000"/>
                </a:solidFill>
              </a:rPr>
              <a:t>DĚDEČEK</a:t>
            </a:r>
            <a:r>
              <a:rPr lang="cs-CZ" sz="3600" b="1" dirty="0" smtClean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cs-CZ" sz="3600" b="1" dirty="0" smtClean="0">
                <a:solidFill>
                  <a:srgbClr val="FF0000"/>
                </a:solidFill>
              </a:rPr>
              <a:t>PES</a:t>
            </a:r>
            <a:r>
              <a:rPr lang="cs-CZ" sz="3600" b="1" dirty="0" smtClean="0">
                <a:solidFill>
                  <a:schemeClr val="tx1"/>
                </a:solidFill>
              </a:rPr>
              <a:t> A OBĚ KOČKY….</a:t>
            </a:r>
            <a:endParaRPr lang="cs-CZ" sz="3600" b="1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211960" y="5877272"/>
            <a:ext cx="86409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7200" b="1" dirty="0" smtClean="0">
                <a:solidFill>
                  <a:srgbClr val="FF0000"/>
                </a:solidFill>
              </a:rPr>
              <a:t>i</a:t>
            </a:r>
            <a:endParaRPr lang="cs-CZ" sz="7200" b="1" dirty="0">
              <a:solidFill>
                <a:srgbClr val="FF0000"/>
              </a:solidFill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4067944" y="2852936"/>
            <a:ext cx="864096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4283968" y="5229200"/>
            <a:ext cx="792088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43608" y="620688"/>
            <a:ext cx="7344816" cy="151216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VŠECHNA PODSTATNÁ JMÉNA JSOU 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RODU STŘEDNÍHO V MNOŽNÉM ČÍSLE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907704" y="3284984"/>
            <a:ext cx="5688632" cy="151216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tx1"/>
                </a:solidFill>
              </a:rPr>
              <a:t>KOŤATA A ŠTĚŇATA SKÁKALA.</a:t>
            </a:r>
            <a:endParaRPr lang="cs-CZ" sz="3600" b="1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644008" y="5733256"/>
            <a:ext cx="792088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b="1" dirty="0" smtClean="0">
                <a:solidFill>
                  <a:srgbClr val="FF0000"/>
                </a:solidFill>
              </a:rPr>
              <a:t>a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4572000" y="2348880"/>
            <a:ext cx="720080" cy="72008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4644008" y="5013176"/>
            <a:ext cx="864096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620688"/>
            <a:ext cx="7632848" cy="165618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tx1"/>
                </a:solidFill>
              </a:rPr>
              <a:t>PODMĚTY JSOU RODU MUŽSKÉHO NEŽIVOTNÉHO</a:t>
            </a:r>
          </a:p>
          <a:p>
            <a:pPr algn="ctr"/>
            <a:r>
              <a:rPr lang="cs-CZ" sz="3600" b="1" dirty="0" smtClean="0">
                <a:solidFill>
                  <a:schemeClr val="tx1"/>
                </a:solidFill>
              </a:rPr>
              <a:t>NEBO RODU ŽENSKÉHO</a:t>
            </a:r>
            <a:endParaRPr lang="cs-CZ" sz="3600" b="1" dirty="0">
              <a:solidFill>
                <a:schemeClr val="tx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87624" y="3212976"/>
            <a:ext cx="6840760" cy="11521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STŮL A ŽIDLE STÁL</a:t>
            </a:r>
            <a:r>
              <a:rPr lang="cs-CZ" sz="3200" b="1" dirty="0" smtClean="0">
                <a:solidFill>
                  <a:srgbClr val="FF0000"/>
                </a:solidFill>
              </a:rPr>
              <a:t>Y</a:t>
            </a:r>
            <a:r>
              <a:rPr lang="cs-CZ" sz="3200" b="1" dirty="0" smtClean="0">
                <a:solidFill>
                  <a:schemeClr val="tx1"/>
                </a:solidFill>
              </a:rPr>
              <a:t> V JÍDELNĚ.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</a:rPr>
              <a:t>OBĚ KOČKY A KOTĚ SPAL</a:t>
            </a:r>
            <a:r>
              <a:rPr lang="cs-CZ" sz="3200" b="1" dirty="0" smtClean="0">
                <a:solidFill>
                  <a:srgbClr val="FF0000"/>
                </a:solidFill>
              </a:rPr>
              <a:t>Y</a:t>
            </a:r>
            <a:r>
              <a:rPr lang="cs-CZ" sz="3200" b="1" dirty="0" smtClean="0">
                <a:solidFill>
                  <a:schemeClr val="tx1"/>
                </a:solidFill>
              </a:rPr>
              <a:t>.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499992" y="5517232"/>
            <a:ext cx="72008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b="1" dirty="0" smtClean="0">
                <a:solidFill>
                  <a:srgbClr val="FF0000"/>
                </a:solidFill>
              </a:rPr>
              <a:t>Y</a:t>
            </a:r>
            <a:endParaRPr lang="cs-CZ" sz="6000" b="1" dirty="0">
              <a:solidFill>
                <a:srgbClr val="FF0000"/>
              </a:solidFill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4355976" y="2420888"/>
            <a:ext cx="864096" cy="64807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4427984" y="4653136"/>
            <a:ext cx="864096" cy="64807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332656"/>
            <a:ext cx="7776864" cy="216024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b="1" dirty="0" smtClean="0">
                <a:solidFill>
                  <a:schemeClr val="tx1"/>
                </a:solidFill>
              </a:rPr>
              <a:t>PODMĚTEM JSOU JMÉNA RODU</a:t>
            </a:r>
          </a:p>
          <a:p>
            <a:pPr algn="ctr"/>
            <a:r>
              <a:rPr lang="cs-CZ" sz="4400" b="1" dirty="0" smtClean="0">
                <a:solidFill>
                  <a:schemeClr val="tx1"/>
                </a:solidFill>
              </a:rPr>
              <a:t>STŘEDNÍHO, ALESPOŇ JEDNO</a:t>
            </a:r>
          </a:p>
          <a:p>
            <a:pPr algn="ctr"/>
            <a:r>
              <a:rPr lang="cs-CZ" sz="4400" b="1" dirty="0" smtClean="0">
                <a:solidFill>
                  <a:schemeClr val="tx1"/>
                </a:solidFill>
              </a:rPr>
              <a:t>JE V JEDNOTNÉM ČÍSLE</a:t>
            </a:r>
          </a:p>
        </p:txBody>
      </p:sp>
      <p:sp>
        <p:nvSpPr>
          <p:cNvPr id="3" name="Šipka dolů 2"/>
          <p:cNvSpPr/>
          <p:nvPr/>
        </p:nvSpPr>
        <p:spPr>
          <a:xfrm>
            <a:off x="4211960" y="2708920"/>
            <a:ext cx="864096" cy="5760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971600" y="3501008"/>
            <a:ext cx="7488832" cy="17281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chemeClr val="tx1"/>
                </a:solidFill>
              </a:rPr>
              <a:t>KOŤATA I ŠTĚNĚ SKOTAČILY.</a:t>
            </a: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4283968" y="5373216"/>
            <a:ext cx="864096" cy="64807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427984" y="6165304"/>
            <a:ext cx="648072" cy="548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FF0000"/>
                </a:solidFill>
              </a:rPr>
              <a:t>Y</a:t>
            </a:r>
            <a:endParaRPr lang="cs-CZ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67961"/>
            <a:ext cx="8832867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DOPLŇTE PŘÍSLUŠNOU KONCOVKU:</a:t>
            </a:r>
          </a:p>
          <a:p>
            <a:endParaRPr lang="cs-CZ" sz="3200" b="1" u="sng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 smtClean="0">
                <a:latin typeface="Arial" pitchFamily="34" charset="0"/>
                <a:cs typeface="Arial" pitchFamily="34" charset="0"/>
              </a:rPr>
              <a:t>Lyžařky a lyžaři sjížděl i  několik sjezdovek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n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a Černé hoře. Pes a kočky se na dvoře 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n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esnesl i. Kabáty a čepice visel y  na věšáku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v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 chodbě. Učitel a žákyně uklízel i  ve školní</a:t>
            </a:r>
          </a:p>
          <a:p>
            <a:endParaRPr lang="cs-CZ" sz="3200" b="1" dirty="0">
              <a:latin typeface="Arial" pitchFamily="34" charset="0"/>
              <a:cs typeface="Arial" pitchFamily="34" charset="0"/>
            </a:endParaRPr>
          </a:p>
          <a:p>
            <a:r>
              <a:rPr lang="cs-CZ" sz="3200" b="1" dirty="0">
                <a:latin typeface="Arial" pitchFamily="34" charset="0"/>
                <a:cs typeface="Arial" pitchFamily="34" charset="0"/>
              </a:rPr>
              <a:t>d</a:t>
            </a:r>
            <a:r>
              <a:rPr lang="cs-CZ" sz="3200" b="1" dirty="0" smtClean="0">
                <a:latin typeface="Arial" pitchFamily="34" charset="0"/>
                <a:cs typeface="Arial" pitchFamily="34" charset="0"/>
              </a:rPr>
              <a:t>ílně. Jana a Slávek ukázal i své známky. </a:t>
            </a:r>
            <a:endParaRPr lang="cs-C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631104" y="1541849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835696" y="3501008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372200" y="3501008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6580323" y="4437112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508104" y="5373216"/>
            <a:ext cx="2880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61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853706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u="sng" dirty="0" smtClean="0">
                <a:solidFill>
                  <a:srgbClr val="FF0000"/>
                </a:solidFill>
              </a:rPr>
              <a:t>DOPLŇTE SPRÁVNOU KONCOVKU:</a:t>
            </a:r>
          </a:p>
          <a:p>
            <a:endParaRPr lang="cs-CZ" sz="4000" b="1" u="sng" dirty="0" smtClean="0">
              <a:solidFill>
                <a:srgbClr val="FF0000"/>
              </a:solidFill>
            </a:endParaRP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Zástup_  lidí čekal_  na prodej lístků.</a:t>
            </a:r>
          </a:p>
          <a:p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Chlapc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_  jel_  na kolech kolem náměstí.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Bylo chladno a ruce je zábl_. Večer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všichni odpočíval_  po práci. Autobus_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je přivezl_ až domů do Příbram_. </a:t>
            </a:r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Dívk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_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očekával_, že jim </a:t>
            </a:r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chlapc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_ sdělí své</a:t>
            </a:r>
          </a:p>
          <a:p>
            <a:r>
              <a:rPr lang="cs-CZ" sz="3600" b="1" dirty="0" err="1" smtClean="0">
                <a:latin typeface="Arial" pitchFamily="34" charset="0"/>
                <a:cs typeface="Arial" pitchFamily="34" charset="0"/>
              </a:rPr>
              <a:t>dojm</a:t>
            </a: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_. Jirkov-  se ze všeho nejvíce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líbil_  studentky z Ostrav_. </a:t>
            </a:r>
          </a:p>
          <a:p>
            <a:endParaRPr lang="cs-CZ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548680"/>
            <a:ext cx="856298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ŘEŠENÍ</a:t>
            </a:r>
          </a:p>
          <a:p>
            <a:endParaRPr lang="cs-CZ" sz="3600" b="1" i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Zástupy lidí čekaly na prodej lístků.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Chlapci jeli na kolech kolem náměstí.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Bylo chladno a ruce je zábly.Večer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všichni odpočívali po práci. Autobusy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je přivezli až domů do Příbrami.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Dívky očekávaly, že jim chlapci sdělí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své dojmy. Jirkovi se ze všeho nejvíce</a:t>
            </a:r>
          </a:p>
          <a:p>
            <a:r>
              <a:rPr lang="cs-CZ" sz="3600" b="1" dirty="0" smtClean="0">
                <a:latin typeface="Arial" pitchFamily="34" charset="0"/>
                <a:cs typeface="Arial" pitchFamily="34" charset="0"/>
              </a:rPr>
              <a:t>líbily studentky z Ostravy. </a:t>
            </a:r>
            <a:endParaRPr lang="cs-CZ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256</Words>
  <Application>Microsoft Office PowerPoint</Application>
  <PresentationFormat>Předvádění na obrazovce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SKLADBA ŠESTÝ ROČNÍK</dc:title>
  <dc:creator>OEM</dc:creator>
  <cp:lastModifiedBy>Lucka</cp:lastModifiedBy>
  <cp:revision>18</cp:revision>
  <dcterms:created xsi:type="dcterms:W3CDTF">2010-10-18T08:43:18Z</dcterms:created>
  <dcterms:modified xsi:type="dcterms:W3CDTF">2020-05-03T13:11:16Z</dcterms:modified>
</cp:coreProperties>
</file>