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8" r:id="rId1"/>
  </p:sldMasterIdLst>
  <p:notesMasterIdLst>
    <p:notesMasterId r:id="rId21"/>
  </p:notesMasterIdLst>
  <p:sldIdLst>
    <p:sldId id="264" r:id="rId2"/>
    <p:sldId id="301" r:id="rId3"/>
    <p:sldId id="307" r:id="rId4"/>
    <p:sldId id="294" r:id="rId5"/>
    <p:sldId id="308" r:id="rId6"/>
    <p:sldId id="309" r:id="rId7"/>
    <p:sldId id="302" r:id="rId8"/>
    <p:sldId id="310" r:id="rId9"/>
    <p:sldId id="278" r:id="rId10"/>
    <p:sldId id="293" r:id="rId11"/>
    <p:sldId id="284" r:id="rId12"/>
    <p:sldId id="283" r:id="rId13"/>
    <p:sldId id="286" r:id="rId14"/>
    <p:sldId id="285" r:id="rId15"/>
    <p:sldId id="287" r:id="rId16"/>
    <p:sldId id="288" r:id="rId17"/>
    <p:sldId id="289" r:id="rId18"/>
    <p:sldId id="290" r:id="rId19"/>
    <p:sldId id="260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Světlý styl 1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7AC3CCA-C797-4891-BE02-D94E43425B78}" styleName="Styl Středně sytá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 autoAdjust="0"/>
    <p:restoredTop sz="94624" autoAdjust="0"/>
  </p:normalViewPr>
  <p:slideViewPr>
    <p:cSldViewPr>
      <p:cViewPr varScale="1">
        <p:scale>
          <a:sx n="122" d="100"/>
          <a:sy n="122" d="100"/>
        </p:scale>
        <p:origin x="47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D676B5-40FB-4304-A515-3A9FE54A98CF}" type="datetimeFigureOut">
              <a:rPr lang="cs-CZ" smtClean="0"/>
              <a:pPr/>
              <a:t>18.05.2020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EEC0E9-EDB4-4849-B798-E91ADE36F6A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1850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23A43-DD5F-4CD2-836F-6D6D9386C738}" type="datetime1">
              <a:rPr lang="cs-CZ" smtClean="0"/>
              <a:pPr/>
              <a:t>18.05.2020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885FD-E9F6-4616-A947-C967941DDDC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00F18-ADE5-4807-9373-727F3A31F4D5}" type="datetime1">
              <a:rPr lang="cs-CZ" smtClean="0"/>
              <a:pPr/>
              <a:t>18.05.2020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885FD-E9F6-4616-A947-C967941DDDC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5219-191E-4AAE-B0B5-30B8DD961B52}" type="datetime1">
              <a:rPr lang="cs-CZ" smtClean="0"/>
              <a:pPr/>
              <a:t>18.05.2020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885FD-E9F6-4616-A947-C967941DDDC2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162F-90B9-4DEF-9207-D819C9D79576}" type="datetime1">
              <a:rPr lang="cs-CZ" smtClean="0"/>
              <a:pPr/>
              <a:t>18.05.2020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885FD-E9F6-4616-A947-C967941DDDC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45C8C-67DA-4C77-B49D-1BE859F9E3C0}" type="datetime1">
              <a:rPr lang="cs-CZ" smtClean="0"/>
              <a:pPr/>
              <a:t>18.05.2020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885FD-E9F6-4616-A947-C967941DDDC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Kliknutím lze upravit styl.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E3CF8-5281-4F3B-81F6-C1E9F4A02277}" type="datetime1">
              <a:rPr lang="cs-CZ" smtClean="0"/>
              <a:pPr/>
              <a:t>18.05.2020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885FD-E9F6-4616-A947-C967941DDDC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>
        <p:tmplLst>
          <p:tmpl lvl="1">
            <p:tnLst>
              <p:par>
                <p:cTn presetID="32" presetClass="emph" presetSubtype="0" fill="hold" nodeType="afterEffect">
                  <p:stCondLst>
                    <p:cond delay="0"/>
                  </p:stCondLst>
                  <p:childTnLst>
                    <p:animRot by="120000">
                      <p:cBhvr>
                        <p:cTn dur="100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r</p:attrName>
                        </p:attrNameLst>
                      </p:cBhvr>
                    </p:animRot>
                    <p:animRot by="-240000">
                      <p:cBhvr>
                        <p:cTn dur="200" fill="hold">
                          <p:stCondLst>
                            <p:cond delay="200"/>
                          </p:stCondLst>
                        </p:cTn>
                        <p:tgtEl>
                          <p:spTgt spid="9"/>
                        </p:tgtEl>
                        <p:attrNameLst>
                          <p:attrName>r</p:attrName>
                        </p:attrNameLst>
                      </p:cBhvr>
                    </p:animRot>
                    <p:animRot by="240000">
                      <p:cBhvr>
                        <p:cTn dur="200" fill="hold">
                          <p:stCondLst>
                            <p:cond delay="400"/>
                          </p:stCondLst>
                        </p:cTn>
                        <p:tgtEl>
                          <p:spTgt spid="9"/>
                        </p:tgtEl>
                        <p:attrNameLst>
                          <p:attrName>r</p:attrName>
                        </p:attrNameLst>
                      </p:cBhvr>
                    </p:animRot>
                    <p:animRot by="-240000">
                      <p:cBhvr>
                        <p:cTn dur="200" fill="hold">
                          <p:stCondLst>
                            <p:cond delay="600"/>
                          </p:stCondLst>
                        </p:cTn>
                        <p:tgtEl>
                          <p:spTgt spid="9"/>
                        </p:tgtEl>
                        <p:attrNameLst>
                          <p:attrName>r</p:attrName>
                        </p:attrNameLst>
                      </p:cBhvr>
                    </p:animRot>
                    <p:animRot by="120000">
                      <p:cBhvr>
                        <p:cTn dur="200" fill="hold">
                          <p:stCondLst>
                            <p:cond delay="800"/>
                          </p:stCondLst>
                        </p:cTn>
                        <p:tgtEl>
                          <p:spTgt spid="9"/>
                        </p:tgtEl>
                        <p:attrNameLst>
                          <p:attrName>r</p:attrName>
                        </p:attrNameLst>
                      </p:cBhvr>
                    </p:animRot>
                  </p:childTnLst>
                </p:cTn>
              </p:par>
            </p:tnLst>
          </p:tmpl>
          <p:tmpl lvl="2">
            <p:tnLst>
              <p:par>
                <p:cTn presetID="32" presetClass="emph" presetSubtype="0" fill="hold" nodeType="afterEffect">
                  <p:stCondLst>
                    <p:cond delay="0"/>
                  </p:stCondLst>
                  <p:childTnLst>
                    <p:animRot by="120000">
                      <p:cBhvr>
                        <p:cTn dur="100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r</p:attrName>
                        </p:attrNameLst>
                      </p:cBhvr>
                    </p:animRot>
                    <p:animRot by="-240000">
                      <p:cBhvr>
                        <p:cTn dur="200" fill="hold">
                          <p:stCondLst>
                            <p:cond delay="200"/>
                          </p:stCondLst>
                        </p:cTn>
                        <p:tgtEl>
                          <p:spTgt spid="9"/>
                        </p:tgtEl>
                        <p:attrNameLst>
                          <p:attrName>r</p:attrName>
                        </p:attrNameLst>
                      </p:cBhvr>
                    </p:animRot>
                    <p:animRot by="240000">
                      <p:cBhvr>
                        <p:cTn dur="200" fill="hold">
                          <p:stCondLst>
                            <p:cond delay="400"/>
                          </p:stCondLst>
                        </p:cTn>
                        <p:tgtEl>
                          <p:spTgt spid="9"/>
                        </p:tgtEl>
                        <p:attrNameLst>
                          <p:attrName>r</p:attrName>
                        </p:attrNameLst>
                      </p:cBhvr>
                    </p:animRot>
                    <p:animRot by="-240000">
                      <p:cBhvr>
                        <p:cTn dur="200" fill="hold">
                          <p:stCondLst>
                            <p:cond delay="600"/>
                          </p:stCondLst>
                        </p:cTn>
                        <p:tgtEl>
                          <p:spTgt spid="9"/>
                        </p:tgtEl>
                        <p:attrNameLst>
                          <p:attrName>r</p:attrName>
                        </p:attrNameLst>
                      </p:cBhvr>
                    </p:animRot>
                    <p:animRot by="120000">
                      <p:cBhvr>
                        <p:cTn dur="200" fill="hold">
                          <p:stCondLst>
                            <p:cond delay="800"/>
                          </p:stCondLst>
                        </p:cTn>
                        <p:tgtEl>
                          <p:spTgt spid="9"/>
                        </p:tgtEl>
                        <p:attrNameLst>
                          <p:attrName>r</p:attrName>
                        </p:attrNameLst>
                      </p:cBhvr>
                    </p:animRot>
                  </p:childTnLst>
                </p:cTn>
              </p:par>
            </p:tnLst>
          </p:tmpl>
          <p:tmpl lvl="3">
            <p:tnLst>
              <p:par>
                <p:cTn presetID="32" presetClass="emph" presetSubtype="0" fill="hold" nodeType="afterEffect">
                  <p:stCondLst>
                    <p:cond delay="0"/>
                  </p:stCondLst>
                  <p:childTnLst>
                    <p:animRot by="120000">
                      <p:cBhvr>
                        <p:cTn dur="100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r</p:attrName>
                        </p:attrNameLst>
                      </p:cBhvr>
                    </p:animRot>
                    <p:animRot by="-240000">
                      <p:cBhvr>
                        <p:cTn dur="200" fill="hold">
                          <p:stCondLst>
                            <p:cond delay="200"/>
                          </p:stCondLst>
                        </p:cTn>
                        <p:tgtEl>
                          <p:spTgt spid="9"/>
                        </p:tgtEl>
                        <p:attrNameLst>
                          <p:attrName>r</p:attrName>
                        </p:attrNameLst>
                      </p:cBhvr>
                    </p:animRot>
                    <p:animRot by="240000">
                      <p:cBhvr>
                        <p:cTn dur="200" fill="hold">
                          <p:stCondLst>
                            <p:cond delay="400"/>
                          </p:stCondLst>
                        </p:cTn>
                        <p:tgtEl>
                          <p:spTgt spid="9"/>
                        </p:tgtEl>
                        <p:attrNameLst>
                          <p:attrName>r</p:attrName>
                        </p:attrNameLst>
                      </p:cBhvr>
                    </p:animRot>
                    <p:animRot by="-240000">
                      <p:cBhvr>
                        <p:cTn dur="200" fill="hold">
                          <p:stCondLst>
                            <p:cond delay="600"/>
                          </p:stCondLst>
                        </p:cTn>
                        <p:tgtEl>
                          <p:spTgt spid="9"/>
                        </p:tgtEl>
                        <p:attrNameLst>
                          <p:attrName>r</p:attrName>
                        </p:attrNameLst>
                      </p:cBhvr>
                    </p:animRot>
                    <p:animRot by="120000">
                      <p:cBhvr>
                        <p:cTn dur="200" fill="hold">
                          <p:stCondLst>
                            <p:cond delay="800"/>
                          </p:stCondLst>
                        </p:cTn>
                        <p:tgtEl>
                          <p:spTgt spid="9"/>
                        </p:tgtEl>
                        <p:attrNameLst>
                          <p:attrName>r</p:attrName>
                        </p:attrNameLst>
                      </p:cBhvr>
                    </p:animRot>
                  </p:childTnLst>
                </p:cTn>
              </p:par>
            </p:tnLst>
          </p:tmpl>
          <p:tmpl lvl="4">
            <p:tnLst>
              <p:par>
                <p:cTn presetID="32" presetClass="emph" presetSubtype="0" fill="hold" nodeType="afterEffect">
                  <p:stCondLst>
                    <p:cond delay="0"/>
                  </p:stCondLst>
                  <p:childTnLst>
                    <p:animRot by="120000">
                      <p:cBhvr>
                        <p:cTn dur="100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r</p:attrName>
                        </p:attrNameLst>
                      </p:cBhvr>
                    </p:animRot>
                    <p:animRot by="-240000">
                      <p:cBhvr>
                        <p:cTn dur="200" fill="hold">
                          <p:stCondLst>
                            <p:cond delay="200"/>
                          </p:stCondLst>
                        </p:cTn>
                        <p:tgtEl>
                          <p:spTgt spid="9"/>
                        </p:tgtEl>
                        <p:attrNameLst>
                          <p:attrName>r</p:attrName>
                        </p:attrNameLst>
                      </p:cBhvr>
                    </p:animRot>
                    <p:animRot by="240000">
                      <p:cBhvr>
                        <p:cTn dur="200" fill="hold">
                          <p:stCondLst>
                            <p:cond delay="400"/>
                          </p:stCondLst>
                        </p:cTn>
                        <p:tgtEl>
                          <p:spTgt spid="9"/>
                        </p:tgtEl>
                        <p:attrNameLst>
                          <p:attrName>r</p:attrName>
                        </p:attrNameLst>
                      </p:cBhvr>
                    </p:animRot>
                    <p:animRot by="-240000">
                      <p:cBhvr>
                        <p:cTn dur="200" fill="hold">
                          <p:stCondLst>
                            <p:cond delay="600"/>
                          </p:stCondLst>
                        </p:cTn>
                        <p:tgtEl>
                          <p:spTgt spid="9"/>
                        </p:tgtEl>
                        <p:attrNameLst>
                          <p:attrName>r</p:attrName>
                        </p:attrNameLst>
                      </p:cBhvr>
                    </p:animRot>
                    <p:animRot by="120000">
                      <p:cBhvr>
                        <p:cTn dur="200" fill="hold">
                          <p:stCondLst>
                            <p:cond delay="800"/>
                          </p:stCondLst>
                        </p:cTn>
                        <p:tgtEl>
                          <p:spTgt spid="9"/>
                        </p:tgtEl>
                        <p:attrNameLst>
                          <p:attrName>r</p:attrName>
                        </p:attrNameLst>
                      </p:cBhvr>
                    </p:animRot>
                  </p:childTnLst>
                </p:cTn>
              </p:par>
            </p:tnLst>
          </p:tmpl>
          <p:tmpl lvl="5">
            <p:tnLst>
              <p:par>
                <p:cTn presetID="32" presetClass="emph" presetSubtype="0" fill="hold" nodeType="afterEffect">
                  <p:stCondLst>
                    <p:cond delay="0"/>
                  </p:stCondLst>
                  <p:childTnLst>
                    <p:animRot by="120000">
                      <p:cBhvr>
                        <p:cTn dur="100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r</p:attrName>
                        </p:attrNameLst>
                      </p:cBhvr>
                    </p:animRot>
                    <p:animRot by="-240000">
                      <p:cBhvr>
                        <p:cTn dur="200" fill="hold">
                          <p:stCondLst>
                            <p:cond delay="200"/>
                          </p:stCondLst>
                        </p:cTn>
                        <p:tgtEl>
                          <p:spTgt spid="9"/>
                        </p:tgtEl>
                        <p:attrNameLst>
                          <p:attrName>r</p:attrName>
                        </p:attrNameLst>
                      </p:cBhvr>
                    </p:animRot>
                    <p:animRot by="240000">
                      <p:cBhvr>
                        <p:cTn dur="200" fill="hold">
                          <p:stCondLst>
                            <p:cond delay="400"/>
                          </p:stCondLst>
                        </p:cTn>
                        <p:tgtEl>
                          <p:spTgt spid="9"/>
                        </p:tgtEl>
                        <p:attrNameLst>
                          <p:attrName>r</p:attrName>
                        </p:attrNameLst>
                      </p:cBhvr>
                    </p:animRot>
                    <p:animRot by="-240000">
                      <p:cBhvr>
                        <p:cTn dur="200" fill="hold">
                          <p:stCondLst>
                            <p:cond delay="600"/>
                          </p:stCondLst>
                        </p:cTn>
                        <p:tgtEl>
                          <p:spTgt spid="9"/>
                        </p:tgtEl>
                        <p:attrNameLst>
                          <p:attrName>r</p:attrName>
                        </p:attrNameLst>
                      </p:cBhvr>
                    </p:animRot>
                    <p:animRot by="120000">
                      <p:cBhvr>
                        <p:cTn dur="200" fill="hold">
                          <p:stCondLst>
                            <p:cond delay="800"/>
                          </p:stCondLst>
                        </p:cTn>
                        <p:tgtEl>
                          <p:spTgt spid="9"/>
                        </p:tgtEl>
                        <p:attrNameLst>
                          <p:attrName>r</p:attrName>
                        </p:attrNameLst>
                      </p:cBhvr>
                    </p:animRo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03C11-3421-43DA-B654-98BED68469C9}" type="datetime1">
              <a:rPr lang="cs-CZ" smtClean="0"/>
              <a:pPr/>
              <a:t>18.05.2020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885FD-E9F6-4616-A947-C967941DDDC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03B6B-900B-4431-9EC9-0504992A991A}" type="datetime1">
              <a:rPr lang="cs-CZ" smtClean="0"/>
              <a:pPr/>
              <a:t>18.05.2020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885FD-E9F6-4616-A947-C967941DDDC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D2150-83A7-4070-B62D-DC0ED6A2A9F0}" type="datetime1">
              <a:rPr lang="cs-CZ" smtClean="0"/>
              <a:pPr/>
              <a:t>18.05.2020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885FD-E9F6-4616-A947-C967941DDDC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635DF-67F5-48C1-977C-9FE9ED484D3B}" type="datetime1">
              <a:rPr lang="cs-CZ" smtClean="0"/>
              <a:pPr/>
              <a:t>18.05.2020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885FD-E9F6-4616-A947-C967941DDDC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1AC36-3469-4A21-BD20-3914117921E6}" type="datetime1">
              <a:rPr lang="cs-CZ" smtClean="0"/>
              <a:pPr/>
              <a:t>18.05.2020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885FD-E9F6-4616-A947-C967941DDDC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E78B05B-E061-4713-9789-089775149A20}" type="datetime1">
              <a:rPr lang="cs-CZ" smtClean="0"/>
              <a:pPr/>
              <a:t>18.05.2020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C5885FD-E9F6-4616-A947-C967941DDDC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685800" y="2006082"/>
            <a:ext cx="7772400" cy="1780108"/>
          </a:xfrm>
        </p:spPr>
        <p:txBody>
          <a:bodyPr>
            <a:noAutofit/>
          </a:bodyPr>
          <a:lstStyle/>
          <a:p>
            <a:r>
              <a:rPr lang="cs-CZ" sz="6000" dirty="0" smtClean="0"/>
              <a:t/>
            </a:r>
            <a:br>
              <a:rPr lang="cs-CZ" sz="6000" dirty="0" smtClean="0"/>
            </a:br>
            <a:r>
              <a:rPr lang="cs-CZ" sz="6000" dirty="0"/>
              <a:t>Desetinná čísla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885FD-E9F6-4616-A947-C967941DDDC2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724860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79513" y="2426576"/>
            <a:ext cx="8784976" cy="402676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cs-CZ" sz="3200" dirty="0" smtClean="0">
                <a:latin typeface="Calibri" pitchFamily="34" charset="0"/>
              </a:rPr>
              <a:t>Následující test se skládá z 8 uzavřených otázek</a:t>
            </a:r>
          </a:p>
          <a:p>
            <a:pPr>
              <a:buFont typeface="Arial" pitchFamily="34" charset="0"/>
              <a:buChar char="•"/>
            </a:pPr>
            <a:r>
              <a:rPr lang="cs-CZ" sz="3200" dirty="0" smtClean="0">
                <a:latin typeface="Calibri" pitchFamily="34" charset="0"/>
              </a:rPr>
              <a:t>Každá otázka nabízí 3 možné odpovědi</a:t>
            </a:r>
          </a:p>
          <a:p>
            <a:pPr>
              <a:buFont typeface="Arial" pitchFamily="34" charset="0"/>
              <a:buChar char="•"/>
            </a:pPr>
            <a:r>
              <a:rPr lang="cs-CZ" sz="3200" dirty="0" smtClean="0">
                <a:latin typeface="Calibri" pitchFamily="34" charset="0"/>
              </a:rPr>
              <a:t>Právě jedna odpověď je správná</a:t>
            </a:r>
          </a:p>
          <a:p>
            <a:pPr>
              <a:buFont typeface="Arial" pitchFamily="34" charset="0"/>
              <a:buChar char="•"/>
            </a:pPr>
            <a:r>
              <a:rPr lang="cs-CZ" sz="3200" dirty="0" smtClean="0">
                <a:latin typeface="Calibri" pitchFamily="34" charset="0"/>
              </a:rPr>
              <a:t>Jestli jste odpověděli správně se dozvíte po kliknutí na odpověď</a:t>
            </a:r>
          </a:p>
          <a:p>
            <a:pPr>
              <a:buFont typeface="Arial" pitchFamily="34" charset="0"/>
              <a:buChar char="•"/>
            </a:pPr>
            <a:r>
              <a:rPr lang="cs-CZ" sz="3200" dirty="0" smtClean="0">
                <a:latin typeface="Calibri" pitchFamily="34" charset="0"/>
              </a:rPr>
              <a:t>Hodně štěstí … </a:t>
            </a:r>
          </a:p>
          <a:p>
            <a:pPr>
              <a:buFont typeface="Arial" pitchFamily="34" charset="0"/>
              <a:buChar char="•"/>
            </a:pPr>
            <a:endParaRPr lang="cs-CZ" sz="3200" dirty="0" smtClean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cs-CZ" sz="3200" dirty="0" smtClean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cs-CZ" sz="3200" dirty="0" smtClean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cs-CZ" sz="3200" dirty="0" smtClean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cs-CZ" sz="3200" dirty="0" smtClean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cs-CZ" sz="3200" dirty="0" smtClean="0">
              <a:latin typeface="Calibri" pitchFamily="34" charset="0"/>
            </a:endParaRP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885FD-E9F6-4616-A947-C967941DDDC2}" type="slidenum">
              <a:rPr lang="cs-CZ" smtClean="0"/>
              <a:pPr/>
              <a:t>10</a:t>
            </a:fld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Závěrečné opakování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13913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885FD-E9F6-4616-A947-C967941DDDC2}" type="slidenum">
              <a:rPr lang="cs-CZ" smtClean="0"/>
              <a:pPr/>
              <a:t>11</a:t>
            </a:fld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cs-CZ" sz="3200" dirty="0" smtClean="0">
                <a:latin typeface="Calibri" pitchFamily="34" charset="0"/>
              </a:rPr>
              <a:t>Číslo 0,48 jde zapsat zlomkem</a:t>
            </a:r>
            <a:endParaRPr lang="cs-CZ" sz="3200" dirty="0"/>
          </a:p>
        </p:txBody>
      </p:sp>
      <p:pic>
        <p:nvPicPr>
          <p:cNvPr id="13" name="Picture 5" descr="C:\Users\HP\AppData\Local\Microsoft\Windows\Temporary Internet Files\Content.IE5\6A2TVGPH\MC900440412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78165" y="2603332"/>
            <a:ext cx="1414315" cy="1147277"/>
          </a:xfrm>
          <a:prstGeom prst="rect">
            <a:avLst/>
          </a:prstGeom>
          <a:noFill/>
        </p:spPr>
      </p:pic>
      <p:pic>
        <p:nvPicPr>
          <p:cNvPr id="15" name="Picture 5" descr="C:\Users\HP\AppData\Local\Microsoft\Windows\Temporary Internet Files\Content.IE5\6A2TVGPH\MC900440412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78165" y="5378067"/>
            <a:ext cx="1414315" cy="1147277"/>
          </a:xfrm>
          <a:prstGeom prst="rect">
            <a:avLst/>
          </a:prstGeom>
          <a:noFill/>
        </p:spPr>
      </p:pic>
      <p:pic>
        <p:nvPicPr>
          <p:cNvPr id="7170" name="Picture 2" descr="C:\Documents and Settings\Ďobek\Local Settings\Temporary Internet Files\Content.IE5\1RVC0P42\MC90043779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3248" y="4052920"/>
            <a:ext cx="1259232" cy="1032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lačítko akce: Vlastní 5">
            <a:hlinkClick r:id="" action="ppaction://noaction" highlightClick="1"/>
          </p:cNvPr>
          <p:cNvSpPr/>
          <p:nvPr/>
        </p:nvSpPr>
        <p:spPr>
          <a:xfrm>
            <a:off x="-1332656" y="-171400"/>
            <a:ext cx="11412760" cy="727280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aoblený obdélník 6"/>
              <p:cNvSpPr/>
              <p:nvPr/>
            </p:nvSpPr>
            <p:spPr>
              <a:xfrm>
                <a:off x="395536" y="2636911"/>
                <a:ext cx="6840760" cy="1080120"/>
              </a:xfrm>
              <a:prstGeom prst="round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800" b="0" i="1" dirty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100</m:t>
                          </m:r>
                        </m:num>
                        <m:den>
                          <m:r>
                            <a:rPr lang="cs-CZ" sz="2800" b="0" i="1" dirty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48</m:t>
                          </m:r>
                        </m:den>
                      </m:f>
                    </m:oMath>
                  </m:oMathPara>
                </a14:m>
                <a:endParaRPr lang="cs-CZ" sz="2800" dirty="0">
                  <a:solidFill>
                    <a:schemeClr val="tx1"/>
                  </a:solidFill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7" name="Zaoblený obdélník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2636911"/>
                <a:ext cx="6840760" cy="1080120"/>
              </a:xfrm>
              <a:prstGeom prst="round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Zaoblený obdélník 7"/>
              <p:cNvSpPr/>
              <p:nvPr/>
            </p:nvSpPr>
            <p:spPr>
              <a:xfrm>
                <a:off x="395536" y="5370928"/>
                <a:ext cx="6840760" cy="1080120"/>
              </a:xfrm>
              <a:prstGeom prst="round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800" b="0" i="1" dirty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48</m:t>
                          </m:r>
                        </m:num>
                        <m:den>
                          <m:r>
                            <a:rPr lang="cs-CZ" sz="2800" b="0" i="1" dirty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cs-CZ" sz="2800" dirty="0">
                  <a:solidFill>
                    <a:schemeClr val="tx1"/>
                  </a:solidFill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8" name="Zaoblený obdélník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5370928"/>
                <a:ext cx="6840760" cy="1080120"/>
              </a:xfrm>
              <a:prstGeom prst="round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Zaoblený obdélník 8"/>
              <p:cNvSpPr/>
              <p:nvPr/>
            </p:nvSpPr>
            <p:spPr>
              <a:xfrm>
                <a:off x="395536" y="4005063"/>
                <a:ext cx="6840760" cy="1080120"/>
              </a:xfrm>
              <a:prstGeom prst="round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800" b="0" i="1" dirty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48</m:t>
                          </m:r>
                        </m:num>
                        <m:den>
                          <m:r>
                            <a:rPr lang="cs-CZ" sz="2800" b="0" i="1" dirty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cs-CZ" sz="2800" dirty="0">
                  <a:solidFill>
                    <a:schemeClr val="tx1"/>
                  </a:solidFill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9" name="Zaoblený obdélník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4005063"/>
                <a:ext cx="6840760" cy="1080120"/>
              </a:xfrm>
              <a:prstGeom prst="round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904958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885FD-E9F6-4616-A947-C967941DDDC2}" type="slidenum">
              <a:rPr lang="cs-CZ" smtClean="0"/>
              <a:pPr/>
              <a:t>12</a:t>
            </a:fld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>
              <a:buFont typeface="+mj-lt"/>
              <a:buAutoNum type="arabicPeriod" startAt="2"/>
            </a:pPr>
            <a:r>
              <a:rPr lang="cs-CZ" sz="3200" dirty="0" smtClean="0">
                <a:latin typeface="Calibri" pitchFamily="34" charset="0"/>
              </a:rPr>
              <a:t>Číslo 0,509 odpovídá zlomku</a:t>
            </a:r>
            <a:endParaRPr lang="cs-CZ" sz="3200" dirty="0"/>
          </a:p>
        </p:txBody>
      </p:sp>
      <p:pic>
        <p:nvPicPr>
          <p:cNvPr id="13" name="Picture 5" descr="C:\Users\HP\AppData\Local\Microsoft\Windows\Temporary Internet Files\Content.IE5\6A2TVGPH\MC900440412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78165" y="2603332"/>
            <a:ext cx="1414315" cy="1147277"/>
          </a:xfrm>
          <a:prstGeom prst="rect">
            <a:avLst/>
          </a:prstGeom>
          <a:noFill/>
        </p:spPr>
      </p:pic>
      <p:pic>
        <p:nvPicPr>
          <p:cNvPr id="15" name="Picture 5" descr="C:\Users\HP\AppData\Local\Microsoft\Windows\Temporary Internet Files\Content.IE5\6A2TVGPH\MC900440412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78165" y="3976198"/>
            <a:ext cx="1414315" cy="1147277"/>
          </a:xfrm>
          <a:prstGeom prst="rect">
            <a:avLst/>
          </a:prstGeom>
          <a:noFill/>
        </p:spPr>
      </p:pic>
      <p:pic>
        <p:nvPicPr>
          <p:cNvPr id="7170" name="Picture 2" descr="C:\Documents and Settings\Ďobek\Local Settings\Temporary Internet Files\Content.IE5\1RVC0P42\MC90043779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3248" y="5349064"/>
            <a:ext cx="1259232" cy="1032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lačítko akce: Vlastní 5">
            <a:hlinkClick r:id="" action="ppaction://noaction" highlightClick="1"/>
          </p:cNvPr>
          <p:cNvSpPr/>
          <p:nvPr/>
        </p:nvSpPr>
        <p:spPr>
          <a:xfrm>
            <a:off x="-1332656" y="-171400"/>
            <a:ext cx="11412760" cy="727280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aoblený obdélník 6"/>
              <p:cNvSpPr/>
              <p:nvPr/>
            </p:nvSpPr>
            <p:spPr>
              <a:xfrm>
                <a:off x="395536" y="2636911"/>
                <a:ext cx="6840760" cy="1080120"/>
              </a:xfrm>
              <a:prstGeom prst="round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800" b="0" i="1" dirty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509</m:t>
                          </m:r>
                        </m:num>
                        <m:den>
                          <m:r>
                            <a:rPr lang="cs-CZ" sz="2800" b="0" i="1" dirty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cs-CZ" sz="2800" dirty="0">
                  <a:solidFill>
                    <a:schemeClr val="tx1"/>
                  </a:solidFill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7" name="Zaoblený obdélník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2636911"/>
                <a:ext cx="6840760" cy="1080120"/>
              </a:xfrm>
              <a:prstGeom prst="round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Zaoblený obdélník 7"/>
              <p:cNvSpPr/>
              <p:nvPr/>
            </p:nvSpPr>
            <p:spPr>
              <a:xfrm>
                <a:off x="395536" y="3969059"/>
                <a:ext cx="6840760" cy="1080120"/>
              </a:xfrm>
              <a:prstGeom prst="round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800" i="1" dirty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509</m:t>
                          </m:r>
                        </m:num>
                        <m:den>
                          <m:r>
                            <a:rPr lang="cs-CZ" sz="2800" i="1" dirty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</m:t>
                          </m:r>
                          <m:r>
                            <a:rPr lang="cs-CZ" sz="2800" b="0" i="1" dirty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0</m:t>
                          </m:r>
                          <m:r>
                            <a:rPr lang="cs-CZ" sz="2800" i="1" dirty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0</m:t>
                          </m:r>
                        </m:den>
                      </m:f>
                    </m:oMath>
                  </m:oMathPara>
                </a14:m>
                <a:endParaRPr lang="cs-CZ" sz="2800" dirty="0">
                  <a:solidFill>
                    <a:schemeClr val="tx1"/>
                  </a:solidFill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8" name="Zaoblený obdélník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3969059"/>
                <a:ext cx="6840760" cy="1080120"/>
              </a:xfrm>
              <a:prstGeom prst="round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Zaoblený obdélník 8"/>
              <p:cNvSpPr/>
              <p:nvPr/>
            </p:nvSpPr>
            <p:spPr>
              <a:xfrm>
                <a:off x="395536" y="5301207"/>
                <a:ext cx="6840760" cy="1080120"/>
              </a:xfrm>
              <a:prstGeom prst="round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800" i="1" dirty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509</m:t>
                          </m:r>
                        </m:num>
                        <m:den>
                          <m:r>
                            <a:rPr lang="cs-CZ" sz="2800" i="1" dirty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</m:t>
                          </m:r>
                          <m:r>
                            <a:rPr lang="cs-CZ" sz="2800" b="0" i="1" dirty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000</m:t>
                          </m:r>
                        </m:den>
                      </m:f>
                    </m:oMath>
                  </m:oMathPara>
                </a14:m>
                <a:endParaRPr lang="cs-CZ" sz="2800" dirty="0">
                  <a:solidFill>
                    <a:schemeClr val="tx1"/>
                  </a:solidFill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9" name="Zaoblený obdélník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5301207"/>
                <a:ext cx="6840760" cy="1080120"/>
              </a:xfrm>
              <a:prstGeom prst="round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552266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885FD-E9F6-4616-A947-C967941DDDC2}" type="slidenum">
              <a:rPr lang="cs-CZ" smtClean="0"/>
              <a:pPr/>
              <a:t>13</a:t>
            </a:fld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>
              <a:buFont typeface="+mj-lt"/>
              <a:buAutoNum type="arabicPeriod" startAt="3"/>
            </a:pPr>
            <a:r>
              <a:rPr lang="cs-CZ" sz="3200" dirty="0" smtClean="0">
                <a:latin typeface="Calibri" pitchFamily="34" charset="0"/>
              </a:rPr>
              <a:t>Číslo nula celá padesát sedm tisícin je:</a:t>
            </a:r>
            <a:endParaRPr lang="cs-CZ" sz="3200" dirty="0"/>
          </a:p>
        </p:txBody>
      </p:sp>
      <p:pic>
        <p:nvPicPr>
          <p:cNvPr id="13" name="Picture 5" descr="C:\Users\HP\AppData\Local\Microsoft\Windows\Temporary Internet Files\Content.IE5\6A2TVGPH\MC900440412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78165" y="3933056"/>
            <a:ext cx="1414315" cy="1147277"/>
          </a:xfrm>
          <a:prstGeom prst="rect">
            <a:avLst/>
          </a:prstGeom>
          <a:noFill/>
        </p:spPr>
      </p:pic>
      <p:pic>
        <p:nvPicPr>
          <p:cNvPr id="15" name="Picture 5" descr="C:\Users\HP\AppData\Local\Microsoft\Windows\Temporary Internet Files\Content.IE5\6A2TVGPH\MC900440412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78165" y="5378067"/>
            <a:ext cx="1414315" cy="1147277"/>
          </a:xfrm>
          <a:prstGeom prst="rect">
            <a:avLst/>
          </a:prstGeom>
          <a:noFill/>
        </p:spPr>
      </p:pic>
      <p:pic>
        <p:nvPicPr>
          <p:cNvPr id="7170" name="Picture 2" descr="C:\Documents and Settings\Ďobek\Local Settings\Temporary Internet Files\Content.IE5\1RVC0P42\MC90043779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3248" y="2684769"/>
            <a:ext cx="1259232" cy="1032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lačítko akce: Vlastní 5">
            <a:hlinkClick r:id="" action="ppaction://noaction" highlightClick="1"/>
          </p:cNvPr>
          <p:cNvSpPr/>
          <p:nvPr/>
        </p:nvSpPr>
        <p:spPr>
          <a:xfrm>
            <a:off x="-1332656" y="-171400"/>
            <a:ext cx="11412760" cy="727280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aoblený obdélník 6"/>
              <p:cNvSpPr/>
              <p:nvPr/>
            </p:nvSpPr>
            <p:spPr>
              <a:xfrm>
                <a:off x="395536" y="3966635"/>
                <a:ext cx="6840760" cy="1080120"/>
              </a:xfrm>
              <a:prstGeom prst="round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0</m:t>
                      </m:r>
                      <m:r>
                        <a:rPr lang="cs-CZ" sz="28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,57</m:t>
                      </m:r>
                    </m:oMath>
                  </m:oMathPara>
                </a14:m>
                <a:endParaRPr lang="cs-CZ" sz="2800" dirty="0">
                  <a:solidFill>
                    <a:schemeClr val="tx1"/>
                  </a:solidFill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7" name="Zaoblený obdélník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3966635"/>
                <a:ext cx="6840760" cy="1080120"/>
              </a:xfrm>
              <a:prstGeom prst="round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Zaoblený obdélník 7"/>
              <p:cNvSpPr/>
              <p:nvPr/>
            </p:nvSpPr>
            <p:spPr>
              <a:xfrm>
                <a:off x="395536" y="5370928"/>
                <a:ext cx="6840760" cy="1080120"/>
              </a:xfrm>
              <a:prstGeom prst="round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0</m:t>
                      </m:r>
                      <m:r>
                        <a:rPr lang="cs-CZ" sz="28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,005 7</m:t>
                      </m:r>
                    </m:oMath>
                  </m:oMathPara>
                </a14:m>
                <a:endParaRPr lang="cs-CZ" sz="2800" dirty="0">
                  <a:solidFill>
                    <a:schemeClr val="tx1"/>
                  </a:solidFill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8" name="Zaoblený obdélník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5370928"/>
                <a:ext cx="6840760" cy="1080120"/>
              </a:xfrm>
              <a:prstGeom prst="round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Zaoblený obdélník 8"/>
              <p:cNvSpPr/>
              <p:nvPr/>
            </p:nvSpPr>
            <p:spPr>
              <a:xfrm>
                <a:off x="395536" y="2636912"/>
                <a:ext cx="6840760" cy="1080120"/>
              </a:xfrm>
              <a:prstGeom prst="round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0</m:t>
                      </m:r>
                      <m:r>
                        <a:rPr lang="cs-CZ" sz="28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,057</m:t>
                      </m:r>
                    </m:oMath>
                  </m:oMathPara>
                </a14:m>
                <a:endParaRPr lang="cs-CZ" sz="2800" dirty="0">
                  <a:solidFill>
                    <a:schemeClr val="tx1"/>
                  </a:solidFill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9" name="Zaoblený obdélník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2636912"/>
                <a:ext cx="6840760" cy="1080120"/>
              </a:xfrm>
              <a:prstGeom prst="round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871887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885FD-E9F6-4616-A947-C967941DDDC2}" type="slidenum">
              <a:rPr lang="cs-CZ" smtClean="0"/>
              <a:pPr/>
              <a:t>14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827584" y="1412776"/>
            <a:ext cx="7056784" cy="614247"/>
            <a:chOff x="827584" y="1412776"/>
            <a:chExt cx="7056784" cy="614247"/>
          </a:xfrm>
        </p:grpSpPr>
        <p:grpSp>
          <p:nvGrpSpPr>
            <p:cNvPr id="11" name="Skupina 10"/>
            <p:cNvGrpSpPr/>
            <p:nvPr/>
          </p:nvGrpSpPr>
          <p:grpSpPr>
            <a:xfrm>
              <a:off x="827584" y="1412776"/>
              <a:ext cx="7056784" cy="614247"/>
              <a:chOff x="1043608" y="4806857"/>
              <a:chExt cx="7056784" cy="614247"/>
            </a:xfrm>
          </p:grpSpPr>
          <p:grpSp>
            <p:nvGrpSpPr>
              <p:cNvPr id="12" name="Skupina 11"/>
              <p:cNvGrpSpPr/>
              <p:nvPr/>
            </p:nvGrpSpPr>
            <p:grpSpPr>
              <a:xfrm>
                <a:off x="1186484" y="4806857"/>
                <a:ext cx="6786610" cy="142876"/>
                <a:chOff x="1186484" y="4806857"/>
                <a:chExt cx="6786610" cy="142876"/>
              </a:xfrm>
            </p:grpSpPr>
            <p:cxnSp>
              <p:nvCxnSpPr>
                <p:cNvPr id="18" name="Přímá spojovací čára 5"/>
                <p:cNvCxnSpPr/>
                <p:nvPr/>
              </p:nvCxnSpPr>
              <p:spPr>
                <a:xfrm>
                  <a:off x="1186484" y="4877501"/>
                  <a:ext cx="6786610" cy="1588"/>
                </a:xfrm>
                <a:prstGeom prst="line">
                  <a:avLst/>
                </a:prstGeom>
                <a:ln w="28575"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Přímá spojovací čára 7"/>
                <p:cNvCxnSpPr/>
                <p:nvPr/>
              </p:nvCxnSpPr>
              <p:spPr>
                <a:xfrm rot="5400000">
                  <a:off x="1187278" y="4877501"/>
                  <a:ext cx="142876" cy="1588"/>
                </a:xfrm>
                <a:prstGeom prst="line">
                  <a:avLst/>
                </a:prstGeom>
                <a:ln w="28575"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Přímá spojovací čára 13"/>
                <p:cNvCxnSpPr/>
                <p:nvPr/>
              </p:nvCxnSpPr>
              <p:spPr>
                <a:xfrm rot="5400000">
                  <a:off x="4473428" y="4877501"/>
                  <a:ext cx="142876" cy="1588"/>
                </a:xfrm>
                <a:prstGeom prst="line">
                  <a:avLst/>
                </a:prstGeom>
                <a:ln w="28575"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Přímá spojovací čára 18"/>
                <p:cNvCxnSpPr/>
                <p:nvPr/>
              </p:nvCxnSpPr>
              <p:spPr>
                <a:xfrm rot="5400000">
                  <a:off x="7759574" y="4877501"/>
                  <a:ext cx="142876" cy="1588"/>
                </a:xfrm>
                <a:prstGeom prst="line">
                  <a:avLst/>
                </a:prstGeom>
                <a:ln w="28575"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" name="TextovéPole 13"/>
              <p:cNvSpPr txBox="1"/>
              <p:nvPr/>
            </p:nvSpPr>
            <p:spPr>
              <a:xfrm>
                <a:off x="1043608" y="4959439"/>
                <a:ext cx="432000" cy="461665"/>
              </a:xfrm>
              <a:prstGeom prst="rect">
                <a:avLst/>
              </a:prstGeom>
              <a:noFill/>
            </p:spPr>
            <p:txBody>
              <a:bodyPr wrap="none" rtlCol="0">
                <a:noAutofit/>
              </a:bodyPr>
              <a:lstStyle/>
              <a:p>
                <a:pPr algn="ctr"/>
                <a:r>
                  <a:rPr lang="cs-CZ" sz="2400" dirty="0" smtClean="0">
                    <a:latin typeface="Calibri" pitchFamily="34" charset="0"/>
                  </a:rPr>
                  <a:t>0</a:t>
                </a:r>
                <a:endParaRPr lang="cs-CZ" sz="2400" dirty="0">
                  <a:latin typeface="Calibri" pitchFamily="34" charset="0"/>
                </a:endParaRPr>
              </a:p>
            </p:txBody>
          </p:sp>
          <p:sp>
            <p:nvSpPr>
              <p:cNvPr id="16" name="TextovéPole 15"/>
              <p:cNvSpPr txBox="1"/>
              <p:nvPr/>
            </p:nvSpPr>
            <p:spPr>
              <a:xfrm>
                <a:off x="4356024" y="4959439"/>
                <a:ext cx="432000" cy="461665"/>
              </a:xfrm>
              <a:prstGeom prst="rect">
                <a:avLst/>
              </a:prstGeom>
              <a:noFill/>
            </p:spPr>
            <p:txBody>
              <a:bodyPr wrap="none" rtlCol="0">
                <a:noAutofit/>
              </a:bodyPr>
              <a:lstStyle/>
              <a:p>
                <a:pPr algn="ctr"/>
                <a:r>
                  <a:rPr lang="cs-CZ" sz="2400" dirty="0" smtClean="0">
                    <a:latin typeface="Calibri" pitchFamily="34" charset="0"/>
                  </a:rPr>
                  <a:t>1</a:t>
                </a:r>
                <a:endParaRPr lang="cs-CZ" sz="2400" dirty="0">
                  <a:latin typeface="Calibri" pitchFamily="34" charset="0"/>
                </a:endParaRPr>
              </a:p>
            </p:txBody>
          </p:sp>
          <p:sp>
            <p:nvSpPr>
              <p:cNvPr id="17" name="TextovéPole 16"/>
              <p:cNvSpPr txBox="1"/>
              <p:nvPr/>
            </p:nvSpPr>
            <p:spPr>
              <a:xfrm>
                <a:off x="7668392" y="4959439"/>
                <a:ext cx="432000" cy="461665"/>
              </a:xfrm>
              <a:prstGeom prst="rect">
                <a:avLst/>
              </a:prstGeom>
              <a:noFill/>
            </p:spPr>
            <p:txBody>
              <a:bodyPr wrap="none" rtlCol="0">
                <a:noAutofit/>
              </a:bodyPr>
              <a:lstStyle/>
              <a:p>
                <a:pPr algn="ctr"/>
                <a:r>
                  <a:rPr lang="cs-CZ" sz="2400" dirty="0" smtClean="0">
                    <a:latin typeface="Calibri" pitchFamily="34" charset="0"/>
                  </a:rPr>
                  <a:t>2</a:t>
                </a:r>
                <a:endParaRPr lang="cs-CZ" sz="2400" dirty="0">
                  <a:latin typeface="Calibri" pitchFamily="34" charset="0"/>
                </a:endParaRPr>
              </a:p>
            </p:txBody>
          </p:sp>
        </p:grpSp>
        <p:grpSp>
          <p:nvGrpSpPr>
            <p:cNvPr id="22" name="Skupina 21"/>
            <p:cNvGrpSpPr/>
            <p:nvPr/>
          </p:nvGrpSpPr>
          <p:grpSpPr>
            <a:xfrm>
              <a:off x="1370513" y="1412776"/>
              <a:ext cx="5916658" cy="142876"/>
              <a:chOff x="1586537" y="4806857"/>
              <a:chExt cx="5916658" cy="142876"/>
            </a:xfrm>
          </p:grpSpPr>
          <p:cxnSp>
            <p:nvCxnSpPr>
              <p:cNvPr id="23" name="Přímá spojovací čára 8"/>
              <p:cNvCxnSpPr/>
              <p:nvPr/>
            </p:nvCxnSpPr>
            <p:spPr>
              <a:xfrm rot="5400000">
                <a:off x="1515893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" name="Přímá spojovací čára 9"/>
              <p:cNvCxnSpPr/>
              <p:nvPr/>
            </p:nvCxnSpPr>
            <p:spPr>
              <a:xfrm rot="5400000">
                <a:off x="2173123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" name="Přímá spojovací čára 10"/>
              <p:cNvCxnSpPr/>
              <p:nvPr/>
            </p:nvCxnSpPr>
            <p:spPr>
              <a:xfrm rot="5400000">
                <a:off x="2830353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" name="Přímá spojovací čára 11"/>
              <p:cNvCxnSpPr/>
              <p:nvPr/>
            </p:nvCxnSpPr>
            <p:spPr>
              <a:xfrm rot="5400000">
                <a:off x="3487583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" name="Přímá spojovací čára 12"/>
              <p:cNvCxnSpPr/>
              <p:nvPr/>
            </p:nvCxnSpPr>
            <p:spPr>
              <a:xfrm rot="5400000">
                <a:off x="3816198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Přímá spojovací čára 14"/>
              <p:cNvCxnSpPr/>
              <p:nvPr/>
            </p:nvCxnSpPr>
            <p:spPr>
              <a:xfrm rot="5400000">
                <a:off x="5130658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" name="Přímá spojovací čára 15"/>
              <p:cNvCxnSpPr/>
              <p:nvPr/>
            </p:nvCxnSpPr>
            <p:spPr>
              <a:xfrm rot="5400000">
                <a:off x="5787888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0" name="Přímá spojovací čára 16"/>
              <p:cNvCxnSpPr/>
              <p:nvPr/>
            </p:nvCxnSpPr>
            <p:spPr>
              <a:xfrm rot="5400000">
                <a:off x="6445118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Přímá spojovací čára 17"/>
              <p:cNvCxnSpPr/>
              <p:nvPr/>
            </p:nvCxnSpPr>
            <p:spPr>
              <a:xfrm rot="5400000">
                <a:off x="7102348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Přímá spojovací čára 8"/>
              <p:cNvCxnSpPr/>
              <p:nvPr/>
            </p:nvCxnSpPr>
            <p:spPr>
              <a:xfrm rot="5400000">
                <a:off x="1844508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Přímá spojovací čára 9"/>
              <p:cNvCxnSpPr/>
              <p:nvPr/>
            </p:nvCxnSpPr>
            <p:spPr>
              <a:xfrm rot="5400000">
                <a:off x="2501738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Přímá spojovací čára 10"/>
              <p:cNvCxnSpPr/>
              <p:nvPr/>
            </p:nvCxnSpPr>
            <p:spPr>
              <a:xfrm rot="5400000">
                <a:off x="3158968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Přímá spojovací čára 12"/>
              <p:cNvCxnSpPr/>
              <p:nvPr/>
            </p:nvCxnSpPr>
            <p:spPr>
              <a:xfrm rot="5400000">
                <a:off x="4144813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Přímá spojovací čára 13"/>
              <p:cNvCxnSpPr/>
              <p:nvPr/>
            </p:nvCxnSpPr>
            <p:spPr>
              <a:xfrm rot="5400000">
                <a:off x="4802043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Přímá spojovací čára 14"/>
              <p:cNvCxnSpPr/>
              <p:nvPr/>
            </p:nvCxnSpPr>
            <p:spPr>
              <a:xfrm rot="5400000">
                <a:off x="5459273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8" name="Přímá spojovací čára 15"/>
              <p:cNvCxnSpPr/>
              <p:nvPr/>
            </p:nvCxnSpPr>
            <p:spPr>
              <a:xfrm rot="5400000">
                <a:off x="6116503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Přímá spojovací čára 16"/>
              <p:cNvCxnSpPr/>
              <p:nvPr/>
            </p:nvCxnSpPr>
            <p:spPr>
              <a:xfrm rot="5400000">
                <a:off x="6773733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Přímá spojovací čára 17"/>
              <p:cNvCxnSpPr/>
              <p:nvPr/>
            </p:nvCxnSpPr>
            <p:spPr>
              <a:xfrm rot="5400000">
                <a:off x="7430963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42" name="Ovál 41"/>
            <p:cNvSpPr/>
            <p:nvPr/>
          </p:nvSpPr>
          <p:spPr>
            <a:xfrm>
              <a:off x="3613507" y="1412776"/>
              <a:ext cx="94397" cy="94397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>
              <a:buFont typeface="+mj-lt"/>
              <a:buAutoNum type="arabicPeriod" startAt="4"/>
            </a:pPr>
            <a:r>
              <a:rPr lang="cs-CZ" sz="3200" dirty="0" smtClean="0">
                <a:latin typeface="Calibri" pitchFamily="34" charset="0"/>
              </a:rPr>
              <a:t>Na číselné ose je znázorněno číslo:</a:t>
            </a:r>
            <a:endParaRPr lang="cs-CZ" sz="3200" i="1" dirty="0"/>
          </a:p>
        </p:txBody>
      </p:sp>
      <p:pic>
        <p:nvPicPr>
          <p:cNvPr id="13" name="Picture 5" descr="C:\Users\HP\AppData\Local\Microsoft\Windows\Temporary Internet Files\Content.IE5\6A2TVGPH\MC900440412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78165" y="2603332"/>
            <a:ext cx="1414315" cy="1147277"/>
          </a:xfrm>
          <a:prstGeom prst="rect">
            <a:avLst/>
          </a:prstGeom>
          <a:noFill/>
        </p:spPr>
      </p:pic>
      <p:pic>
        <p:nvPicPr>
          <p:cNvPr id="15" name="Picture 5" descr="C:\Users\HP\AppData\Local\Microsoft\Windows\Temporary Internet Files\Content.IE5\6A2TVGPH\MC900440412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78165" y="3976198"/>
            <a:ext cx="1414315" cy="1147277"/>
          </a:xfrm>
          <a:prstGeom prst="rect">
            <a:avLst/>
          </a:prstGeom>
          <a:noFill/>
        </p:spPr>
      </p:pic>
      <p:pic>
        <p:nvPicPr>
          <p:cNvPr id="7170" name="Picture 2" descr="C:\Documents and Settings\Ďobek\Local Settings\Temporary Internet Files\Content.IE5\1RVC0P42\MC90043779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3248" y="5349064"/>
            <a:ext cx="1259232" cy="1032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lačítko akce: Vlastní 5">
            <a:hlinkClick r:id="" action="ppaction://noaction" highlightClick="1"/>
          </p:cNvPr>
          <p:cNvSpPr/>
          <p:nvPr/>
        </p:nvSpPr>
        <p:spPr>
          <a:xfrm>
            <a:off x="-1332656" y="-171400"/>
            <a:ext cx="11412760" cy="727280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aoblený obdélník 6"/>
              <p:cNvSpPr/>
              <p:nvPr/>
            </p:nvSpPr>
            <p:spPr>
              <a:xfrm>
                <a:off x="395536" y="2636911"/>
                <a:ext cx="6840760" cy="1080120"/>
              </a:xfrm>
              <a:prstGeom prst="round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1</m:t>
                      </m:r>
                      <m:r>
                        <a:rPr lang="cs-CZ" sz="28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,2</m:t>
                      </m:r>
                    </m:oMath>
                  </m:oMathPara>
                </a14:m>
                <a:endParaRPr lang="cs-CZ" sz="2800" dirty="0">
                  <a:solidFill>
                    <a:schemeClr val="tx1"/>
                  </a:solidFill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7" name="Zaoblený obdélník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2636911"/>
                <a:ext cx="6840760" cy="1080120"/>
              </a:xfrm>
              <a:prstGeom prst="round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Zaoblený obdélník 7"/>
              <p:cNvSpPr/>
              <p:nvPr/>
            </p:nvSpPr>
            <p:spPr>
              <a:xfrm>
                <a:off x="395536" y="3969059"/>
                <a:ext cx="6840760" cy="1080120"/>
              </a:xfrm>
              <a:prstGeom prst="round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0</m:t>
                      </m:r>
                      <m:r>
                        <a:rPr lang="cs-CZ" sz="28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,2</m:t>
                      </m:r>
                    </m:oMath>
                  </m:oMathPara>
                </a14:m>
                <a:endParaRPr lang="cs-CZ" sz="2800" dirty="0">
                  <a:solidFill>
                    <a:schemeClr val="tx1"/>
                  </a:solidFill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8" name="Zaoblený obdélník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3969059"/>
                <a:ext cx="6840760" cy="1080120"/>
              </a:xfrm>
              <a:prstGeom prst="round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Zaoblený obdélník 8"/>
              <p:cNvSpPr/>
              <p:nvPr/>
            </p:nvSpPr>
            <p:spPr>
              <a:xfrm>
                <a:off x="395536" y="5301207"/>
                <a:ext cx="6840760" cy="1080120"/>
              </a:xfrm>
              <a:prstGeom prst="round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0</m:t>
                      </m:r>
                      <m:r>
                        <a:rPr lang="cs-CZ" sz="28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,8</m:t>
                      </m:r>
                    </m:oMath>
                  </m:oMathPara>
                </a14:m>
                <a:endParaRPr lang="cs-CZ" sz="2800" dirty="0">
                  <a:solidFill>
                    <a:schemeClr val="tx1"/>
                  </a:solidFill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9" name="Zaoblený obdélník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5301207"/>
                <a:ext cx="6840760" cy="1080120"/>
              </a:xfrm>
              <a:prstGeom prst="round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136185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885FD-E9F6-4616-A947-C967941DDDC2}" type="slidenum">
              <a:rPr lang="cs-CZ" smtClean="0"/>
              <a:pPr/>
              <a:t>15</a:t>
            </a:fld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>
              <a:buFont typeface="+mj-lt"/>
              <a:buAutoNum type="arabicPeriod" startAt="5"/>
            </a:pPr>
            <a:r>
              <a:rPr lang="cs-CZ" sz="3200" dirty="0">
                <a:latin typeface="Calibri" pitchFamily="34" charset="0"/>
              </a:rPr>
              <a:t>Na číselné ose je znázorněno číslo:</a:t>
            </a:r>
            <a:endParaRPr lang="cs-CZ" sz="3200" dirty="0"/>
          </a:p>
        </p:txBody>
      </p:sp>
      <p:pic>
        <p:nvPicPr>
          <p:cNvPr id="13" name="Picture 5" descr="C:\Users\HP\AppData\Local\Microsoft\Windows\Temporary Internet Files\Content.IE5\6A2TVGPH\MC900440412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78165" y="2603332"/>
            <a:ext cx="1414315" cy="1147277"/>
          </a:xfrm>
          <a:prstGeom prst="rect">
            <a:avLst/>
          </a:prstGeom>
          <a:noFill/>
        </p:spPr>
      </p:pic>
      <p:pic>
        <p:nvPicPr>
          <p:cNvPr id="15" name="Picture 5" descr="C:\Users\HP\AppData\Local\Microsoft\Windows\Temporary Internet Files\Content.IE5\6A2TVGPH\MC900440412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78165" y="5378067"/>
            <a:ext cx="1414315" cy="1147277"/>
          </a:xfrm>
          <a:prstGeom prst="rect">
            <a:avLst/>
          </a:prstGeom>
          <a:noFill/>
        </p:spPr>
      </p:pic>
      <p:pic>
        <p:nvPicPr>
          <p:cNvPr id="7170" name="Picture 2" descr="C:\Documents and Settings\Ďobek\Local Settings\Temporary Internet Files\Content.IE5\1RVC0P42\MC90043779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3248" y="4052920"/>
            <a:ext cx="1259232" cy="1032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lačítko akce: Vlastní 5">
            <a:hlinkClick r:id="" action="ppaction://noaction" highlightClick="1"/>
          </p:cNvPr>
          <p:cNvSpPr/>
          <p:nvPr/>
        </p:nvSpPr>
        <p:spPr>
          <a:xfrm>
            <a:off x="-1332656" y="-171400"/>
            <a:ext cx="11412760" cy="727280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aoblený obdélník 6"/>
              <p:cNvSpPr/>
              <p:nvPr/>
            </p:nvSpPr>
            <p:spPr>
              <a:xfrm>
                <a:off x="395536" y="2636911"/>
                <a:ext cx="6840760" cy="1080120"/>
              </a:xfrm>
              <a:prstGeom prst="round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0</m:t>
                      </m:r>
                      <m:r>
                        <a:rPr lang="cs-CZ" sz="28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,3</m:t>
                      </m:r>
                    </m:oMath>
                  </m:oMathPara>
                </a14:m>
                <a:endParaRPr lang="cs-CZ" sz="2800" dirty="0">
                  <a:solidFill>
                    <a:schemeClr val="tx1"/>
                  </a:solidFill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7" name="Zaoblený obdélník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2636911"/>
                <a:ext cx="6840760" cy="1080120"/>
              </a:xfrm>
              <a:prstGeom prst="round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Zaoblený obdélník 7"/>
              <p:cNvSpPr/>
              <p:nvPr/>
            </p:nvSpPr>
            <p:spPr>
              <a:xfrm>
                <a:off x="395536" y="5370928"/>
                <a:ext cx="6840760" cy="1080120"/>
              </a:xfrm>
              <a:prstGeom prst="round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1</m:t>
                      </m:r>
                      <m:r>
                        <a:rPr lang="cs-CZ" sz="28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,7</m:t>
                      </m:r>
                    </m:oMath>
                  </m:oMathPara>
                </a14:m>
                <a:endParaRPr lang="cs-CZ" sz="2800" dirty="0">
                  <a:solidFill>
                    <a:schemeClr val="tx1"/>
                  </a:solidFill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8" name="Zaoblený obdélník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5370928"/>
                <a:ext cx="6840760" cy="1080120"/>
              </a:xfrm>
              <a:prstGeom prst="round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Zaoblený obdélník 8"/>
              <p:cNvSpPr/>
              <p:nvPr/>
            </p:nvSpPr>
            <p:spPr>
              <a:xfrm>
                <a:off x="395536" y="4005063"/>
                <a:ext cx="6840760" cy="1080120"/>
              </a:xfrm>
              <a:prstGeom prst="round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1</m:t>
                      </m:r>
                      <m:r>
                        <a:rPr lang="cs-CZ" sz="28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,3</m:t>
                      </m:r>
                    </m:oMath>
                  </m:oMathPara>
                </a14:m>
                <a:endParaRPr lang="cs-CZ" sz="2800" dirty="0">
                  <a:solidFill>
                    <a:schemeClr val="tx1"/>
                  </a:solidFill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9" name="Zaoblený obdélník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4005063"/>
                <a:ext cx="6840760" cy="1080120"/>
              </a:xfrm>
              <a:prstGeom prst="round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Skupina 10"/>
          <p:cNvGrpSpPr/>
          <p:nvPr/>
        </p:nvGrpSpPr>
        <p:grpSpPr>
          <a:xfrm>
            <a:off x="827584" y="1412776"/>
            <a:ext cx="7056784" cy="614247"/>
            <a:chOff x="827584" y="1412776"/>
            <a:chExt cx="7056784" cy="614247"/>
          </a:xfrm>
        </p:grpSpPr>
        <p:grpSp>
          <p:nvGrpSpPr>
            <p:cNvPr id="12" name="Skupina 11"/>
            <p:cNvGrpSpPr/>
            <p:nvPr/>
          </p:nvGrpSpPr>
          <p:grpSpPr>
            <a:xfrm>
              <a:off x="827584" y="1412776"/>
              <a:ext cx="7056784" cy="614247"/>
              <a:chOff x="1043608" y="4806857"/>
              <a:chExt cx="7056784" cy="614247"/>
            </a:xfrm>
          </p:grpSpPr>
          <p:grpSp>
            <p:nvGrpSpPr>
              <p:cNvPr id="35" name="Skupina 34"/>
              <p:cNvGrpSpPr/>
              <p:nvPr/>
            </p:nvGrpSpPr>
            <p:grpSpPr>
              <a:xfrm>
                <a:off x="1186484" y="4806857"/>
                <a:ext cx="6786610" cy="142876"/>
                <a:chOff x="1186484" y="4806857"/>
                <a:chExt cx="6786610" cy="142876"/>
              </a:xfrm>
            </p:grpSpPr>
            <p:cxnSp>
              <p:nvCxnSpPr>
                <p:cNvPr id="39" name="Přímá spojovací čára 5"/>
                <p:cNvCxnSpPr/>
                <p:nvPr/>
              </p:nvCxnSpPr>
              <p:spPr>
                <a:xfrm>
                  <a:off x="1186484" y="4877501"/>
                  <a:ext cx="6786610" cy="1588"/>
                </a:xfrm>
                <a:prstGeom prst="line">
                  <a:avLst/>
                </a:prstGeom>
                <a:ln w="28575"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Přímá spojovací čára 7"/>
                <p:cNvCxnSpPr/>
                <p:nvPr/>
              </p:nvCxnSpPr>
              <p:spPr>
                <a:xfrm rot="5400000">
                  <a:off x="1187278" y="4877501"/>
                  <a:ext cx="142876" cy="1588"/>
                </a:xfrm>
                <a:prstGeom prst="line">
                  <a:avLst/>
                </a:prstGeom>
                <a:ln w="28575"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Přímá spojovací čára 13"/>
                <p:cNvCxnSpPr/>
                <p:nvPr/>
              </p:nvCxnSpPr>
              <p:spPr>
                <a:xfrm rot="5400000">
                  <a:off x="4473428" y="4877501"/>
                  <a:ext cx="142876" cy="1588"/>
                </a:xfrm>
                <a:prstGeom prst="line">
                  <a:avLst/>
                </a:prstGeom>
                <a:ln w="28575"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Přímá spojovací čára 18"/>
                <p:cNvCxnSpPr/>
                <p:nvPr/>
              </p:nvCxnSpPr>
              <p:spPr>
                <a:xfrm rot="5400000">
                  <a:off x="7759574" y="4877501"/>
                  <a:ext cx="142876" cy="1588"/>
                </a:xfrm>
                <a:prstGeom prst="line">
                  <a:avLst/>
                </a:prstGeom>
                <a:ln w="28575"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6" name="TextovéPole 35"/>
              <p:cNvSpPr txBox="1"/>
              <p:nvPr/>
            </p:nvSpPr>
            <p:spPr>
              <a:xfrm>
                <a:off x="1043608" y="4959439"/>
                <a:ext cx="432000" cy="461665"/>
              </a:xfrm>
              <a:prstGeom prst="rect">
                <a:avLst/>
              </a:prstGeom>
              <a:noFill/>
            </p:spPr>
            <p:txBody>
              <a:bodyPr wrap="none" rtlCol="0">
                <a:noAutofit/>
              </a:bodyPr>
              <a:lstStyle/>
              <a:p>
                <a:pPr algn="ctr"/>
                <a:r>
                  <a:rPr lang="cs-CZ" sz="2400" dirty="0" smtClean="0">
                    <a:latin typeface="Calibri" pitchFamily="34" charset="0"/>
                  </a:rPr>
                  <a:t>0</a:t>
                </a:r>
                <a:endParaRPr lang="cs-CZ" sz="2400" dirty="0">
                  <a:latin typeface="Calibri" pitchFamily="34" charset="0"/>
                </a:endParaRPr>
              </a:p>
            </p:txBody>
          </p:sp>
          <p:sp>
            <p:nvSpPr>
              <p:cNvPr id="37" name="TextovéPole 36"/>
              <p:cNvSpPr txBox="1"/>
              <p:nvPr/>
            </p:nvSpPr>
            <p:spPr>
              <a:xfrm>
                <a:off x="4356024" y="4959439"/>
                <a:ext cx="432000" cy="461665"/>
              </a:xfrm>
              <a:prstGeom prst="rect">
                <a:avLst/>
              </a:prstGeom>
              <a:noFill/>
            </p:spPr>
            <p:txBody>
              <a:bodyPr wrap="none" rtlCol="0">
                <a:noAutofit/>
              </a:bodyPr>
              <a:lstStyle/>
              <a:p>
                <a:pPr algn="ctr"/>
                <a:r>
                  <a:rPr lang="cs-CZ" sz="2400" dirty="0" smtClean="0">
                    <a:latin typeface="Calibri" pitchFamily="34" charset="0"/>
                  </a:rPr>
                  <a:t>1</a:t>
                </a:r>
                <a:endParaRPr lang="cs-CZ" sz="2400" dirty="0">
                  <a:latin typeface="Calibri" pitchFamily="34" charset="0"/>
                </a:endParaRPr>
              </a:p>
            </p:txBody>
          </p:sp>
          <p:sp>
            <p:nvSpPr>
              <p:cNvPr id="38" name="TextovéPole 37"/>
              <p:cNvSpPr txBox="1"/>
              <p:nvPr/>
            </p:nvSpPr>
            <p:spPr>
              <a:xfrm>
                <a:off x="7668392" y="4959439"/>
                <a:ext cx="432000" cy="461665"/>
              </a:xfrm>
              <a:prstGeom prst="rect">
                <a:avLst/>
              </a:prstGeom>
              <a:noFill/>
            </p:spPr>
            <p:txBody>
              <a:bodyPr wrap="none" rtlCol="0">
                <a:noAutofit/>
              </a:bodyPr>
              <a:lstStyle/>
              <a:p>
                <a:pPr algn="ctr"/>
                <a:r>
                  <a:rPr lang="cs-CZ" sz="2400" dirty="0" smtClean="0">
                    <a:latin typeface="Calibri" pitchFamily="34" charset="0"/>
                  </a:rPr>
                  <a:t>2</a:t>
                </a:r>
                <a:endParaRPr lang="cs-CZ" sz="2400" dirty="0">
                  <a:latin typeface="Calibri" pitchFamily="34" charset="0"/>
                </a:endParaRPr>
              </a:p>
            </p:txBody>
          </p:sp>
        </p:grpSp>
        <p:grpSp>
          <p:nvGrpSpPr>
            <p:cNvPr id="14" name="Skupina 13"/>
            <p:cNvGrpSpPr/>
            <p:nvPr/>
          </p:nvGrpSpPr>
          <p:grpSpPr>
            <a:xfrm>
              <a:off x="1370513" y="1412776"/>
              <a:ext cx="5916658" cy="142876"/>
              <a:chOff x="1586537" y="4806857"/>
              <a:chExt cx="5916658" cy="142876"/>
            </a:xfrm>
          </p:grpSpPr>
          <p:cxnSp>
            <p:nvCxnSpPr>
              <p:cNvPr id="17" name="Přímá spojovací čára 8"/>
              <p:cNvCxnSpPr/>
              <p:nvPr/>
            </p:nvCxnSpPr>
            <p:spPr>
              <a:xfrm rot="5400000">
                <a:off x="1515893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Přímá spojovací čára 9"/>
              <p:cNvCxnSpPr/>
              <p:nvPr/>
            </p:nvCxnSpPr>
            <p:spPr>
              <a:xfrm rot="5400000">
                <a:off x="2173123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" name="Přímá spojovací čára 10"/>
              <p:cNvCxnSpPr/>
              <p:nvPr/>
            </p:nvCxnSpPr>
            <p:spPr>
              <a:xfrm rot="5400000">
                <a:off x="2830353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" name="Přímá spojovací čára 11"/>
              <p:cNvCxnSpPr/>
              <p:nvPr/>
            </p:nvCxnSpPr>
            <p:spPr>
              <a:xfrm rot="5400000">
                <a:off x="3487583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Přímá spojovací čára 12"/>
              <p:cNvCxnSpPr/>
              <p:nvPr/>
            </p:nvCxnSpPr>
            <p:spPr>
              <a:xfrm rot="5400000">
                <a:off x="3816198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" name="Přímá spojovací čára 14"/>
              <p:cNvCxnSpPr/>
              <p:nvPr/>
            </p:nvCxnSpPr>
            <p:spPr>
              <a:xfrm rot="5400000">
                <a:off x="5130658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3" name="Přímá spojovací čára 15"/>
              <p:cNvCxnSpPr/>
              <p:nvPr/>
            </p:nvCxnSpPr>
            <p:spPr>
              <a:xfrm rot="5400000">
                <a:off x="5787888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" name="Přímá spojovací čára 16"/>
              <p:cNvCxnSpPr/>
              <p:nvPr/>
            </p:nvCxnSpPr>
            <p:spPr>
              <a:xfrm rot="5400000">
                <a:off x="6445118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" name="Přímá spojovací čára 17"/>
              <p:cNvCxnSpPr/>
              <p:nvPr/>
            </p:nvCxnSpPr>
            <p:spPr>
              <a:xfrm rot="5400000">
                <a:off x="7102348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" name="Přímá spojovací čára 8"/>
              <p:cNvCxnSpPr/>
              <p:nvPr/>
            </p:nvCxnSpPr>
            <p:spPr>
              <a:xfrm rot="5400000">
                <a:off x="1844508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" name="Přímá spojovací čára 9"/>
              <p:cNvCxnSpPr/>
              <p:nvPr/>
            </p:nvCxnSpPr>
            <p:spPr>
              <a:xfrm rot="5400000">
                <a:off x="2501738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Přímá spojovací čára 10"/>
              <p:cNvCxnSpPr/>
              <p:nvPr/>
            </p:nvCxnSpPr>
            <p:spPr>
              <a:xfrm rot="5400000">
                <a:off x="3158968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" name="Přímá spojovací čára 12"/>
              <p:cNvCxnSpPr/>
              <p:nvPr/>
            </p:nvCxnSpPr>
            <p:spPr>
              <a:xfrm rot="5400000">
                <a:off x="4144813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0" name="Přímá spojovací čára 13"/>
              <p:cNvCxnSpPr/>
              <p:nvPr/>
            </p:nvCxnSpPr>
            <p:spPr>
              <a:xfrm rot="5400000">
                <a:off x="4802043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Přímá spojovací čára 14"/>
              <p:cNvCxnSpPr/>
              <p:nvPr/>
            </p:nvCxnSpPr>
            <p:spPr>
              <a:xfrm rot="5400000">
                <a:off x="5459273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Přímá spojovací čára 15"/>
              <p:cNvCxnSpPr/>
              <p:nvPr/>
            </p:nvCxnSpPr>
            <p:spPr>
              <a:xfrm rot="5400000">
                <a:off x="6116503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Přímá spojovací čára 16"/>
              <p:cNvCxnSpPr/>
              <p:nvPr/>
            </p:nvCxnSpPr>
            <p:spPr>
              <a:xfrm rot="5400000">
                <a:off x="6773733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Přímá spojovací čára 17"/>
              <p:cNvCxnSpPr/>
              <p:nvPr/>
            </p:nvCxnSpPr>
            <p:spPr>
              <a:xfrm rot="5400000">
                <a:off x="7430963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6" name="Ovál 15"/>
            <p:cNvSpPr/>
            <p:nvPr/>
          </p:nvSpPr>
          <p:spPr>
            <a:xfrm>
              <a:off x="5269691" y="1412776"/>
              <a:ext cx="94397" cy="94397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102679951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885FD-E9F6-4616-A947-C967941DDDC2}" type="slidenum">
              <a:rPr lang="cs-CZ" smtClean="0"/>
              <a:pPr/>
              <a:t>16</a:t>
            </a:fld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>
              <a:buFont typeface="+mj-lt"/>
              <a:buAutoNum type="arabicPeriod" startAt="6"/>
            </a:pPr>
            <a:r>
              <a:rPr lang="cs-CZ" sz="3200" dirty="0" smtClean="0">
                <a:latin typeface="Calibri" pitchFamily="34" charset="0"/>
              </a:rPr>
              <a:t>Označte pravdivou nerovnost:</a:t>
            </a:r>
            <a:endParaRPr lang="cs-CZ" sz="3200" dirty="0"/>
          </a:p>
        </p:txBody>
      </p:sp>
      <p:pic>
        <p:nvPicPr>
          <p:cNvPr id="13" name="Picture 5" descr="C:\Users\HP\AppData\Local\Microsoft\Windows\Temporary Internet Files\Content.IE5\6A2TVGPH\MC900440412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78165" y="3933056"/>
            <a:ext cx="1414315" cy="1147277"/>
          </a:xfrm>
          <a:prstGeom prst="rect">
            <a:avLst/>
          </a:prstGeom>
          <a:noFill/>
        </p:spPr>
      </p:pic>
      <p:pic>
        <p:nvPicPr>
          <p:cNvPr id="15" name="Picture 5" descr="C:\Users\HP\AppData\Local\Microsoft\Windows\Temporary Internet Files\Content.IE5\6A2TVGPH\MC900440412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78165" y="5378067"/>
            <a:ext cx="1414315" cy="1147277"/>
          </a:xfrm>
          <a:prstGeom prst="rect">
            <a:avLst/>
          </a:prstGeom>
          <a:noFill/>
        </p:spPr>
      </p:pic>
      <p:pic>
        <p:nvPicPr>
          <p:cNvPr id="7170" name="Picture 2" descr="C:\Documents and Settings\Ďobek\Local Settings\Temporary Internet Files\Content.IE5\1RVC0P42\MC90043779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3248" y="2684769"/>
            <a:ext cx="1259232" cy="1032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lačítko akce: Vlastní 5">
            <a:hlinkClick r:id="" action="ppaction://noaction" highlightClick="1"/>
          </p:cNvPr>
          <p:cNvSpPr/>
          <p:nvPr/>
        </p:nvSpPr>
        <p:spPr>
          <a:xfrm>
            <a:off x="-1332656" y="-171400"/>
            <a:ext cx="11412760" cy="727280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aoblený obdélník 6"/>
              <p:cNvSpPr/>
              <p:nvPr/>
            </p:nvSpPr>
            <p:spPr>
              <a:xfrm>
                <a:off x="395536" y="3966635"/>
                <a:ext cx="6840760" cy="1080120"/>
              </a:xfrm>
              <a:prstGeom prst="round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0,557</m:t>
                      </m:r>
                      <m:r>
                        <a:rPr lang="cs-CZ" sz="28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&lt;</m:t>
                      </m:r>
                      <m:r>
                        <a:rPr lang="cs-CZ" sz="2800" i="1" dirty="0">
                          <a:solidFill>
                            <a:schemeClr val="tx1"/>
                          </a:solidFill>
                          <a:latin typeface="Cambria Math"/>
                        </a:rPr>
                        <m:t>0,548</m:t>
                      </m:r>
                    </m:oMath>
                  </m:oMathPara>
                </a14:m>
                <a:endParaRPr lang="cs-CZ" sz="2800" dirty="0">
                  <a:solidFill>
                    <a:schemeClr val="tx1"/>
                  </a:solidFill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7" name="Zaoblený obdélník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3966635"/>
                <a:ext cx="6840760" cy="1080120"/>
              </a:xfrm>
              <a:prstGeom prst="round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Zaoblený obdélník 7"/>
              <p:cNvSpPr/>
              <p:nvPr/>
            </p:nvSpPr>
            <p:spPr>
              <a:xfrm>
                <a:off x="395536" y="5370928"/>
                <a:ext cx="6840760" cy="1080120"/>
              </a:xfrm>
              <a:prstGeom prst="round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0,557</m:t>
                      </m:r>
                      <m:r>
                        <a:rPr lang="cs-CZ" sz="28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2800" i="1" dirty="0">
                          <a:solidFill>
                            <a:schemeClr val="tx1"/>
                          </a:solidFill>
                          <a:latin typeface="Cambria Math"/>
                        </a:rPr>
                        <m:t>0,548</m:t>
                      </m:r>
                    </m:oMath>
                  </m:oMathPara>
                </a14:m>
                <a:endParaRPr lang="cs-CZ" sz="2800" dirty="0">
                  <a:solidFill>
                    <a:schemeClr val="tx1"/>
                  </a:solidFill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8" name="Zaoblený obdélník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5370928"/>
                <a:ext cx="6840760" cy="1080120"/>
              </a:xfrm>
              <a:prstGeom prst="round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Zaoblený obdélník 8"/>
              <p:cNvSpPr/>
              <p:nvPr/>
            </p:nvSpPr>
            <p:spPr>
              <a:xfrm>
                <a:off x="395536" y="2636912"/>
                <a:ext cx="6840760" cy="1080120"/>
              </a:xfrm>
              <a:prstGeom prst="round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0</m:t>
                      </m:r>
                      <m:r>
                        <a:rPr lang="cs-CZ" sz="28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,557&gt;0,548</m:t>
                      </m:r>
                    </m:oMath>
                  </m:oMathPara>
                </a14:m>
                <a:endParaRPr lang="cs-CZ" sz="2800" dirty="0">
                  <a:solidFill>
                    <a:schemeClr val="tx1"/>
                  </a:solidFill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9" name="Zaoblený obdélník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2636912"/>
                <a:ext cx="6840760" cy="1080120"/>
              </a:xfrm>
              <a:prstGeom prst="round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47628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885FD-E9F6-4616-A947-C967941DDDC2}" type="slidenum">
              <a:rPr lang="cs-CZ" smtClean="0"/>
              <a:pPr/>
              <a:t>17</a:t>
            </a:fld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>
              <a:buFont typeface="+mj-lt"/>
              <a:buAutoNum type="arabicPeriod" startAt="7"/>
            </a:pPr>
            <a:r>
              <a:rPr lang="cs-CZ" sz="3200" dirty="0">
                <a:latin typeface="Calibri" pitchFamily="34" charset="0"/>
              </a:rPr>
              <a:t>Označte pravdivou nerovnost:</a:t>
            </a:r>
            <a:endParaRPr lang="cs-CZ" sz="3200" dirty="0"/>
          </a:p>
        </p:txBody>
      </p:sp>
      <p:pic>
        <p:nvPicPr>
          <p:cNvPr id="13" name="Picture 5" descr="C:\Users\HP\AppData\Local\Microsoft\Windows\Temporary Internet Files\Content.IE5\6A2TVGPH\MC900440412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78165" y="2603332"/>
            <a:ext cx="1414315" cy="1147277"/>
          </a:xfrm>
          <a:prstGeom prst="rect">
            <a:avLst/>
          </a:prstGeom>
          <a:noFill/>
        </p:spPr>
      </p:pic>
      <p:pic>
        <p:nvPicPr>
          <p:cNvPr id="15" name="Picture 5" descr="C:\Users\HP\AppData\Local\Microsoft\Windows\Temporary Internet Files\Content.IE5\6A2TVGPH\MC900440412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78165" y="5378067"/>
            <a:ext cx="1414315" cy="1147277"/>
          </a:xfrm>
          <a:prstGeom prst="rect">
            <a:avLst/>
          </a:prstGeom>
          <a:noFill/>
        </p:spPr>
      </p:pic>
      <p:pic>
        <p:nvPicPr>
          <p:cNvPr id="7170" name="Picture 2" descr="C:\Documents and Settings\Ďobek\Local Settings\Temporary Internet Files\Content.IE5\1RVC0P42\MC90043779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3248" y="4052920"/>
            <a:ext cx="1259232" cy="1032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lačítko akce: Vlastní 5">
            <a:hlinkClick r:id="" action="ppaction://noaction" highlightClick="1"/>
          </p:cNvPr>
          <p:cNvSpPr/>
          <p:nvPr/>
        </p:nvSpPr>
        <p:spPr>
          <a:xfrm>
            <a:off x="-1332656" y="-171400"/>
            <a:ext cx="11412760" cy="727280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aoblený obdélník 6"/>
              <p:cNvSpPr/>
              <p:nvPr/>
            </p:nvSpPr>
            <p:spPr>
              <a:xfrm>
                <a:off x="395536" y="2636911"/>
                <a:ext cx="6840760" cy="1080120"/>
              </a:xfrm>
              <a:prstGeom prst="round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0</m:t>
                      </m:r>
                      <m:r>
                        <a:rPr lang="cs-CZ" sz="28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,369&gt;0,370</m:t>
                      </m:r>
                    </m:oMath>
                  </m:oMathPara>
                </a14:m>
                <a:endParaRPr lang="cs-CZ" sz="2800" dirty="0">
                  <a:solidFill>
                    <a:schemeClr val="tx1"/>
                  </a:solidFill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7" name="Zaoblený obdélník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2636911"/>
                <a:ext cx="6840760" cy="1080120"/>
              </a:xfrm>
              <a:prstGeom prst="round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Zaoblený obdélník 7"/>
              <p:cNvSpPr/>
              <p:nvPr/>
            </p:nvSpPr>
            <p:spPr>
              <a:xfrm>
                <a:off x="395536" y="5370928"/>
                <a:ext cx="6840760" cy="1080120"/>
              </a:xfrm>
              <a:prstGeom prst="round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0,369</m:t>
                      </m:r>
                      <m:r>
                        <a:rPr lang="cs-CZ" sz="28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2800" i="1" dirty="0">
                          <a:solidFill>
                            <a:schemeClr val="tx1"/>
                          </a:solidFill>
                          <a:latin typeface="Cambria Math"/>
                        </a:rPr>
                        <m:t>0,370</m:t>
                      </m:r>
                    </m:oMath>
                  </m:oMathPara>
                </a14:m>
                <a:endParaRPr lang="cs-CZ" sz="2800" dirty="0">
                  <a:solidFill>
                    <a:schemeClr val="tx1"/>
                  </a:solidFill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8" name="Zaoblený obdélník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5370928"/>
                <a:ext cx="6840760" cy="1080120"/>
              </a:xfrm>
              <a:prstGeom prst="round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Zaoblený obdélník 8"/>
              <p:cNvSpPr/>
              <p:nvPr/>
            </p:nvSpPr>
            <p:spPr>
              <a:xfrm>
                <a:off x="395536" y="4005063"/>
                <a:ext cx="6840760" cy="1080120"/>
              </a:xfrm>
              <a:prstGeom prst="round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0,369&lt;</m:t>
                      </m:r>
                      <m:r>
                        <a:rPr lang="cs-CZ" sz="2800" i="1" dirty="0">
                          <a:solidFill>
                            <a:schemeClr val="tx1"/>
                          </a:solidFill>
                          <a:latin typeface="Cambria Math"/>
                        </a:rPr>
                        <m:t>0,370</m:t>
                      </m:r>
                    </m:oMath>
                  </m:oMathPara>
                </a14:m>
                <a:endParaRPr lang="cs-CZ" sz="2800" dirty="0">
                  <a:solidFill>
                    <a:schemeClr val="tx1"/>
                  </a:solidFill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9" name="Zaoblený obdélník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4005063"/>
                <a:ext cx="6840760" cy="1080120"/>
              </a:xfrm>
              <a:prstGeom prst="round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4599813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885FD-E9F6-4616-A947-C967941DDDC2}" type="slidenum">
              <a:rPr lang="cs-CZ" smtClean="0"/>
              <a:pPr/>
              <a:t>18</a:t>
            </a:fld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>
              <a:buFont typeface="+mj-lt"/>
              <a:buAutoNum type="arabicPeriod" startAt="8"/>
            </a:pPr>
            <a:r>
              <a:rPr lang="cs-CZ" sz="3200" dirty="0">
                <a:latin typeface="Calibri" pitchFamily="34" charset="0"/>
              </a:rPr>
              <a:t>Označte pravdivou nerovnost:</a:t>
            </a:r>
            <a:endParaRPr lang="cs-CZ" sz="3200" dirty="0"/>
          </a:p>
        </p:txBody>
      </p:sp>
      <p:pic>
        <p:nvPicPr>
          <p:cNvPr id="13" name="Picture 5" descr="C:\Users\HP\AppData\Local\Microsoft\Windows\Temporary Internet Files\Content.IE5\6A2TVGPH\MC900440412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78165" y="2603332"/>
            <a:ext cx="1414315" cy="1147277"/>
          </a:xfrm>
          <a:prstGeom prst="rect">
            <a:avLst/>
          </a:prstGeom>
          <a:noFill/>
        </p:spPr>
      </p:pic>
      <p:pic>
        <p:nvPicPr>
          <p:cNvPr id="15" name="Picture 5" descr="C:\Users\HP\AppData\Local\Microsoft\Windows\Temporary Internet Files\Content.IE5\6A2TVGPH\MC900440412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78165" y="3976198"/>
            <a:ext cx="1414315" cy="1147277"/>
          </a:xfrm>
          <a:prstGeom prst="rect">
            <a:avLst/>
          </a:prstGeom>
          <a:noFill/>
        </p:spPr>
      </p:pic>
      <p:pic>
        <p:nvPicPr>
          <p:cNvPr id="7170" name="Picture 2" descr="C:\Documents and Settings\Ďobek\Local Settings\Temporary Internet Files\Content.IE5\1RVC0P42\MC90043779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3248" y="5349064"/>
            <a:ext cx="1259232" cy="1032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lačítko akce: Vlastní 5">
            <a:hlinkClick r:id="" action="ppaction://noaction" highlightClick="1"/>
          </p:cNvPr>
          <p:cNvSpPr/>
          <p:nvPr/>
        </p:nvSpPr>
        <p:spPr>
          <a:xfrm>
            <a:off x="-1332656" y="-171400"/>
            <a:ext cx="11412760" cy="727280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aoblený obdélník 6"/>
              <p:cNvSpPr/>
              <p:nvPr/>
            </p:nvSpPr>
            <p:spPr>
              <a:xfrm>
                <a:off x="395536" y="2636911"/>
                <a:ext cx="6840760" cy="1080120"/>
              </a:xfrm>
              <a:prstGeom prst="round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0</m:t>
                      </m:r>
                      <m:r>
                        <a:rPr lang="cs-CZ" sz="28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,3&lt;0,30</m:t>
                      </m:r>
                    </m:oMath>
                  </m:oMathPara>
                </a14:m>
                <a:endParaRPr lang="cs-CZ" sz="2800" dirty="0">
                  <a:solidFill>
                    <a:schemeClr val="tx1"/>
                  </a:solidFill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7" name="Zaoblený obdélník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2636911"/>
                <a:ext cx="6840760" cy="1080120"/>
              </a:xfrm>
              <a:prstGeom prst="round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Zaoblený obdélník 7"/>
              <p:cNvSpPr/>
              <p:nvPr/>
            </p:nvSpPr>
            <p:spPr>
              <a:xfrm>
                <a:off x="395536" y="3969059"/>
                <a:ext cx="6840760" cy="1080120"/>
              </a:xfrm>
              <a:prstGeom prst="round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 dirty="0">
                          <a:solidFill>
                            <a:schemeClr val="tx1"/>
                          </a:solidFill>
                          <a:latin typeface="Cambria Math"/>
                        </a:rPr>
                        <m:t>0,3&gt;0,30</m:t>
                      </m:r>
                    </m:oMath>
                  </m:oMathPara>
                </a14:m>
                <a:endParaRPr lang="cs-CZ" sz="2800" dirty="0">
                  <a:solidFill>
                    <a:schemeClr val="tx1"/>
                  </a:solidFill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8" name="Zaoblený obdélník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3969059"/>
                <a:ext cx="6840760" cy="1080120"/>
              </a:xfrm>
              <a:prstGeom prst="round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Zaoblený obdélník 8"/>
              <p:cNvSpPr/>
              <p:nvPr/>
            </p:nvSpPr>
            <p:spPr>
              <a:xfrm>
                <a:off x="395536" y="5301207"/>
                <a:ext cx="6840760" cy="1080120"/>
              </a:xfrm>
              <a:prstGeom prst="round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0,3</m:t>
                      </m:r>
                      <m:r>
                        <a:rPr lang="cs-CZ" sz="28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2800" i="1" dirty="0">
                          <a:solidFill>
                            <a:schemeClr val="tx1"/>
                          </a:solidFill>
                          <a:latin typeface="Cambria Math"/>
                        </a:rPr>
                        <m:t>0,30</m:t>
                      </m:r>
                    </m:oMath>
                  </m:oMathPara>
                </a14:m>
                <a:endParaRPr lang="cs-CZ" sz="2800" dirty="0">
                  <a:solidFill>
                    <a:schemeClr val="tx1"/>
                  </a:solidFill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9" name="Zaoblený obdélník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5301207"/>
                <a:ext cx="6840760" cy="1080120"/>
              </a:xfrm>
              <a:prstGeom prst="round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4564244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2564904"/>
            <a:ext cx="7408333" cy="3450696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i="1" u="sng" dirty="0" smtClean="0"/>
              <a:t>Použitá literatura: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ODVÁRKO, Oldřich; KADLEČEK, Jiří. </a:t>
            </a:r>
            <a:r>
              <a:rPr lang="cs-CZ" i="1" dirty="0"/>
              <a:t>Matematika pro 6. ročník základní školy, 1. díl</a:t>
            </a:r>
            <a:r>
              <a:rPr lang="cs-CZ" dirty="0"/>
              <a:t>. Praha: Prometheus, 2007, ISBN </a:t>
            </a:r>
            <a:r>
              <a:rPr lang="cs-CZ" dirty="0" smtClean="0"/>
              <a:t>978-80-7196-142-0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ODVÁRKO, Oldřich; KADLEČEK, Jiří. </a:t>
            </a:r>
            <a:r>
              <a:rPr lang="cs-CZ" i="1" dirty="0"/>
              <a:t>Pracovní sešit z matematiky - Soubor úloh pro 6. ročník základní školy</a:t>
            </a:r>
            <a:r>
              <a:rPr lang="cs-CZ" dirty="0"/>
              <a:t>. Praha: Prometheus, 2007, ISBN 978-80-7196-288-5</a:t>
            </a:r>
            <a:r>
              <a:rPr lang="cs-CZ" dirty="0" smtClean="0"/>
              <a:t>.</a:t>
            </a:r>
            <a:endParaRPr lang="cs-CZ" dirty="0"/>
          </a:p>
          <a:p>
            <a:pPr lvl="0">
              <a:buClr>
                <a:srgbClr val="31B6FD"/>
              </a:buClr>
              <a:buFont typeface="Arial" panose="020B0604020202020204" pitchFamily="34" charset="0"/>
              <a:buChar char="•"/>
            </a:pPr>
            <a:r>
              <a:rPr lang="cs-CZ" i="1" u="sng" dirty="0" smtClean="0">
                <a:solidFill>
                  <a:srgbClr val="073E87"/>
                </a:solidFill>
              </a:rPr>
              <a:t>Jiné </a:t>
            </a:r>
            <a:r>
              <a:rPr lang="cs-CZ" i="1" u="sng" dirty="0">
                <a:solidFill>
                  <a:srgbClr val="073E87"/>
                </a:solidFill>
              </a:rPr>
              <a:t>zdroje: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1800" dirty="0"/>
              <a:t>Zdroj obrázků</a:t>
            </a:r>
            <a:r>
              <a:rPr lang="cs-CZ" sz="1800" dirty="0" smtClean="0"/>
              <a:t>:  </a:t>
            </a:r>
            <a:r>
              <a:rPr lang="cs-CZ" sz="1800" dirty="0"/>
              <a:t>www.office.microsoft.com</a:t>
            </a:r>
            <a:endParaRPr lang="cs-CZ" sz="1800" dirty="0" smtClean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885FD-E9F6-4616-A947-C967941DDDC2}" type="slidenum">
              <a:rPr lang="cs-CZ" smtClean="0"/>
              <a:pPr/>
              <a:t>19</a:t>
            </a:fld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428714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79513" y="2426576"/>
            <a:ext cx="8784976" cy="1218448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cs-CZ" sz="3200" dirty="0" smtClean="0">
                <a:latin typeface="Calibri" pitchFamily="34" charset="0"/>
              </a:rPr>
              <a:t>Každé racionální číslo</a:t>
            </a:r>
            <a:r>
              <a:rPr lang="cs-CZ" sz="3200" dirty="0">
                <a:latin typeface="Calibri" pitchFamily="34" charset="0"/>
              </a:rPr>
              <a:t> </a:t>
            </a:r>
            <a:r>
              <a:rPr lang="cs-CZ" sz="3200" dirty="0" smtClean="0">
                <a:latin typeface="Calibri" pitchFamily="34" charset="0"/>
              </a:rPr>
              <a:t>můžeme zapsat buď zlomkem, nebo desetinným číslem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885FD-E9F6-4616-A947-C967941DDDC2}" type="slidenum">
              <a:rPr lang="cs-CZ" smtClean="0"/>
              <a:pPr/>
              <a:t>2</a:t>
            </a:fld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Zlomek a desetinné číslo</a:t>
            </a:r>
            <a:endParaRPr lang="cs-CZ" dirty="0"/>
          </a:p>
        </p:txBody>
      </p:sp>
      <p:grpSp>
        <p:nvGrpSpPr>
          <p:cNvPr id="19" name="Skupina 18"/>
          <p:cNvGrpSpPr/>
          <p:nvPr/>
        </p:nvGrpSpPr>
        <p:grpSpPr>
          <a:xfrm>
            <a:off x="321793" y="3501008"/>
            <a:ext cx="2305991" cy="1210064"/>
            <a:chOff x="321793" y="3645024"/>
            <a:chExt cx="2305991" cy="121006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ovéPole 12"/>
                <p:cNvSpPr txBox="1"/>
                <p:nvPr/>
              </p:nvSpPr>
              <p:spPr>
                <a:xfrm>
                  <a:off x="831083" y="3645024"/>
                  <a:ext cx="573732" cy="804387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Autofit/>
                </a:bodyPr>
                <a:lstStyle>
                  <a:lvl1pPr marL="274320" indent="-274320">
                    <a:spcBef>
                      <a:spcPct val="20000"/>
                    </a:spcBef>
                    <a:buClr>
                      <a:schemeClr val="accent1"/>
                    </a:buClr>
                    <a:buSzPct val="100000"/>
                    <a:buFont typeface="Arial" pitchFamily="34" charset="0"/>
                    <a:buChar char="•"/>
                    <a:defRPr sz="3200">
                      <a:solidFill>
                        <a:schemeClr val="tx2"/>
                      </a:solidFill>
                      <a:latin typeface="Calibri" pitchFamily="34" charset="0"/>
                    </a:defRPr>
                  </a:lvl1pPr>
                  <a:lvl2pPr marL="576263" indent="-274320">
                    <a:spcBef>
                      <a:spcPct val="20000"/>
                    </a:spcBef>
                    <a:buClr>
                      <a:schemeClr val="accent1"/>
                    </a:buClr>
                    <a:buSzPct val="100000"/>
                    <a:buFont typeface="Symbol" pitchFamily="18" charset="2"/>
                    <a:buChar char=""/>
                    <a:defRPr sz="2200">
                      <a:solidFill>
                        <a:schemeClr val="tx2"/>
                      </a:solidFill>
                    </a:defRPr>
                  </a:lvl2pPr>
                  <a:lvl3pPr marL="855663" indent="-228600">
                    <a:spcBef>
                      <a:spcPct val="20000"/>
                    </a:spcBef>
                    <a:buClr>
                      <a:schemeClr val="accent1"/>
                    </a:buClr>
                    <a:buSzPct val="100000"/>
                    <a:buFont typeface="Symbol" pitchFamily="18" charset="2"/>
                    <a:buChar char=""/>
                    <a:defRPr sz="2000">
                      <a:solidFill>
                        <a:schemeClr val="tx2"/>
                      </a:solidFill>
                    </a:defRPr>
                  </a:lvl3pPr>
                  <a:lvl4pPr marL="1143000" indent="-228600">
                    <a:spcBef>
                      <a:spcPct val="20000"/>
                    </a:spcBef>
                    <a:buClr>
                      <a:schemeClr val="accent1"/>
                    </a:buClr>
                    <a:buSzPct val="100000"/>
                    <a:buFont typeface="Symbol" pitchFamily="18" charset="2"/>
                    <a:buChar char=""/>
                    <a:defRPr>
                      <a:solidFill>
                        <a:schemeClr val="tx2"/>
                      </a:solidFill>
                    </a:defRPr>
                  </a:lvl4pPr>
                  <a:lvl5pPr marL="1463040" indent="-228600">
                    <a:spcBef>
                      <a:spcPct val="20000"/>
                    </a:spcBef>
                    <a:buClr>
                      <a:schemeClr val="accent1"/>
                    </a:buClr>
                    <a:buSzPct val="100000"/>
                    <a:buFont typeface="Symbol" pitchFamily="18" charset="2"/>
                    <a:buChar char=""/>
                    <a:defRPr sz="1600">
                      <a:solidFill>
                        <a:schemeClr val="tx2"/>
                      </a:solidFill>
                    </a:defRPr>
                  </a:lvl5pPr>
                  <a:lvl6pPr marL="1783080" indent="-228600">
                    <a:spcBef>
                      <a:spcPts val="384"/>
                    </a:spcBef>
                    <a:buClr>
                      <a:schemeClr val="accent1"/>
                    </a:buClr>
                    <a:buFont typeface="Symbol" pitchFamily="18" charset="2"/>
                    <a:buChar char="*"/>
                    <a:defRPr sz="1400">
                      <a:solidFill>
                        <a:schemeClr val="tx2"/>
                      </a:solidFill>
                    </a:defRPr>
                  </a:lvl6pPr>
                  <a:lvl7pPr marL="2103120" indent="-228600">
                    <a:spcBef>
                      <a:spcPts val="384"/>
                    </a:spcBef>
                    <a:buClr>
                      <a:schemeClr val="accent1"/>
                    </a:buClr>
                    <a:buFont typeface="Symbol" pitchFamily="18" charset="2"/>
                    <a:buChar char="*"/>
                    <a:defRPr sz="1400">
                      <a:solidFill>
                        <a:schemeClr val="tx2"/>
                      </a:solidFill>
                    </a:defRPr>
                  </a:lvl7pPr>
                  <a:lvl8pPr marL="2423160" indent="-228600">
                    <a:spcBef>
                      <a:spcPts val="384"/>
                    </a:spcBef>
                    <a:buClr>
                      <a:schemeClr val="accent1"/>
                    </a:buClr>
                    <a:buFont typeface="Symbol" pitchFamily="18" charset="2"/>
                    <a:buChar char="*"/>
                    <a:defRPr sz="1400">
                      <a:solidFill>
                        <a:schemeClr val="tx2"/>
                      </a:solidFill>
                    </a:defRPr>
                  </a:lvl8pPr>
                  <a:lvl9pPr marL="2743200" indent="-228600">
                    <a:spcBef>
                      <a:spcPts val="384"/>
                    </a:spcBef>
                    <a:buClr>
                      <a:schemeClr val="accent1"/>
                    </a:buClr>
                    <a:buFont typeface="Symbol" pitchFamily="18" charset="2"/>
                    <a:buChar char="*"/>
                    <a:defRPr sz="1400">
                      <a:solidFill>
                        <a:schemeClr val="tx2"/>
                      </a:solidFill>
                    </a:defRPr>
                  </a:lvl9pPr>
                </a:lstStyle>
                <a:p>
                  <a:pPr marL="0" indent="0"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cs-CZ" sz="24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sz="240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cs-CZ" sz="240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m:oMathPara>
                  </a14:m>
                  <a:endParaRPr lang="cs-CZ" sz="2800" dirty="0">
                    <a:solidFill>
                      <a:srgbClr val="C00000"/>
                    </a:solidFill>
                  </a:endParaRPr>
                </a:p>
              </p:txBody>
            </p:sp>
          </mc:Choice>
          <mc:Fallback xmlns="">
            <p:sp>
              <p:nvSpPr>
                <p:cNvPr id="13" name="TextovéPole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1083" y="3645024"/>
                  <a:ext cx="573732" cy="804387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" name="Zástupný symbol pro obsah 1"/>
            <p:cNvSpPr txBox="1">
              <a:spLocks/>
            </p:cNvSpPr>
            <p:nvPr/>
          </p:nvSpPr>
          <p:spPr>
            <a:xfrm>
              <a:off x="321793" y="4365104"/>
              <a:ext cx="2305991" cy="48998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74320" indent="-27432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100000"/>
                <a:buFont typeface="Symbol" pitchFamily="18" charset="2"/>
                <a:buChar char="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576263" indent="-27432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100000"/>
                <a:buFont typeface="Symbol" pitchFamily="18" charset="2"/>
                <a:buChar char=""/>
                <a:defRPr sz="2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855663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100000"/>
                <a:buFont typeface="Symbol" pitchFamily="18" charset="2"/>
                <a:buChar char="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1430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100000"/>
                <a:buFont typeface="Symbol" pitchFamily="18" charset="2"/>
                <a:buChar char="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146304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100000"/>
                <a:buFont typeface="Symbol" pitchFamily="18" charset="2"/>
                <a:buChar char=""/>
                <a:defRPr sz="16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1783080" indent="-228600" algn="l" defTabSz="914400" rtl="0" eaLnBrk="1" latinLnBrk="0" hangingPunct="1">
                <a:spcBef>
                  <a:spcPts val="384"/>
                </a:spcBef>
                <a:buClr>
                  <a:schemeClr val="accent1"/>
                </a:buClr>
                <a:buFont typeface="Symbol" pitchFamily="18" charset="2"/>
                <a:buChar char="*"/>
                <a:defRPr sz="1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6pPr>
              <a:lvl7pPr marL="2103120" indent="-228600" algn="l" defTabSz="914400" rtl="0" eaLnBrk="1" latinLnBrk="0" hangingPunct="1">
                <a:spcBef>
                  <a:spcPts val="384"/>
                </a:spcBef>
                <a:buClr>
                  <a:schemeClr val="accent1"/>
                </a:buClr>
                <a:buFont typeface="Symbol" pitchFamily="18" charset="2"/>
                <a:buChar char="*"/>
                <a:defRPr sz="1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7pPr>
              <a:lvl8pPr marL="2423160" indent="-228600" algn="l" defTabSz="914400" rtl="0" eaLnBrk="1" latinLnBrk="0" hangingPunct="1">
                <a:spcBef>
                  <a:spcPts val="384"/>
                </a:spcBef>
                <a:buClr>
                  <a:schemeClr val="accent1"/>
                </a:buClr>
                <a:buFont typeface="Symbol" pitchFamily="18" charset="2"/>
                <a:buChar char="*"/>
                <a:defRPr sz="1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8pPr>
              <a:lvl9pPr marL="2743200" indent="-228600" algn="l" defTabSz="914400" rtl="0" eaLnBrk="1" latinLnBrk="0" hangingPunct="1">
                <a:spcBef>
                  <a:spcPts val="384"/>
                </a:spcBef>
                <a:buClr>
                  <a:schemeClr val="accent1"/>
                </a:buClr>
                <a:buFont typeface="Symbol" pitchFamily="18" charset="2"/>
                <a:buChar char="*"/>
                <a:defRPr sz="1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cs-CZ" dirty="0" smtClean="0">
                  <a:solidFill>
                    <a:srgbClr val="C00000"/>
                  </a:solidFill>
                  <a:latin typeface="Calibri" pitchFamily="34" charset="0"/>
                </a:rPr>
                <a:t>tři desetiny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ovéPole 15"/>
              <p:cNvSpPr txBox="1"/>
              <p:nvPr/>
            </p:nvSpPr>
            <p:spPr>
              <a:xfrm>
                <a:off x="2770662" y="3717032"/>
                <a:ext cx="573732" cy="50405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Arial" pitchFamily="34" charset="0"/>
                  <a:buChar char="•"/>
                  <a:defRPr sz="3200">
                    <a:solidFill>
                      <a:schemeClr val="tx2"/>
                    </a:solidFill>
                    <a:latin typeface="Calibri" pitchFamily="34" charset="0"/>
                  </a:defRPr>
                </a:lvl1pPr>
                <a:lvl2pPr marL="576263" indent="-27432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2200">
                    <a:solidFill>
                      <a:schemeClr val="tx2"/>
                    </a:solidFill>
                  </a:defRPr>
                </a:lvl2pPr>
                <a:lvl3pPr marL="855663" indent="-22860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2000">
                    <a:solidFill>
                      <a:schemeClr val="tx2"/>
                    </a:solidFill>
                  </a:defRPr>
                </a:lvl3pPr>
                <a:lvl4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>
                    <a:solidFill>
                      <a:schemeClr val="tx2"/>
                    </a:solidFill>
                  </a:defRPr>
                </a:lvl4pPr>
                <a:lvl5pPr marL="1463040" indent="-22860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1600">
                    <a:solidFill>
                      <a:schemeClr val="tx2"/>
                    </a:solidFill>
                  </a:defRPr>
                </a:lvl5pPr>
                <a:lvl6pPr marL="178308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6pPr>
                <a:lvl7pPr marL="210312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7pPr>
                <a:lvl8pPr marL="242316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8pPr>
                <a:lvl9pPr marL="274320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0" smtClean="0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8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6" name="TextovéPol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0662" y="3717032"/>
                <a:ext cx="573732" cy="50405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" name="Skupina 19"/>
          <p:cNvGrpSpPr/>
          <p:nvPr/>
        </p:nvGrpSpPr>
        <p:grpSpPr>
          <a:xfrm>
            <a:off x="3704434" y="3729331"/>
            <a:ext cx="5474343" cy="981741"/>
            <a:chOff x="2987824" y="3873347"/>
            <a:chExt cx="5474343" cy="98174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ovéPole 16"/>
                <p:cNvSpPr txBox="1"/>
                <p:nvPr/>
              </p:nvSpPr>
              <p:spPr>
                <a:xfrm>
                  <a:off x="3638228" y="3873347"/>
                  <a:ext cx="573732" cy="576064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Autofit/>
                </a:bodyPr>
                <a:lstStyle>
                  <a:lvl1pPr marL="274320" indent="-274320">
                    <a:spcBef>
                      <a:spcPct val="20000"/>
                    </a:spcBef>
                    <a:buClr>
                      <a:schemeClr val="accent1"/>
                    </a:buClr>
                    <a:buSzPct val="100000"/>
                    <a:buFont typeface="Arial" pitchFamily="34" charset="0"/>
                    <a:buChar char="•"/>
                    <a:defRPr sz="3200">
                      <a:solidFill>
                        <a:schemeClr val="tx2"/>
                      </a:solidFill>
                      <a:latin typeface="Calibri" pitchFamily="34" charset="0"/>
                    </a:defRPr>
                  </a:lvl1pPr>
                  <a:lvl2pPr marL="576263" indent="-274320">
                    <a:spcBef>
                      <a:spcPct val="20000"/>
                    </a:spcBef>
                    <a:buClr>
                      <a:schemeClr val="accent1"/>
                    </a:buClr>
                    <a:buSzPct val="100000"/>
                    <a:buFont typeface="Symbol" pitchFamily="18" charset="2"/>
                    <a:buChar char=""/>
                    <a:defRPr sz="2200">
                      <a:solidFill>
                        <a:schemeClr val="tx2"/>
                      </a:solidFill>
                    </a:defRPr>
                  </a:lvl2pPr>
                  <a:lvl3pPr marL="855663" indent="-228600">
                    <a:spcBef>
                      <a:spcPct val="20000"/>
                    </a:spcBef>
                    <a:buClr>
                      <a:schemeClr val="accent1"/>
                    </a:buClr>
                    <a:buSzPct val="100000"/>
                    <a:buFont typeface="Symbol" pitchFamily="18" charset="2"/>
                    <a:buChar char=""/>
                    <a:defRPr sz="2000">
                      <a:solidFill>
                        <a:schemeClr val="tx2"/>
                      </a:solidFill>
                    </a:defRPr>
                  </a:lvl3pPr>
                  <a:lvl4pPr marL="1143000" indent="-228600">
                    <a:spcBef>
                      <a:spcPct val="20000"/>
                    </a:spcBef>
                    <a:buClr>
                      <a:schemeClr val="accent1"/>
                    </a:buClr>
                    <a:buSzPct val="100000"/>
                    <a:buFont typeface="Symbol" pitchFamily="18" charset="2"/>
                    <a:buChar char=""/>
                    <a:defRPr>
                      <a:solidFill>
                        <a:schemeClr val="tx2"/>
                      </a:solidFill>
                    </a:defRPr>
                  </a:lvl4pPr>
                  <a:lvl5pPr marL="1463040" indent="-228600">
                    <a:spcBef>
                      <a:spcPct val="20000"/>
                    </a:spcBef>
                    <a:buClr>
                      <a:schemeClr val="accent1"/>
                    </a:buClr>
                    <a:buSzPct val="100000"/>
                    <a:buFont typeface="Symbol" pitchFamily="18" charset="2"/>
                    <a:buChar char=""/>
                    <a:defRPr sz="1600">
                      <a:solidFill>
                        <a:schemeClr val="tx2"/>
                      </a:solidFill>
                    </a:defRPr>
                  </a:lvl5pPr>
                  <a:lvl6pPr marL="1783080" indent="-228600">
                    <a:spcBef>
                      <a:spcPts val="384"/>
                    </a:spcBef>
                    <a:buClr>
                      <a:schemeClr val="accent1"/>
                    </a:buClr>
                    <a:buFont typeface="Symbol" pitchFamily="18" charset="2"/>
                    <a:buChar char="*"/>
                    <a:defRPr sz="1400">
                      <a:solidFill>
                        <a:schemeClr val="tx2"/>
                      </a:solidFill>
                    </a:defRPr>
                  </a:lvl6pPr>
                  <a:lvl7pPr marL="2103120" indent="-228600">
                    <a:spcBef>
                      <a:spcPts val="384"/>
                    </a:spcBef>
                    <a:buClr>
                      <a:schemeClr val="accent1"/>
                    </a:buClr>
                    <a:buFont typeface="Symbol" pitchFamily="18" charset="2"/>
                    <a:buChar char="*"/>
                    <a:defRPr sz="1400">
                      <a:solidFill>
                        <a:schemeClr val="tx2"/>
                      </a:solidFill>
                    </a:defRPr>
                  </a:lvl7pPr>
                  <a:lvl8pPr marL="2423160" indent="-228600">
                    <a:spcBef>
                      <a:spcPts val="384"/>
                    </a:spcBef>
                    <a:buClr>
                      <a:schemeClr val="accent1"/>
                    </a:buClr>
                    <a:buFont typeface="Symbol" pitchFamily="18" charset="2"/>
                    <a:buChar char="*"/>
                    <a:defRPr sz="1400">
                      <a:solidFill>
                        <a:schemeClr val="tx2"/>
                      </a:solidFill>
                    </a:defRPr>
                  </a:lvl8pPr>
                  <a:lvl9pPr marL="2743200" indent="-228600">
                    <a:spcBef>
                      <a:spcPts val="384"/>
                    </a:spcBef>
                    <a:buClr>
                      <a:schemeClr val="accent1"/>
                    </a:buClr>
                    <a:buFont typeface="Symbol" pitchFamily="18" charset="2"/>
                    <a:buChar char="*"/>
                    <a:defRPr sz="1400">
                      <a:solidFill>
                        <a:schemeClr val="tx2"/>
                      </a:solidFill>
                    </a:defRPr>
                  </a:lvl9pPr>
                </a:lstStyle>
                <a:p>
                  <a:pPr marL="0" indent="0"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2400" b="0" i="0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0,3</m:t>
                        </m:r>
                      </m:oMath>
                    </m:oMathPara>
                  </a14:m>
                  <a:endParaRPr lang="cs-CZ" sz="2400" dirty="0">
                    <a:solidFill>
                      <a:srgbClr val="C00000"/>
                    </a:solidFill>
                  </a:endParaRPr>
                </a:p>
              </p:txBody>
            </p:sp>
          </mc:Choice>
          <mc:Fallback xmlns="">
            <p:sp>
              <p:nvSpPr>
                <p:cNvPr id="17" name="TextovéPole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8228" y="3873347"/>
                  <a:ext cx="573732" cy="576064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2128" r="-5319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" name="Zástupný symbol pro obsah 1"/>
            <p:cNvSpPr txBox="1">
              <a:spLocks/>
            </p:cNvSpPr>
            <p:nvPr/>
          </p:nvSpPr>
          <p:spPr>
            <a:xfrm>
              <a:off x="2987824" y="4365104"/>
              <a:ext cx="5474343" cy="48998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74320" indent="-27432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100000"/>
                <a:buFont typeface="Symbol" pitchFamily="18" charset="2"/>
                <a:buChar char="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576263" indent="-27432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100000"/>
                <a:buFont typeface="Symbol" pitchFamily="18" charset="2"/>
                <a:buChar char=""/>
                <a:defRPr sz="2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855663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100000"/>
                <a:buFont typeface="Symbol" pitchFamily="18" charset="2"/>
                <a:buChar char="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1430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100000"/>
                <a:buFont typeface="Symbol" pitchFamily="18" charset="2"/>
                <a:buChar char="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146304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100000"/>
                <a:buFont typeface="Symbol" pitchFamily="18" charset="2"/>
                <a:buChar char=""/>
                <a:defRPr sz="16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1783080" indent="-228600" algn="l" defTabSz="914400" rtl="0" eaLnBrk="1" latinLnBrk="0" hangingPunct="1">
                <a:spcBef>
                  <a:spcPts val="384"/>
                </a:spcBef>
                <a:buClr>
                  <a:schemeClr val="accent1"/>
                </a:buClr>
                <a:buFont typeface="Symbol" pitchFamily="18" charset="2"/>
                <a:buChar char="*"/>
                <a:defRPr sz="1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6pPr>
              <a:lvl7pPr marL="2103120" indent="-228600" algn="l" defTabSz="914400" rtl="0" eaLnBrk="1" latinLnBrk="0" hangingPunct="1">
                <a:spcBef>
                  <a:spcPts val="384"/>
                </a:spcBef>
                <a:buClr>
                  <a:schemeClr val="accent1"/>
                </a:buClr>
                <a:buFont typeface="Symbol" pitchFamily="18" charset="2"/>
                <a:buChar char="*"/>
                <a:defRPr sz="1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7pPr>
              <a:lvl8pPr marL="2423160" indent="-228600" algn="l" defTabSz="914400" rtl="0" eaLnBrk="1" latinLnBrk="0" hangingPunct="1">
                <a:spcBef>
                  <a:spcPts val="384"/>
                </a:spcBef>
                <a:buClr>
                  <a:schemeClr val="accent1"/>
                </a:buClr>
                <a:buFont typeface="Symbol" pitchFamily="18" charset="2"/>
                <a:buChar char="*"/>
                <a:defRPr sz="1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8pPr>
              <a:lvl9pPr marL="2743200" indent="-228600" algn="l" defTabSz="914400" rtl="0" eaLnBrk="1" latinLnBrk="0" hangingPunct="1">
                <a:spcBef>
                  <a:spcPts val="384"/>
                </a:spcBef>
                <a:buClr>
                  <a:schemeClr val="accent1"/>
                </a:buClr>
                <a:buFont typeface="Symbol" pitchFamily="18" charset="2"/>
                <a:buChar char="*"/>
                <a:defRPr sz="1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cs-CZ" dirty="0" smtClean="0">
                  <a:solidFill>
                    <a:srgbClr val="C00000"/>
                  </a:solidFill>
                  <a:latin typeface="Calibri" pitchFamily="34" charset="0"/>
                </a:rPr>
                <a:t>nula celá tři desetiny</a:t>
              </a:r>
            </a:p>
          </p:txBody>
        </p:sp>
      </p:grpSp>
      <p:grpSp>
        <p:nvGrpSpPr>
          <p:cNvPr id="21" name="Skupina 20"/>
          <p:cNvGrpSpPr/>
          <p:nvPr/>
        </p:nvGrpSpPr>
        <p:grpSpPr>
          <a:xfrm>
            <a:off x="323528" y="4811224"/>
            <a:ext cx="2880320" cy="1210064"/>
            <a:chOff x="321793" y="3645024"/>
            <a:chExt cx="2880320" cy="121006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ovéPole 21"/>
                <p:cNvSpPr txBox="1"/>
                <p:nvPr/>
              </p:nvSpPr>
              <p:spPr>
                <a:xfrm>
                  <a:off x="831083" y="3645024"/>
                  <a:ext cx="573732" cy="804387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Autofit/>
                </a:bodyPr>
                <a:lstStyle>
                  <a:lvl1pPr marL="274320" indent="-274320">
                    <a:spcBef>
                      <a:spcPct val="20000"/>
                    </a:spcBef>
                    <a:buClr>
                      <a:schemeClr val="accent1"/>
                    </a:buClr>
                    <a:buSzPct val="100000"/>
                    <a:buFont typeface="Arial" pitchFamily="34" charset="0"/>
                    <a:buChar char="•"/>
                    <a:defRPr sz="3200">
                      <a:solidFill>
                        <a:schemeClr val="tx2"/>
                      </a:solidFill>
                      <a:latin typeface="Calibri" pitchFamily="34" charset="0"/>
                    </a:defRPr>
                  </a:lvl1pPr>
                  <a:lvl2pPr marL="576263" indent="-274320">
                    <a:spcBef>
                      <a:spcPct val="20000"/>
                    </a:spcBef>
                    <a:buClr>
                      <a:schemeClr val="accent1"/>
                    </a:buClr>
                    <a:buSzPct val="100000"/>
                    <a:buFont typeface="Symbol" pitchFamily="18" charset="2"/>
                    <a:buChar char=""/>
                    <a:defRPr sz="2200">
                      <a:solidFill>
                        <a:schemeClr val="tx2"/>
                      </a:solidFill>
                    </a:defRPr>
                  </a:lvl2pPr>
                  <a:lvl3pPr marL="855663" indent="-228600">
                    <a:spcBef>
                      <a:spcPct val="20000"/>
                    </a:spcBef>
                    <a:buClr>
                      <a:schemeClr val="accent1"/>
                    </a:buClr>
                    <a:buSzPct val="100000"/>
                    <a:buFont typeface="Symbol" pitchFamily="18" charset="2"/>
                    <a:buChar char=""/>
                    <a:defRPr sz="2000">
                      <a:solidFill>
                        <a:schemeClr val="tx2"/>
                      </a:solidFill>
                    </a:defRPr>
                  </a:lvl3pPr>
                  <a:lvl4pPr marL="1143000" indent="-228600">
                    <a:spcBef>
                      <a:spcPct val="20000"/>
                    </a:spcBef>
                    <a:buClr>
                      <a:schemeClr val="accent1"/>
                    </a:buClr>
                    <a:buSzPct val="100000"/>
                    <a:buFont typeface="Symbol" pitchFamily="18" charset="2"/>
                    <a:buChar char=""/>
                    <a:defRPr>
                      <a:solidFill>
                        <a:schemeClr val="tx2"/>
                      </a:solidFill>
                    </a:defRPr>
                  </a:lvl4pPr>
                  <a:lvl5pPr marL="1463040" indent="-228600">
                    <a:spcBef>
                      <a:spcPct val="20000"/>
                    </a:spcBef>
                    <a:buClr>
                      <a:schemeClr val="accent1"/>
                    </a:buClr>
                    <a:buSzPct val="100000"/>
                    <a:buFont typeface="Symbol" pitchFamily="18" charset="2"/>
                    <a:buChar char=""/>
                    <a:defRPr sz="1600">
                      <a:solidFill>
                        <a:schemeClr val="tx2"/>
                      </a:solidFill>
                    </a:defRPr>
                  </a:lvl5pPr>
                  <a:lvl6pPr marL="1783080" indent="-228600">
                    <a:spcBef>
                      <a:spcPts val="384"/>
                    </a:spcBef>
                    <a:buClr>
                      <a:schemeClr val="accent1"/>
                    </a:buClr>
                    <a:buFont typeface="Symbol" pitchFamily="18" charset="2"/>
                    <a:buChar char="*"/>
                    <a:defRPr sz="1400">
                      <a:solidFill>
                        <a:schemeClr val="tx2"/>
                      </a:solidFill>
                    </a:defRPr>
                  </a:lvl6pPr>
                  <a:lvl7pPr marL="2103120" indent="-228600">
                    <a:spcBef>
                      <a:spcPts val="384"/>
                    </a:spcBef>
                    <a:buClr>
                      <a:schemeClr val="accent1"/>
                    </a:buClr>
                    <a:buFont typeface="Symbol" pitchFamily="18" charset="2"/>
                    <a:buChar char="*"/>
                    <a:defRPr sz="1400">
                      <a:solidFill>
                        <a:schemeClr val="tx2"/>
                      </a:solidFill>
                    </a:defRPr>
                  </a:lvl7pPr>
                  <a:lvl8pPr marL="2423160" indent="-228600">
                    <a:spcBef>
                      <a:spcPts val="384"/>
                    </a:spcBef>
                    <a:buClr>
                      <a:schemeClr val="accent1"/>
                    </a:buClr>
                    <a:buFont typeface="Symbol" pitchFamily="18" charset="2"/>
                    <a:buChar char="*"/>
                    <a:defRPr sz="1400">
                      <a:solidFill>
                        <a:schemeClr val="tx2"/>
                      </a:solidFill>
                    </a:defRPr>
                  </a:lvl8pPr>
                  <a:lvl9pPr marL="2743200" indent="-228600">
                    <a:spcBef>
                      <a:spcPts val="384"/>
                    </a:spcBef>
                    <a:buClr>
                      <a:schemeClr val="accent1"/>
                    </a:buClr>
                    <a:buFont typeface="Symbol" pitchFamily="18" charset="2"/>
                    <a:buChar char="*"/>
                    <a:defRPr sz="1400">
                      <a:solidFill>
                        <a:schemeClr val="tx2"/>
                      </a:solidFill>
                    </a:defRPr>
                  </a:lvl9pPr>
                </a:lstStyle>
                <a:p>
                  <a:pPr marL="0" indent="0"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cs-CZ" sz="2400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sz="2400" b="0" i="0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74</m:t>
                            </m:r>
                          </m:num>
                          <m:den>
                            <m:r>
                              <a:rPr lang="cs-CZ" sz="240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10</m:t>
                            </m:r>
                            <m:r>
                              <a:rPr lang="cs-CZ" sz="2400" b="0" i="0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0</m:t>
                            </m:r>
                          </m:den>
                        </m:f>
                      </m:oMath>
                    </m:oMathPara>
                  </a14:m>
                  <a:endParaRPr lang="cs-CZ" sz="2800" dirty="0">
                    <a:solidFill>
                      <a:schemeClr val="accent5">
                        <a:lumMod val="5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22" name="TextovéPole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1083" y="3645024"/>
                  <a:ext cx="573732" cy="804387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r="-425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" name="Zástupný symbol pro obsah 1"/>
            <p:cNvSpPr txBox="1">
              <a:spLocks/>
            </p:cNvSpPr>
            <p:nvPr/>
          </p:nvSpPr>
          <p:spPr>
            <a:xfrm>
              <a:off x="321793" y="4365104"/>
              <a:ext cx="2880320" cy="48998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74320" indent="-27432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100000"/>
                <a:buFont typeface="Symbol" pitchFamily="18" charset="2"/>
                <a:buChar char="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576263" indent="-27432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100000"/>
                <a:buFont typeface="Symbol" pitchFamily="18" charset="2"/>
                <a:buChar char=""/>
                <a:defRPr sz="2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855663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100000"/>
                <a:buFont typeface="Symbol" pitchFamily="18" charset="2"/>
                <a:buChar char="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1430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100000"/>
                <a:buFont typeface="Symbol" pitchFamily="18" charset="2"/>
                <a:buChar char="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146304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100000"/>
                <a:buFont typeface="Symbol" pitchFamily="18" charset="2"/>
                <a:buChar char=""/>
                <a:defRPr sz="16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1783080" indent="-228600" algn="l" defTabSz="914400" rtl="0" eaLnBrk="1" latinLnBrk="0" hangingPunct="1">
                <a:spcBef>
                  <a:spcPts val="384"/>
                </a:spcBef>
                <a:buClr>
                  <a:schemeClr val="accent1"/>
                </a:buClr>
                <a:buFont typeface="Symbol" pitchFamily="18" charset="2"/>
                <a:buChar char="*"/>
                <a:defRPr sz="1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6pPr>
              <a:lvl7pPr marL="2103120" indent="-228600" algn="l" defTabSz="914400" rtl="0" eaLnBrk="1" latinLnBrk="0" hangingPunct="1">
                <a:spcBef>
                  <a:spcPts val="384"/>
                </a:spcBef>
                <a:buClr>
                  <a:schemeClr val="accent1"/>
                </a:buClr>
                <a:buFont typeface="Symbol" pitchFamily="18" charset="2"/>
                <a:buChar char="*"/>
                <a:defRPr sz="1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7pPr>
              <a:lvl8pPr marL="2423160" indent="-228600" algn="l" defTabSz="914400" rtl="0" eaLnBrk="1" latinLnBrk="0" hangingPunct="1">
                <a:spcBef>
                  <a:spcPts val="384"/>
                </a:spcBef>
                <a:buClr>
                  <a:schemeClr val="accent1"/>
                </a:buClr>
                <a:buFont typeface="Symbol" pitchFamily="18" charset="2"/>
                <a:buChar char="*"/>
                <a:defRPr sz="1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8pPr>
              <a:lvl9pPr marL="2743200" indent="-228600" algn="l" defTabSz="914400" rtl="0" eaLnBrk="1" latinLnBrk="0" hangingPunct="1">
                <a:spcBef>
                  <a:spcPts val="384"/>
                </a:spcBef>
                <a:buClr>
                  <a:schemeClr val="accent1"/>
                </a:buClr>
                <a:buFont typeface="Symbol" pitchFamily="18" charset="2"/>
                <a:buChar char="*"/>
                <a:defRPr sz="1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cs-CZ" dirty="0" smtClean="0">
                  <a:solidFill>
                    <a:schemeClr val="accent5">
                      <a:lumMod val="50000"/>
                    </a:schemeClr>
                  </a:solidFill>
                  <a:latin typeface="Calibri" pitchFamily="34" charset="0"/>
                </a:rPr>
                <a:t>sedmdesát čtyři setin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ovéPole 23"/>
              <p:cNvSpPr txBox="1"/>
              <p:nvPr/>
            </p:nvSpPr>
            <p:spPr>
              <a:xfrm>
                <a:off x="2772397" y="5027248"/>
                <a:ext cx="573732" cy="50405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Arial" pitchFamily="34" charset="0"/>
                  <a:buChar char="•"/>
                  <a:defRPr sz="3200">
                    <a:solidFill>
                      <a:schemeClr val="tx2"/>
                    </a:solidFill>
                    <a:latin typeface="Calibri" pitchFamily="34" charset="0"/>
                  </a:defRPr>
                </a:lvl1pPr>
                <a:lvl2pPr marL="576263" indent="-27432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2200">
                    <a:solidFill>
                      <a:schemeClr val="tx2"/>
                    </a:solidFill>
                  </a:defRPr>
                </a:lvl2pPr>
                <a:lvl3pPr marL="855663" indent="-22860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2000">
                    <a:solidFill>
                      <a:schemeClr val="tx2"/>
                    </a:solidFill>
                  </a:defRPr>
                </a:lvl3pPr>
                <a:lvl4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>
                    <a:solidFill>
                      <a:schemeClr val="tx2"/>
                    </a:solidFill>
                  </a:defRPr>
                </a:lvl4pPr>
                <a:lvl5pPr marL="1463040" indent="-22860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1600">
                    <a:solidFill>
                      <a:schemeClr val="tx2"/>
                    </a:solidFill>
                  </a:defRPr>
                </a:lvl5pPr>
                <a:lvl6pPr marL="178308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6pPr>
                <a:lvl7pPr marL="210312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7pPr>
                <a:lvl8pPr marL="242316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8pPr>
                <a:lvl9pPr marL="274320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800" dirty="0">
                  <a:solidFill>
                    <a:schemeClr val="accent5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4" name="TextovéPole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2397" y="5027248"/>
                <a:ext cx="573732" cy="50405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Skupina 24"/>
          <p:cNvGrpSpPr/>
          <p:nvPr/>
        </p:nvGrpSpPr>
        <p:grpSpPr>
          <a:xfrm>
            <a:off x="3706169" y="5039547"/>
            <a:ext cx="5474343" cy="981741"/>
            <a:chOff x="2987824" y="3873347"/>
            <a:chExt cx="5474343" cy="98174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ovéPole 25"/>
                <p:cNvSpPr txBox="1"/>
                <p:nvPr/>
              </p:nvSpPr>
              <p:spPr>
                <a:xfrm>
                  <a:off x="3638228" y="3873347"/>
                  <a:ext cx="573732" cy="576064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Autofit/>
                </a:bodyPr>
                <a:lstStyle>
                  <a:lvl1pPr marL="274320" indent="-274320">
                    <a:spcBef>
                      <a:spcPct val="20000"/>
                    </a:spcBef>
                    <a:buClr>
                      <a:schemeClr val="accent1"/>
                    </a:buClr>
                    <a:buSzPct val="100000"/>
                    <a:buFont typeface="Arial" pitchFamily="34" charset="0"/>
                    <a:buChar char="•"/>
                    <a:defRPr sz="3200">
                      <a:solidFill>
                        <a:schemeClr val="tx2"/>
                      </a:solidFill>
                      <a:latin typeface="Calibri" pitchFamily="34" charset="0"/>
                    </a:defRPr>
                  </a:lvl1pPr>
                  <a:lvl2pPr marL="576263" indent="-274320">
                    <a:spcBef>
                      <a:spcPct val="20000"/>
                    </a:spcBef>
                    <a:buClr>
                      <a:schemeClr val="accent1"/>
                    </a:buClr>
                    <a:buSzPct val="100000"/>
                    <a:buFont typeface="Symbol" pitchFamily="18" charset="2"/>
                    <a:buChar char=""/>
                    <a:defRPr sz="2200">
                      <a:solidFill>
                        <a:schemeClr val="tx2"/>
                      </a:solidFill>
                    </a:defRPr>
                  </a:lvl2pPr>
                  <a:lvl3pPr marL="855663" indent="-228600">
                    <a:spcBef>
                      <a:spcPct val="20000"/>
                    </a:spcBef>
                    <a:buClr>
                      <a:schemeClr val="accent1"/>
                    </a:buClr>
                    <a:buSzPct val="100000"/>
                    <a:buFont typeface="Symbol" pitchFamily="18" charset="2"/>
                    <a:buChar char=""/>
                    <a:defRPr sz="2000">
                      <a:solidFill>
                        <a:schemeClr val="tx2"/>
                      </a:solidFill>
                    </a:defRPr>
                  </a:lvl3pPr>
                  <a:lvl4pPr marL="1143000" indent="-228600">
                    <a:spcBef>
                      <a:spcPct val="20000"/>
                    </a:spcBef>
                    <a:buClr>
                      <a:schemeClr val="accent1"/>
                    </a:buClr>
                    <a:buSzPct val="100000"/>
                    <a:buFont typeface="Symbol" pitchFamily="18" charset="2"/>
                    <a:buChar char=""/>
                    <a:defRPr>
                      <a:solidFill>
                        <a:schemeClr val="tx2"/>
                      </a:solidFill>
                    </a:defRPr>
                  </a:lvl4pPr>
                  <a:lvl5pPr marL="1463040" indent="-228600">
                    <a:spcBef>
                      <a:spcPct val="20000"/>
                    </a:spcBef>
                    <a:buClr>
                      <a:schemeClr val="accent1"/>
                    </a:buClr>
                    <a:buSzPct val="100000"/>
                    <a:buFont typeface="Symbol" pitchFamily="18" charset="2"/>
                    <a:buChar char=""/>
                    <a:defRPr sz="1600">
                      <a:solidFill>
                        <a:schemeClr val="tx2"/>
                      </a:solidFill>
                    </a:defRPr>
                  </a:lvl5pPr>
                  <a:lvl6pPr marL="1783080" indent="-228600">
                    <a:spcBef>
                      <a:spcPts val="384"/>
                    </a:spcBef>
                    <a:buClr>
                      <a:schemeClr val="accent1"/>
                    </a:buClr>
                    <a:buFont typeface="Symbol" pitchFamily="18" charset="2"/>
                    <a:buChar char="*"/>
                    <a:defRPr sz="1400">
                      <a:solidFill>
                        <a:schemeClr val="tx2"/>
                      </a:solidFill>
                    </a:defRPr>
                  </a:lvl6pPr>
                  <a:lvl7pPr marL="2103120" indent="-228600">
                    <a:spcBef>
                      <a:spcPts val="384"/>
                    </a:spcBef>
                    <a:buClr>
                      <a:schemeClr val="accent1"/>
                    </a:buClr>
                    <a:buFont typeface="Symbol" pitchFamily="18" charset="2"/>
                    <a:buChar char="*"/>
                    <a:defRPr sz="1400">
                      <a:solidFill>
                        <a:schemeClr val="tx2"/>
                      </a:solidFill>
                    </a:defRPr>
                  </a:lvl7pPr>
                  <a:lvl8pPr marL="2423160" indent="-228600">
                    <a:spcBef>
                      <a:spcPts val="384"/>
                    </a:spcBef>
                    <a:buClr>
                      <a:schemeClr val="accent1"/>
                    </a:buClr>
                    <a:buFont typeface="Symbol" pitchFamily="18" charset="2"/>
                    <a:buChar char="*"/>
                    <a:defRPr sz="1400">
                      <a:solidFill>
                        <a:schemeClr val="tx2"/>
                      </a:solidFill>
                    </a:defRPr>
                  </a:lvl8pPr>
                  <a:lvl9pPr marL="2743200" indent="-228600">
                    <a:spcBef>
                      <a:spcPts val="384"/>
                    </a:spcBef>
                    <a:buClr>
                      <a:schemeClr val="accent1"/>
                    </a:buClr>
                    <a:buFont typeface="Symbol" pitchFamily="18" charset="2"/>
                    <a:buChar char="*"/>
                    <a:defRPr sz="1400">
                      <a:solidFill>
                        <a:schemeClr val="tx2"/>
                      </a:solidFill>
                    </a:defRPr>
                  </a:lvl9pPr>
                </a:lstStyle>
                <a:p>
                  <a:pPr marL="0" indent="0"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2400" b="0" i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/>
                          </a:rPr>
                          <m:t>0,74</m:t>
                        </m:r>
                      </m:oMath>
                    </m:oMathPara>
                  </a14:m>
                  <a:endParaRPr lang="cs-CZ" sz="2400" dirty="0">
                    <a:solidFill>
                      <a:schemeClr val="accent5">
                        <a:lumMod val="5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26" name="TextovéPole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8228" y="3873347"/>
                  <a:ext cx="573732" cy="576064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l="-3191" r="-34043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7" name="Zástupný symbol pro obsah 1"/>
            <p:cNvSpPr txBox="1">
              <a:spLocks/>
            </p:cNvSpPr>
            <p:nvPr/>
          </p:nvSpPr>
          <p:spPr>
            <a:xfrm>
              <a:off x="2987824" y="4365104"/>
              <a:ext cx="5474343" cy="48998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74320" indent="-27432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100000"/>
                <a:buFont typeface="Symbol" pitchFamily="18" charset="2"/>
                <a:buChar char="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576263" indent="-27432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100000"/>
                <a:buFont typeface="Symbol" pitchFamily="18" charset="2"/>
                <a:buChar char=""/>
                <a:defRPr sz="2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855663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100000"/>
                <a:buFont typeface="Symbol" pitchFamily="18" charset="2"/>
                <a:buChar char="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1430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100000"/>
                <a:buFont typeface="Symbol" pitchFamily="18" charset="2"/>
                <a:buChar char="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146304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100000"/>
                <a:buFont typeface="Symbol" pitchFamily="18" charset="2"/>
                <a:buChar char=""/>
                <a:defRPr sz="16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1783080" indent="-228600" algn="l" defTabSz="914400" rtl="0" eaLnBrk="1" latinLnBrk="0" hangingPunct="1">
                <a:spcBef>
                  <a:spcPts val="384"/>
                </a:spcBef>
                <a:buClr>
                  <a:schemeClr val="accent1"/>
                </a:buClr>
                <a:buFont typeface="Symbol" pitchFamily="18" charset="2"/>
                <a:buChar char="*"/>
                <a:defRPr sz="1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6pPr>
              <a:lvl7pPr marL="2103120" indent="-228600" algn="l" defTabSz="914400" rtl="0" eaLnBrk="1" latinLnBrk="0" hangingPunct="1">
                <a:spcBef>
                  <a:spcPts val="384"/>
                </a:spcBef>
                <a:buClr>
                  <a:schemeClr val="accent1"/>
                </a:buClr>
                <a:buFont typeface="Symbol" pitchFamily="18" charset="2"/>
                <a:buChar char="*"/>
                <a:defRPr sz="1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7pPr>
              <a:lvl8pPr marL="2423160" indent="-228600" algn="l" defTabSz="914400" rtl="0" eaLnBrk="1" latinLnBrk="0" hangingPunct="1">
                <a:spcBef>
                  <a:spcPts val="384"/>
                </a:spcBef>
                <a:buClr>
                  <a:schemeClr val="accent1"/>
                </a:buClr>
                <a:buFont typeface="Symbol" pitchFamily="18" charset="2"/>
                <a:buChar char="*"/>
                <a:defRPr sz="1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8pPr>
              <a:lvl9pPr marL="2743200" indent="-228600" algn="l" defTabSz="914400" rtl="0" eaLnBrk="1" latinLnBrk="0" hangingPunct="1">
                <a:spcBef>
                  <a:spcPts val="384"/>
                </a:spcBef>
                <a:buClr>
                  <a:schemeClr val="accent1"/>
                </a:buClr>
                <a:buFont typeface="Symbol" pitchFamily="18" charset="2"/>
                <a:buChar char="*"/>
                <a:defRPr sz="1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cs-CZ" dirty="0" smtClean="0">
                  <a:solidFill>
                    <a:schemeClr val="accent5">
                      <a:lumMod val="50000"/>
                    </a:schemeClr>
                  </a:solidFill>
                  <a:latin typeface="Calibri" pitchFamily="34" charset="0"/>
                </a:rPr>
                <a:t>nula celá </a:t>
              </a:r>
              <a:r>
                <a:rPr lang="cs-CZ" dirty="0">
                  <a:solidFill>
                    <a:schemeClr val="accent5">
                      <a:lumMod val="50000"/>
                    </a:schemeClr>
                  </a:solidFill>
                  <a:latin typeface="Calibri" pitchFamily="34" charset="0"/>
                </a:rPr>
                <a:t>sedmdesát čtyři </a:t>
              </a:r>
              <a:r>
                <a:rPr lang="cs-CZ" dirty="0" smtClean="0">
                  <a:solidFill>
                    <a:schemeClr val="accent5">
                      <a:lumMod val="50000"/>
                    </a:schemeClr>
                  </a:solidFill>
                  <a:latin typeface="Calibri" pitchFamily="34" charset="0"/>
                </a:rPr>
                <a:t>setin</a:t>
              </a:r>
              <a:br>
                <a:rPr lang="cs-CZ" dirty="0" smtClean="0">
                  <a:solidFill>
                    <a:schemeClr val="accent5">
                      <a:lumMod val="50000"/>
                    </a:schemeClr>
                  </a:solidFill>
                  <a:latin typeface="Calibri" pitchFamily="34" charset="0"/>
                </a:rPr>
              </a:br>
              <a:r>
                <a:rPr lang="cs-CZ" dirty="0" smtClean="0">
                  <a:solidFill>
                    <a:schemeClr val="accent5">
                      <a:lumMod val="50000"/>
                    </a:schemeClr>
                  </a:solidFill>
                  <a:latin typeface="Calibri" pitchFamily="34" charset="0"/>
                </a:rPr>
                <a:t>(nula </a:t>
              </a:r>
              <a:r>
                <a:rPr lang="cs-CZ" dirty="0">
                  <a:solidFill>
                    <a:schemeClr val="accent5">
                      <a:lumMod val="50000"/>
                    </a:schemeClr>
                  </a:solidFill>
                  <a:latin typeface="Calibri" pitchFamily="34" charset="0"/>
                </a:rPr>
                <a:t>celá </a:t>
              </a:r>
              <a:r>
                <a:rPr lang="cs-CZ" dirty="0" smtClean="0">
                  <a:solidFill>
                    <a:schemeClr val="accent5">
                      <a:lumMod val="50000"/>
                    </a:schemeClr>
                  </a:solidFill>
                  <a:latin typeface="Calibri" pitchFamily="34" charset="0"/>
                </a:rPr>
                <a:t>sedm desetin </a:t>
              </a:r>
              <a:r>
                <a:rPr lang="cs-CZ" dirty="0">
                  <a:solidFill>
                    <a:schemeClr val="accent5">
                      <a:lumMod val="50000"/>
                    </a:schemeClr>
                  </a:solidFill>
                  <a:latin typeface="Calibri" pitchFamily="34" charset="0"/>
                </a:rPr>
                <a:t>čtyři </a:t>
              </a:r>
              <a:r>
                <a:rPr lang="cs-CZ" dirty="0" smtClean="0">
                  <a:solidFill>
                    <a:schemeClr val="accent5">
                      <a:lumMod val="50000"/>
                    </a:schemeClr>
                  </a:solidFill>
                  <a:latin typeface="Calibri" pitchFamily="34" charset="0"/>
                </a:rPr>
                <a:t>setiny)</a:t>
              </a:r>
              <a:endParaRPr lang="cs-CZ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endParaRPr>
            </a:p>
            <a:p>
              <a:pPr marL="0" indent="0">
                <a:buNone/>
              </a:pPr>
              <a:endParaRPr lang="cs-CZ" sz="1000" dirty="0"/>
            </a:p>
            <a:p>
              <a:pPr marL="0" indent="0">
                <a:buNone/>
              </a:pPr>
              <a:endParaRPr lang="cs-CZ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325583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16" grpId="0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3532605"/>
              </p:ext>
            </p:extLst>
          </p:nvPr>
        </p:nvGraphicFramePr>
        <p:xfrm>
          <a:off x="539552" y="2204864"/>
          <a:ext cx="8280921" cy="428007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285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1164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Zlomek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Desetinné číslo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dirty="0" smtClean="0"/>
                        <a:t>Desetinné číslo slovně</a:t>
                      </a:r>
                    </a:p>
                    <a:p>
                      <a:endParaRPr lang="cs-CZ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6505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6505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6505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6505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6505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6505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79513" y="1706496"/>
            <a:ext cx="8784976" cy="570376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cs-CZ" sz="3200" dirty="0" smtClean="0">
                <a:latin typeface="Calibri" pitchFamily="34" charset="0"/>
              </a:rPr>
              <a:t>Doplňte tabulku: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885FD-E9F6-4616-A947-C967941DDDC2}" type="slidenum">
              <a:rPr lang="cs-CZ" smtClean="0"/>
              <a:pPr/>
              <a:t>3</a:t>
            </a:fld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Zlomek a desetinné číslo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ovéPole 21"/>
              <p:cNvSpPr txBox="1"/>
              <p:nvPr/>
            </p:nvSpPr>
            <p:spPr>
              <a:xfrm>
                <a:off x="987500" y="4684043"/>
                <a:ext cx="573732" cy="80438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Arial" pitchFamily="34" charset="0"/>
                  <a:buChar char="•"/>
                  <a:defRPr sz="3200">
                    <a:solidFill>
                      <a:schemeClr val="tx2"/>
                    </a:solidFill>
                    <a:latin typeface="Calibri" pitchFamily="34" charset="0"/>
                  </a:defRPr>
                </a:lvl1pPr>
                <a:lvl2pPr marL="576263" indent="-27432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2200">
                    <a:solidFill>
                      <a:schemeClr val="tx2"/>
                    </a:solidFill>
                  </a:defRPr>
                </a:lvl2pPr>
                <a:lvl3pPr marL="855663" indent="-22860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2000">
                    <a:solidFill>
                      <a:schemeClr val="tx2"/>
                    </a:solidFill>
                  </a:defRPr>
                </a:lvl3pPr>
                <a:lvl4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>
                    <a:solidFill>
                      <a:schemeClr val="tx2"/>
                    </a:solidFill>
                  </a:defRPr>
                </a:lvl4pPr>
                <a:lvl5pPr marL="1463040" indent="-22860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1600">
                    <a:solidFill>
                      <a:schemeClr val="tx2"/>
                    </a:solidFill>
                  </a:defRPr>
                </a:lvl5pPr>
                <a:lvl6pPr marL="178308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6pPr>
                <a:lvl7pPr marL="210312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7pPr>
                <a:lvl8pPr marL="242316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8pPr>
                <a:lvl9pPr marL="274320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18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800" b="0" i="0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48</m:t>
                          </m:r>
                        </m:num>
                        <m:den>
                          <m:r>
                            <a:rPr lang="cs-CZ" sz="180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  <m:r>
                            <a:rPr lang="cs-CZ" sz="1800" b="0" i="0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0</m:t>
                          </m:r>
                        </m:den>
                      </m:f>
                    </m:oMath>
                  </m:oMathPara>
                </a14:m>
                <a:endParaRPr lang="cs-CZ" sz="18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2" name="TextovéPol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7500" y="4684043"/>
                <a:ext cx="573732" cy="80438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ovéPole 25"/>
              <p:cNvSpPr txBox="1"/>
              <p:nvPr/>
            </p:nvSpPr>
            <p:spPr>
              <a:xfrm>
                <a:off x="2355651" y="4768350"/>
                <a:ext cx="1052433" cy="57606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Arial" pitchFamily="34" charset="0"/>
                  <a:buChar char="•"/>
                  <a:defRPr sz="3200">
                    <a:solidFill>
                      <a:schemeClr val="tx2"/>
                    </a:solidFill>
                    <a:latin typeface="Calibri" pitchFamily="34" charset="0"/>
                  </a:defRPr>
                </a:lvl1pPr>
                <a:lvl2pPr marL="576263" indent="-27432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2200">
                    <a:solidFill>
                      <a:schemeClr val="tx2"/>
                    </a:solidFill>
                  </a:defRPr>
                </a:lvl2pPr>
                <a:lvl3pPr marL="855663" indent="-22860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2000">
                    <a:solidFill>
                      <a:schemeClr val="tx2"/>
                    </a:solidFill>
                  </a:defRPr>
                </a:lvl3pPr>
                <a:lvl4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>
                    <a:solidFill>
                      <a:schemeClr val="tx2"/>
                    </a:solidFill>
                  </a:defRPr>
                </a:lvl4pPr>
                <a:lvl5pPr marL="1463040" indent="-22860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1600">
                    <a:solidFill>
                      <a:schemeClr val="tx2"/>
                    </a:solidFill>
                  </a:defRPr>
                </a:lvl5pPr>
                <a:lvl6pPr marL="178308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6pPr>
                <a:lvl7pPr marL="210312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7pPr>
                <a:lvl8pPr marL="242316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8pPr>
                <a:lvl9pPr marL="274320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sz="2400" b="0" i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0,</m:t>
                    </m:r>
                  </m:oMath>
                </a14:m>
                <a:r>
                  <a:rPr lang="cs-CZ" sz="2400" dirty="0" smtClean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48</a:t>
                </a:r>
                <a:endParaRPr lang="cs-CZ" sz="2400" dirty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6" name="TextovéPole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5651" y="4768350"/>
                <a:ext cx="1052433" cy="576064"/>
              </a:xfrm>
              <a:prstGeom prst="rect">
                <a:avLst/>
              </a:prstGeom>
              <a:blipFill rotWithShape="1">
                <a:blip r:embed="rId3"/>
                <a:stretch>
                  <a:fillRect l="-1156" t="-8421" b="-31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Zástupný symbol pro obsah 1"/>
          <p:cNvSpPr txBox="1">
            <a:spLocks/>
          </p:cNvSpPr>
          <p:nvPr/>
        </p:nvSpPr>
        <p:spPr>
          <a:xfrm>
            <a:off x="3563888" y="4782422"/>
            <a:ext cx="5474343" cy="4899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dirty="0" smtClean="0">
                <a:solidFill>
                  <a:srgbClr val="C00000"/>
                </a:solidFill>
                <a:latin typeface="Calibri" pitchFamily="34" charset="0"/>
              </a:rPr>
              <a:t>nula celá čtyřicet osm setin</a:t>
            </a:r>
            <a:endParaRPr lang="cs-CZ" sz="10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cs-CZ" dirty="0" smtClean="0">
              <a:solidFill>
                <a:srgbClr val="C00000"/>
              </a:solidFill>
              <a:latin typeface="Calibri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ovéPole 27"/>
              <p:cNvSpPr txBox="1"/>
              <p:nvPr/>
            </p:nvSpPr>
            <p:spPr>
              <a:xfrm>
                <a:off x="985765" y="4093577"/>
                <a:ext cx="573732" cy="80438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Arial" pitchFamily="34" charset="0"/>
                  <a:buChar char="•"/>
                  <a:defRPr sz="3200">
                    <a:solidFill>
                      <a:schemeClr val="tx2"/>
                    </a:solidFill>
                    <a:latin typeface="Calibri" pitchFamily="34" charset="0"/>
                  </a:defRPr>
                </a:lvl1pPr>
                <a:lvl2pPr marL="576263" indent="-27432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2200">
                    <a:solidFill>
                      <a:schemeClr val="tx2"/>
                    </a:solidFill>
                  </a:defRPr>
                </a:lvl2pPr>
                <a:lvl3pPr marL="855663" indent="-22860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2000">
                    <a:solidFill>
                      <a:schemeClr val="tx2"/>
                    </a:solidFill>
                  </a:defRPr>
                </a:lvl3pPr>
                <a:lvl4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>
                    <a:solidFill>
                      <a:schemeClr val="tx2"/>
                    </a:solidFill>
                  </a:defRPr>
                </a:lvl4pPr>
                <a:lvl5pPr marL="1463040" indent="-22860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1600">
                    <a:solidFill>
                      <a:schemeClr val="tx2"/>
                    </a:solidFill>
                  </a:defRPr>
                </a:lvl5pPr>
                <a:lvl6pPr marL="178308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6pPr>
                <a:lvl7pPr marL="210312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7pPr>
                <a:lvl8pPr marL="242316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8pPr>
                <a:lvl9pPr marL="274320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18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800" b="0" i="0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35</m:t>
                          </m:r>
                        </m:num>
                        <m:den>
                          <m:r>
                            <a:rPr lang="cs-CZ" sz="180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  <m:r>
                            <a:rPr lang="cs-CZ" sz="1800" b="0" i="0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0</m:t>
                          </m:r>
                        </m:den>
                      </m:f>
                    </m:oMath>
                  </m:oMathPara>
                </a14:m>
                <a:endParaRPr lang="cs-CZ" sz="18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8" name="TextovéPole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765" y="4093577"/>
                <a:ext cx="573732" cy="80438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ovéPole 28"/>
              <p:cNvSpPr txBox="1"/>
              <p:nvPr/>
            </p:nvSpPr>
            <p:spPr>
              <a:xfrm>
                <a:off x="2353916" y="4177884"/>
                <a:ext cx="1347692" cy="57606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Arial" pitchFamily="34" charset="0"/>
                  <a:buChar char="•"/>
                  <a:defRPr sz="3200">
                    <a:solidFill>
                      <a:schemeClr val="tx2"/>
                    </a:solidFill>
                    <a:latin typeface="Calibri" pitchFamily="34" charset="0"/>
                  </a:defRPr>
                </a:lvl1pPr>
                <a:lvl2pPr marL="576263" indent="-27432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2200">
                    <a:solidFill>
                      <a:schemeClr val="tx2"/>
                    </a:solidFill>
                  </a:defRPr>
                </a:lvl2pPr>
                <a:lvl3pPr marL="855663" indent="-22860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2000">
                    <a:solidFill>
                      <a:schemeClr val="tx2"/>
                    </a:solidFill>
                  </a:defRPr>
                </a:lvl3pPr>
                <a:lvl4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>
                    <a:solidFill>
                      <a:schemeClr val="tx2"/>
                    </a:solidFill>
                  </a:defRPr>
                </a:lvl4pPr>
                <a:lvl5pPr marL="1463040" indent="-22860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1600">
                    <a:solidFill>
                      <a:schemeClr val="tx2"/>
                    </a:solidFill>
                  </a:defRPr>
                </a:lvl5pPr>
                <a:lvl6pPr marL="178308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6pPr>
                <a:lvl7pPr marL="210312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7pPr>
                <a:lvl8pPr marL="242316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8pPr>
                <a:lvl9pPr marL="274320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sz="24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0,</m:t>
                    </m:r>
                  </m:oMath>
                </a14:m>
                <a:r>
                  <a:rPr lang="cs-CZ" sz="2400" dirty="0" smtClean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35</a:t>
                </a:r>
                <a:endParaRPr lang="cs-CZ" sz="2400" dirty="0">
                  <a:solidFill>
                    <a:srgbClr val="C000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9" name="TextovéPole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3916" y="4177884"/>
                <a:ext cx="1347692" cy="576064"/>
              </a:xfrm>
              <a:prstGeom prst="rect">
                <a:avLst/>
              </a:prstGeom>
              <a:blipFill rotWithShape="1">
                <a:blip r:embed="rId5"/>
                <a:stretch>
                  <a:fillRect l="-905" t="-8421" b="-31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Zástupný symbol pro obsah 1"/>
          <p:cNvSpPr txBox="1">
            <a:spLocks/>
          </p:cNvSpPr>
          <p:nvPr/>
        </p:nvSpPr>
        <p:spPr>
          <a:xfrm>
            <a:off x="3562153" y="4191956"/>
            <a:ext cx="5474343" cy="4899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dirty="0" smtClean="0">
                <a:latin typeface="Calibri" pitchFamily="34" charset="0"/>
              </a:rPr>
              <a:t>nula celá třicet pět setin</a:t>
            </a:r>
            <a:endParaRPr lang="cs-CZ" sz="1000" dirty="0"/>
          </a:p>
          <a:p>
            <a:pPr marL="0" indent="0">
              <a:buNone/>
            </a:pPr>
            <a:endParaRPr lang="cs-CZ" dirty="0" smtClean="0">
              <a:latin typeface="Calibri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ovéPole 30"/>
              <p:cNvSpPr txBox="1"/>
              <p:nvPr/>
            </p:nvSpPr>
            <p:spPr>
              <a:xfrm>
                <a:off x="985765" y="3503111"/>
                <a:ext cx="573732" cy="80438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Arial" pitchFamily="34" charset="0"/>
                  <a:buChar char="•"/>
                  <a:defRPr sz="3200">
                    <a:solidFill>
                      <a:schemeClr val="tx2"/>
                    </a:solidFill>
                    <a:latin typeface="Calibri" pitchFamily="34" charset="0"/>
                  </a:defRPr>
                </a:lvl1pPr>
                <a:lvl2pPr marL="576263" indent="-27432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2200">
                    <a:solidFill>
                      <a:schemeClr val="tx2"/>
                    </a:solidFill>
                  </a:defRPr>
                </a:lvl2pPr>
                <a:lvl3pPr marL="855663" indent="-22860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2000">
                    <a:solidFill>
                      <a:schemeClr val="tx2"/>
                    </a:solidFill>
                  </a:defRPr>
                </a:lvl3pPr>
                <a:lvl4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>
                    <a:solidFill>
                      <a:schemeClr val="tx2"/>
                    </a:solidFill>
                  </a:defRPr>
                </a:lvl4pPr>
                <a:lvl5pPr marL="1463040" indent="-22860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1600">
                    <a:solidFill>
                      <a:schemeClr val="tx2"/>
                    </a:solidFill>
                  </a:defRPr>
                </a:lvl5pPr>
                <a:lvl6pPr marL="178308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6pPr>
                <a:lvl7pPr marL="210312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7pPr>
                <a:lvl8pPr marL="242316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8pPr>
                <a:lvl9pPr marL="274320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18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800" b="0" i="0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8</m:t>
                          </m:r>
                        </m:num>
                        <m:den>
                          <m:r>
                            <a:rPr lang="cs-CZ" sz="180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  <m:r>
                            <a:rPr lang="cs-CZ" sz="1800" b="0" i="0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0</m:t>
                          </m:r>
                        </m:den>
                      </m:f>
                    </m:oMath>
                  </m:oMathPara>
                </a14:m>
                <a:endParaRPr lang="cs-CZ" sz="18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1" name="TextovéPole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765" y="3503111"/>
                <a:ext cx="573732" cy="80438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ovéPole 31"/>
              <p:cNvSpPr txBox="1"/>
              <p:nvPr/>
            </p:nvSpPr>
            <p:spPr>
              <a:xfrm>
                <a:off x="2353916" y="3587418"/>
                <a:ext cx="777923" cy="57606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Arial" pitchFamily="34" charset="0"/>
                  <a:buChar char="•"/>
                  <a:defRPr sz="3200">
                    <a:solidFill>
                      <a:schemeClr val="tx2"/>
                    </a:solidFill>
                    <a:latin typeface="Calibri" pitchFamily="34" charset="0"/>
                  </a:defRPr>
                </a:lvl1pPr>
                <a:lvl2pPr marL="576263" indent="-27432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2200">
                    <a:solidFill>
                      <a:schemeClr val="tx2"/>
                    </a:solidFill>
                  </a:defRPr>
                </a:lvl2pPr>
                <a:lvl3pPr marL="855663" indent="-22860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2000">
                    <a:solidFill>
                      <a:schemeClr val="tx2"/>
                    </a:solidFill>
                  </a:defRPr>
                </a:lvl3pPr>
                <a:lvl4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>
                    <a:solidFill>
                      <a:schemeClr val="tx2"/>
                    </a:solidFill>
                  </a:defRPr>
                </a:lvl4pPr>
                <a:lvl5pPr marL="1463040" indent="-22860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1600">
                    <a:solidFill>
                      <a:schemeClr val="tx2"/>
                    </a:solidFill>
                  </a:defRPr>
                </a:lvl5pPr>
                <a:lvl6pPr marL="178308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6pPr>
                <a:lvl7pPr marL="210312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7pPr>
                <a:lvl8pPr marL="242316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8pPr>
                <a:lvl9pPr marL="274320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sz="2400" b="0" i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0,</m:t>
                    </m:r>
                  </m:oMath>
                </a14:m>
                <a:r>
                  <a:rPr lang="cs-CZ" sz="2400" dirty="0" smtClean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8</a:t>
                </a:r>
                <a:endParaRPr lang="cs-CZ" sz="2400" dirty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2" name="TextovéPole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3916" y="3587418"/>
                <a:ext cx="777923" cy="576064"/>
              </a:xfrm>
              <a:prstGeom prst="rect">
                <a:avLst/>
              </a:prstGeom>
              <a:blipFill rotWithShape="1">
                <a:blip r:embed="rId7"/>
                <a:stretch>
                  <a:fillRect l="-1563" t="-8421" b="-31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Zástupný symbol pro obsah 1"/>
          <p:cNvSpPr txBox="1">
            <a:spLocks/>
          </p:cNvSpPr>
          <p:nvPr/>
        </p:nvSpPr>
        <p:spPr>
          <a:xfrm>
            <a:off x="3562153" y="3601490"/>
            <a:ext cx="5474343" cy="4899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dirty="0">
                <a:solidFill>
                  <a:srgbClr val="C00000"/>
                </a:solidFill>
                <a:latin typeface="Calibri" pitchFamily="34" charset="0"/>
              </a:rPr>
              <a:t>nula celá </a:t>
            </a:r>
            <a:r>
              <a:rPr lang="cs-CZ" dirty="0" smtClean="0">
                <a:solidFill>
                  <a:srgbClr val="C00000"/>
                </a:solidFill>
                <a:latin typeface="Calibri" pitchFamily="34" charset="0"/>
              </a:rPr>
              <a:t>osm desetin</a:t>
            </a:r>
            <a:endParaRPr lang="cs-CZ" sz="11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cs-CZ" dirty="0" smtClean="0">
              <a:solidFill>
                <a:srgbClr val="C00000"/>
              </a:solidFill>
              <a:latin typeface="Calibri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ovéPole 33"/>
              <p:cNvSpPr txBox="1"/>
              <p:nvPr/>
            </p:nvSpPr>
            <p:spPr>
              <a:xfrm>
                <a:off x="985765" y="2912645"/>
                <a:ext cx="573732" cy="80438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Arial" pitchFamily="34" charset="0"/>
                  <a:buChar char="•"/>
                  <a:defRPr sz="3200">
                    <a:solidFill>
                      <a:schemeClr val="tx2"/>
                    </a:solidFill>
                    <a:latin typeface="Calibri" pitchFamily="34" charset="0"/>
                  </a:defRPr>
                </a:lvl1pPr>
                <a:lvl2pPr marL="576263" indent="-27432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2200">
                    <a:solidFill>
                      <a:schemeClr val="tx2"/>
                    </a:solidFill>
                  </a:defRPr>
                </a:lvl2pPr>
                <a:lvl3pPr marL="855663" indent="-22860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2000">
                    <a:solidFill>
                      <a:schemeClr val="tx2"/>
                    </a:solidFill>
                  </a:defRPr>
                </a:lvl3pPr>
                <a:lvl4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>
                    <a:solidFill>
                      <a:schemeClr val="tx2"/>
                    </a:solidFill>
                  </a:defRPr>
                </a:lvl4pPr>
                <a:lvl5pPr marL="1463040" indent="-22860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1600">
                    <a:solidFill>
                      <a:schemeClr val="tx2"/>
                    </a:solidFill>
                  </a:defRPr>
                </a:lvl5pPr>
                <a:lvl6pPr marL="178308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6pPr>
                <a:lvl7pPr marL="210312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7pPr>
                <a:lvl8pPr marL="242316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8pPr>
                <a:lvl9pPr marL="274320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180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800" b="0" i="0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4</m:t>
                          </m:r>
                        </m:num>
                        <m:den>
                          <m:r>
                            <a:rPr lang="cs-CZ" sz="180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cs-CZ" sz="18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34" name="TextovéPole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765" y="2912645"/>
                <a:ext cx="573732" cy="80438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ovéPole 34"/>
              <p:cNvSpPr txBox="1"/>
              <p:nvPr/>
            </p:nvSpPr>
            <p:spPr>
              <a:xfrm>
                <a:off x="2353916" y="2996952"/>
                <a:ext cx="777923" cy="57606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Arial" pitchFamily="34" charset="0"/>
                  <a:buChar char="•"/>
                  <a:defRPr sz="3200">
                    <a:solidFill>
                      <a:schemeClr val="tx2"/>
                    </a:solidFill>
                    <a:latin typeface="Calibri" pitchFamily="34" charset="0"/>
                  </a:defRPr>
                </a:lvl1pPr>
                <a:lvl2pPr marL="576263" indent="-27432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2200">
                    <a:solidFill>
                      <a:schemeClr val="tx2"/>
                    </a:solidFill>
                  </a:defRPr>
                </a:lvl2pPr>
                <a:lvl3pPr marL="855663" indent="-22860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2000">
                    <a:solidFill>
                      <a:schemeClr val="tx2"/>
                    </a:solidFill>
                  </a:defRPr>
                </a:lvl3pPr>
                <a:lvl4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>
                    <a:solidFill>
                      <a:schemeClr val="tx2"/>
                    </a:solidFill>
                  </a:defRPr>
                </a:lvl4pPr>
                <a:lvl5pPr marL="1463040" indent="-22860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1600">
                    <a:solidFill>
                      <a:schemeClr val="tx2"/>
                    </a:solidFill>
                  </a:defRPr>
                </a:lvl5pPr>
                <a:lvl6pPr marL="178308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6pPr>
                <a:lvl7pPr marL="210312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7pPr>
                <a:lvl8pPr marL="242316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8pPr>
                <a:lvl9pPr marL="274320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400" b="0" i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0,4</m:t>
                      </m:r>
                    </m:oMath>
                  </m:oMathPara>
                </a14:m>
                <a:endParaRPr lang="cs-CZ" sz="2400" dirty="0">
                  <a:solidFill>
                    <a:srgbClr val="C000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5" name="TextovéPole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3916" y="2996952"/>
                <a:ext cx="777923" cy="576064"/>
              </a:xfrm>
              <a:prstGeom prst="rect">
                <a:avLst/>
              </a:prstGeom>
              <a:blipFill rotWithShape="1">
                <a:blip r:embed="rId9"/>
                <a:stretch>
                  <a:fillRect l="-156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Zástupný symbol pro obsah 1"/>
          <p:cNvSpPr txBox="1">
            <a:spLocks/>
          </p:cNvSpPr>
          <p:nvPr/>
        </p:nvSpPr>
        <p:spPr>
          <a:xfrm>
            <a:off x="3562153" y="3011024"/>
            <a:ext cx="5474343" cy="4899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dirty="0" smtClean="0">
                <a:solidFill>
                  <a:srgbClr val="C00000"/>
                </a:solidFill>
                <a:latin typeface="Calibri" pitchFamily="34" charset="0"/>
              </a:rPr>
              <a:t>nula celá čtyři desetiny</a:t>
            </a:r>
            <a:endParaRPr lang="cs-CZ" sz="10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cs-CZ" dirty="0" smtClean="0">
              <a:solidFill>
                <a:srgbClr val="C00000"/>
              </a:solidFill>
              <a:latin typeface="Calibri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ovéPole 36"/>
              <p:cNvSpPr txBox="1"/>
              <p:nvPr/>
            </p:nvSpPr>
            <p:spPr>
              <a:xfrm>
                <a:off x="985765" y="5274509"/>
                <a:ext cx="573732" cy="80438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Arial" pitchFamily="34" charset="0"/>
                  <a:buChar char="•"/>
                  <a:defRPr sz="3200">
                    <a:solidFill>
                      <a:schemeClr val="tx2"/>
                    </a:solidFill>
                    <a:latin typeface="Calibri" pitchFamily="34" charset="0"/>
                  </a:defRPr>
                </a:lvl1pPr>
                <a:lvl2pPr marL="576263" indent="-27432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2200">
                    <a:solidFill>
                      <a:schemeClr val="tx2"/>
                    </a:solidFill>
                  </a:defRPr>
                </a:lvl2pPr>
                <a:lvl3pPr marL="855663" indent="-22860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2000">
                    <a:solidFill>
                      <a:schemeClr val="tx2"/>
                    </a:solidFill>
                  </a:defRPr>
                </a:lvl3pPr>
                <a:lvl4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>
                    <a:solidFill>
                      <a:schemeClr val="tx2"/>
                    </a:solidFill>
                  </a:defRPr>
                </a:lvl4pPr>
                <a:lvl5pPr marL="1463040" indent="-22860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1600">
                    <a:solidFill>
                      <a:schemeClr val="tx2"/>
                    </a:solidFill>
                  </a:defRPr>
                </a:lvl5pPr>
                <a:lvl6pPr marL="178308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6pPr>
                <a:lvl7pPr marL="210312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7pPr>
                <a:lvl8pPr marL="242316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8pPr>
                <a:lvl9pPr marL="274320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18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800" b="0" i="0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274</m:t>
                          </m:r>
                        </m:num>
                        <m:den>
                          <m:r>
                            <a:rPr lang="cs-CZ" sz="180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  <m:r>
                            <a:rPr lang="cs-CZ" sz="1800" b="0" i="0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00</m:t>
                          </m:r>
                        </m:den>
                      </m:f>
                    </m:oMath>
                  </m:oMathPara>
                </a14:m>
                <a:endParaRPr lang="cs-CZ" sz="18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7" name="TextovéPole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765" y="5274509"/>
                <a:ext cx="573732" cy="804387"/>
              </a:xfrm>
              <a:prstGeom prst="rect">
                <a:avLst/>
              </a:prstGeom>
              <a:blipFill rotWithShape="1">
                <a:blip r:embed="rId10"/>
                <a:stretch>
                  <a:fillRect r="-425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ovéPole 37"/>
              <p:cNvSpPr txBox="1"/>
              <p:nvPr/>
            </p:nvSpPr>
            <p:spPr>
              <a:xfrm>
                <a:off x="2353916" y="5358816"/>
                <a:ext cx="777923" cy="57606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Arial" pitchFamily="34" charset="0"/>
                  <a:buChar char="•"/>
                  <a:defRPr sz="3200">
                    <a:solidFill>
                      <a:schemeClr val="tx2"/>
                    </a:solidFill>
                    <a:latin typeface="Calibri" pitchFamily="34" charset="0"/>
                  </a:defRPr>
                </a:lvl1pPr>
                <a:lvl2pPr marL="576263" indent="-27432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2200">
                    <a:solidFill>
                      <a:schemeClr val="tx2"/>
                    </a:solidFill>
                  </a:defRPr>
                </a:lvl2pPr>
                <a:lvl3pPr marL="855663" indent="-22860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2000">
                    <a:solidFill>
                      <a:schemeClr val="tx2"/>
                    </a:solidFill>
                  </a:defRPr>
                </a:lvl3pPr>
                <a:lvl4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>
                    <a:solidFill>
                      <a:schemeClr val="tx2"/>
                    </a:solidFill>
                  </a:defRPr>
                </a:lvl4pPr>
                <a:lvl5pPr marL="1463040" indent="-22860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1600">
                    <a:solidFill>
                      <a:schemeClr val="tx2"/>
                    </a:solidFill>
                  </a:defRPr>
                </a:lvl5pPr>
                <a:lvl6pPr marL="178308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6pPr>
                <a:lvl7pPr marL="210312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7pPr>
                <a:lvl8pPr marL="242316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8pPr>
                <a:lvl9pPr marL="274320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0,</m:t>
                      </m:r>
                      <m:r>
                        <a:rPr lang="cs-CZ" sz="2400" b="0" i="0" smtClean="0">
                          <a:solidFill>
                            <a:srgbClr val="C00000"/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cs-CZ" sz="2400" b="0" i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74</m:t>
                      </m:r>
                    </m:oMath>
                  </m:oMathPara>
                </a14:m>
                <a:endParaRPr lang="cs-CZ" sz="2400" dirty="0">
                  <a:solidFill>
                    <a:srgbClr val="C000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8" name="TextovéPole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3916" y="5358816"/>
                <a:ext cx="777923" cy="576064"/>
              </a:xfrm>
              <a:prstGeom prst="rect">
                <a:avLst/>
              </a:prstGeom>
              <a:blipFill rotWithShape="1">
                <a:blip r:embed="rId11"/>
                <a:stretch>
                  <a:fillRect l="-1563" r="-2109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Zástupný symbol pro obsah 1"/>
          <p:cNvSpPr txBox="1">
            <a:spLocks/>
          </p:cNvSpPr>
          <p:nvPr/>
        </p:nvSpPr>
        <p:spPr>
          <a:xfrm>
            <a:off x="3562153" y="5372888"/>
            <a:ext cx="5474343" cy="4899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dirty="0" smtClean="0">
                <a:latin typeface="Calibri" pitchFamily="34" charset="0"/>
              </a:rPr>
              <a:t>nula celá dvě stě sedmdesát </a:t>
            </a:r>
            <a:r>
              <a:rPr lang="cs-CZ" dirty="0">
                <a:latin typeface="Calibri" pitchFamily="34" charset="0"/>
              </a:rPr>
              <a:t>čtyři </a:t>
            </a:r>
            <a:r>
              <a:rPr lang="cs-CZ" dirty="0" smtClean="0">
                <a:latin typeface="Calibri" pitchFamily="34" charset="0"/>
              </a:rPr>
              <a:t>tisícin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ovéPole 39"/>
              <p:cNvSpPr txBox="1"/>
              <p:nvPr/>
            </p:nvSpPr>
            <p:spPr>
              <a:xfrm>
                <a:off x="985765" y="5864973"/>
                <a:ext cx="573732" cy="80438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Arial" pitchFamily="34" charset="0"/>
                  <a:buChar char="•"/>
                  <a:defRPr sz="3200">
                    <a:solidFill>
                      <a:schemeClr val="tx2"/>
                    </a:solidFill>
                    <a:latin typeface="Calibri" pitchFamily="34" charset="0"/>
                  </a:defRPr>
                </a:lvl1pPr>
                <a:lvl2pPr marL="576263" indent="-27432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2200">
                    <a:solidFill>
                      <a:schemeClr val="tx2"/>
                    </a:solidFill>
                  </a:defRPr>
                </a:lvl2pPr>
                <a:lvl3pPr marL="855663" indent="-22860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2000">
                    <a:solidFill>
                      <a:schemeClr val="tx2"/>
                    </a:solidFill>
                  </a:defRPr>
                </a:lvl3pPr>
                <a:lvl4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>
                    <a:solidFill>
                      <a:schemeClr val="tx2"/>
                    </a:solidFill>
                  </a:defRPr>
                </a:lvl4pPr>
                <a:lvl5pPr marL="1463040" indent="-22860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1600">
                    <a:solidFill>
                      <a:schemeClr val="tx2"/>
                    </a:solidFill>
                  </a:defRPr>
                </a:lvl5pPr>
                <a:lvl6pPr marL="178308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6pPr>
                <a:lvl7pPr marL="210312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7pPr>
                <a:lvl8pPr marL="242316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8pPr>
                <a:lvl9pPr marL="274320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180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800" b="0" i="0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159</m:t>
                          </m:r>
                        </m:num>
                        <m:den>
                          <m:r>
                            <a:rPr lang="cs-CZ" sz="180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  <m:r>
                            <a:rPr lang="cs-CZ" sz="1800" b="0" i="0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00</m:t>
                          </m:r>
                        </m:den>
                      </m:f>
                    </m:oMath>
                  </m:oMathPara>
                </a14:m>
                <a:endParaRPr lang="cs-CZ" sz="18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40" name="TextovéPole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765" y="5864973"/>
                <a:ext cx="573732" cy="804387"/>
              </a:xfrm>
              <a:prstGeom prst="rect">
                <a:avLst/>
              </a:prstGeom>
              <a:blipFill rotWithShape="1">
                <a:blip r:embed="rId12"/>
                <a:stretch>
                  <a:fillRect r="-425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ovéPole 40"/>
              <p:cNvSpPr txBox="1"/>
              <p:nvPr/>
            </p:nvSpPr>
            <p:spPr>
              <a:xfrm>
                <a:off x="2353916" y="5949280"/>
                <a:ext cx="1054168" cy="57606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Arial" pitchFamily="34" charset="0"/>
                  <a:buChar char="•"/>
                  <a:defRPr sz="3200">
                    <a:solidFill>
                      <a:schemeClr val="tx2"/>
                    </a:solidFill>
                    <a:latin typeface="Calibri" pitchFamily="34" charset="0"/>
                  </a:defRPr>
                </a:lvl1pPr>
                <a:lvl2pPr marL="576263" indent="-27432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2200">
                    <a:solidFill>
                      <a:schemeClr val="tx2"/>
                    </a:solidFill>
                  </a:defRPr>
                </a:lvl2pPr>
                <a:lvl3pPr marL="855663" indent="-22860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2000">
                    <a:solidFill>
                      <a:schemeClr val="tx2"/>
                    </a:solidFill>
                  </a:defRPr>
                </a:lvl3pPr>
                <a:lvl4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>
                    <a:solidFill>
                      <a:schemeClr val="tx2"/>
                    </a:solidFill>
                  </a:defRPr>
                </a:lvl4pPr>
                <a:lvl5pPr marL="1463040" indent="-228600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1600">
                    <a:solidFill>
                      <a:schemeClr val="tx2"/>
                    </a:solidFill>
                  </a:defRPr>
                </a:lvl5pPr>
                <a:lvl6pPr marL="178308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6pPr>
                <a:lvl7pPr marL="210312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7pPr>
                <a:lvl8pPr marL="242316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8pPr>
                <a:lvl9pPr marL="2743200" indent="-228600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>
                    <a:solidFill>
                      <a:schemeClr val="tx2"/>
                    </a:solidFill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sz="24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0,</m:t>
                    </m:r>
                  </m:oMath>
                </a14:m>
                <a:r>
                  <a:rPr lang="cs-CZ" sz="2400" dirty="0" smtClean="0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159</a:t>
                </a:r>
                <a:endParaRPr lang="cs-CZ" sz="2400" dirty="0">
                  <a:solidFill>
                    <a:srgbClr val="C000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1" name="TextovéPole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3916" y="5949280"/>
                <a:ext cx="1054168" cy="576064"/>
              </a:xfrm>
              <a:prstGeom prst="rect">
                <a:avLst/>
              </a:prstGeom>
              <a:blipFill rotWithShape="1">
                <a:blip r:embed="rId13"/>
                <a:stretch>
                  <a:fillRect l="-1156" t="-8511" b="-425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Zástupný symbol pro obsah 1"/>
          <p:cNvSpPr txBox="1">
            <a:spLocks/>
          </p:cNvSpPr>
          <p:nvPr/>
        </p:nvSpPr>
        <p:spPr>
          <a:xfrm>
            <a:off x="3562153" y="5963352"/>
            <a:ext cx="5474343" cy="4899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dirty="0" smtClean="0">
                <a:solidFill>
                  <a:srgbClr val="C00000"/>
                </a:solidFill>
                <a:latin typeface="Calibri" pitchFamily="34" charset="0"/>
              </a:rPr>
              <a:t>nula celá sto padesát devět tisícin</a:t>
            </a:r>
          </a:p>
        </p:txBody>
      </p:sp>
    </p:spTree>
    <p:extLst>
      <p:ext uri="{BB962C8B-B14F-4D97-AF65-F5344CB8AC3E}">
        <p14:creationId xmlns:p14="http://schemas.microsoft.com/office/powerpoint/2010/main" val="218701209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22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79513" y="2348880"/>
            <a:ext cx="8784976" cy="4032448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cs-CZ" sz="3200" dirty="0" smtClean="0">
                <a:latin typeface="Calibri" pitchFamily="34" charset="0"/>
              </a:rPr>
              <a:t>Znázorněte číslo 0,3 (</a:t>
            </a:r>
            <a:r>
              <a:rPr lang="cs-CZ" sz="3200" dirty="0" smtClean="0">
                <a:solidFill>
                  <a:schemeClr val="tx1"/>
                </a:solidFill>
                <a:latin typeface="Calibri" pitchFamily="34" charset="0"/>
              </a:rPr>
              <a:t>nula</a:t>
            </a:r>
            <a:r>
              <a:rPr lang="cs-CZ" sz="3200" dirty="0" smtClean="0">
                <a:latin typeface="Calibri" pitchFamily="34" charset="0"/>
              </a:rPr>
              <a:t> </a:t>
            </a:r>
            <a:r>
              <a:rPr lang="cs-CZ" sz="3200" dirty="0" smtClean="0">
                <a:solidFill>
                  <a:schemeClr val="tx1"/>
                </a:solidFill>
                <a:latin typeface="Calibri" pitchFamily="34" charset="0"/>
              </a:rPr>
              <a:t>celá</a:t>
            </a:r>
            <a:r>
              <a:rPr lang="cs-CZ" sz="3200" dirty="0" smtClean="0">
                <a:latin typeface="Calibri" pitchFamily="34" charset="0"/>
              </a:rPr>
              <a:t> </a:t>
            </a:r>
            <a:r>
              <a:rPr lang="cs-CZ" sz="3200" dirty="0" smtClean="0">
                <a:solidFill>
                  <a:srgbClr val="C00000"/>
                </a:solidFill>
                <a:latin typeface="Calibri" pitchFamily="34" charset="0"/>
              </a:rPr>
              <a:t>tři</a:t>
            </a:r>
            <a:r>
              <a:rPr lang="cs-CZ" sz="3200" dirty="0" smtClean="0">
                <a:latin typeface="Calibri" pitchFamily="34" charset="0"/>
              </a:rPr>
              <a:t> </a:t>
            </a:r>
            <a:r>
              <a:rPr lang="cs-CZ" sz="3200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desetiny</a:t>
            </a:r>
            <a:r>
              <a:rPr lang="cs-CZ" sz="3200" dirty="0" smtClean="0">
                <a:latin typeface="Calibri" pitchFamily="34" charset="0"/>
              </a:rPr>
              <a:t>) na číselné ose:</a:t>
            </a:r>
          </a:p>
          <a:p>
            <a:pPr>
              <a:buFont typeface="Arial" pitchFamily="34" charset="0"/>
              <a:buChar char="•"/>
            </a:pPr>
            <a:endParaRPr lang="cs-CZ" sz="3200" dirty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cs-CZ" sz="3200" dirty="0" smtClean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cs-CZ" sz="3200" dirty="0" smtClean="0">
                <a:latin typeface="Calibri" pitchFamily="34" charset="0"/>
              </a:rPr>
              <a:t>Sestrojíme číselnou osu s jednotkami</a:t>
            </a:r>
          </a:p>
          <a:p>
            <a:pPr>
              <a:buFont typeface="Arial" pitchFamily="34" charset="0"/>
              <a:buChar char="•"/>
            </a:pPr>
            <a:r>
              <a:rPr lang="cs-CZ" sz="3200" dirty="0" smtClean="0">
                <a:latin typeface="Calibri" pitchFamily="34" charset="0"/>
              </a:rPr>
              <a:t>Každou jednotku rozdělíme na </a:t>
            </a:r>
            <a:r>
              <a:rPr lang="cs-CZ" sz="3200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deset </a:t>
            </a:r>
            <a:r>
              <a:rPr lang="cs-CZ" sz="3200" dirty="0" smtClean="0">
                <a:latin typeface="Calibri" pitchFamily="34" charset="0"/>
              </a:rPr>
              <a:t>dílů</a:t>
            </a:r>
          </a:p>
          <a:p>
            <a:pPr>
              <a:buFont typeface="Arial" pitchFamily="34" charset="0"/>
              <a:buChar char="•"/>
            </a:pPr>
            <a:r>
              <a:rPr lang="cs-CZ" sz="3200" dirty="0" smtClean="0">
                <a:latin typeface="Calibri" pitchFamily="34" charset="0"/>
              </a:rPr>
              <a:t>Od </a:t>
            </a:r>
            <a:r>
              <a:rPr lang="cs-CZ" sz="3200" dirty="0" smtClean="0">
                <a:solidFill>
                  <a:schemeClr val="tx1"/>
                </a:solidFill>
                <a:latin typeface="Calibri" pitchFamily="34" charset="0"/>
              </a:rPr>
              <a:t>nuly</a:t>
            </a:r>
            <a:r>
              <a:rPr lang="cs-CZ" sz="3200" dirty="0" smtClean="0">
                <a:latin typeface="Calibri" pitchFamily="34" charset="0"/>
              </a:rPr>
              <a:t> doprava napočítáme </a:t>
            </a:r>
            <a:r>
              <a:rPr lang="cs-CZ" sz="3200" dirty="0">
                <a:solidFill>
                  <a:srgbClr val="C00000"/>
                </a:solidFill>
                <a:latin typeface="Calibri" pitchFamily="34" charset="0"/>
              </a:rPr>
              <a:t>tři</a:t>
            </a:r>
            <a:r>
              <a:rPr lang="cs-CZ" sz="3200" dirty="0">
                <a:latin typeface="Calibri" pitchFamily="34" charset="0"/>
              </a:rPr>
              <a:t> </a:t>
            </a:r>
            <a:r>
              <a:rPr lang="cs-CZ" sz="3200" dirty="0" smtClean="0">
                <a:latin typeface="Calibri" pitchFamily="34" charset="0"/>
              </a:rPr>
              <a:t>dílky</a:t>
            </a:r>
            <a:endParaRPr lang="cs-CZ" sz="3200" dirty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cs-CZ" sz="3200" dirty="0" smtClean="0">
              <a:latin typeface="Calibri" pitchFamily="34" charset="0"/>
            </a:endParaRPr>
          </a:p>
          <a:p>
            <a:pPr marL="0" indent="0">
              <a:buNone/>
            </a:pPr>
            <a:endParaRPr lang="cs-CZ" sz="4400" i="1" dirty="0">
              <a:solidFill>
                <a:srgbClr val="FF0000"/>
              </a:solidFill>
              <a:latin typeface="Cambria Math"/>
            </a:endParaRP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885FD-E9F6-4616-A947-C967941DDDC2}" type="slidenum">
              <a:rPr lang="cs-CZ" smtClean="0"/>
              <a:pPr/>
              <a:t>4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Znázornění zlomku a desetinného čísla na číselné ose</a:t>
            </a:r>
            <a:endParaRPr lang="cs-CZ" dirty="0"/>
          </a:p>
        </p:txBody>
      </p:sp>
      <p:grpSp>
        <p:nvGrpSpPr>
          <p:cNvPr id="70" name="Skupina 69"/>
          <p:cNvGrpSpPr/>
          <p:nvPr/>
        </p:nvGrpSpPr>
        <p:grpSpPr>
          <a:xfrm>
            <a:off x="1043608" y="3573016"/>
            <a:ext cx="7056784" cy="614247"/>
            <a:chOff x="1043608" y="4806857"/>
            <a:chExt cx="7056784" cy="614247"/>
          </a:xfrm>
        </p:grpSpPr>
        <p:grpSp>
          <p:nvGrpSpPr>
            <p:cNvPr id="7" name="Skupina 6"/>
            <p:cNvGrpSpPr/>
            <p:nvPr/>
          </p:nvGrpSpPr>
          <p:grpSpPr>
            <a:xfrm>
              <a:off x="1186484" y="4806857"/>
              <a:ext cx="6786610" cy="142876"/>
              <a:chOff x="1186484" y="4806857"/>
              <a:chExt cx="6786610" cy="142876"/>
            </a:xfrm>
          </p:grpSpPr>
          <p:cxnSp>
            <p:nvCxnSpPr>
              <p:cNvPr id="47" name="Přímá spojovací čára 5"/>
              <p:cNvCxnSpPr/>
              <p:nvPr/>
            </p:nvCxnSpPr>
            <p:spPr>
              <a:xfrm>
                <a:off x="1186484" y="4877501"/>
                <a:ext cx="6786610" cy="1588"/>
              </a:xfrm>
              <a:prstGeom prst="line">
                <a:avLst/>
              </a:prstGeom>
              <a:ln w="28575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8" name="Přímá spojovací čára 7"/>
              <p:cNvCxnSpPr/>
              <p:nvPr/>
            </p:nvCxnSpPr>
            <p:spPr>
              <a:xfrm rot="5400000">
                <a:off x="1187278" y="4877501"/>
                <a:ext cx="142876" cy="1588"/>
              </a:xfrm>
              <a:prstGeom prst="line">
                <a:avLst/>
              </a:prstGeom>
              <a:ln w="28575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4" name="Přímá spojovací čára 13"/>
              <p:cNvCxnSpPr/>
              <p:nvPr/>
            </p:nvCxnSpPr>
            <p:spPr>
              <a:xfrm rot="5400000">
                <a:off x="4473428" y="4877501"/>
                <a:ext cx="142876" cy="1588"/>
              </a:xfrm>
              <a:prstGeom prst="line">
                <a:avLst/>
              </a:prstGeom>
              <a:ln w="28575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9" name="Přímá spojovací čára 18"/>
              <p:cNvCxnSpPr/>
              <p:nvPr/>
            </p:nvCxnSpPr>
            <p:spPr>
              <a:xfrm rot="5400000">
                <a:off x="7759574" y="4877501"/>
                <a:ext cx="142876" cy="1588"/>
              </a:xfrm>
              <a:prstGeom prst="line">
                <a:avLst/>
              </a:prstGeom>
              <a:ln w="28575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5" name="TextovéPole 34"/>
            <p:cNvSpPr txBox="1"/>
            <p:nvPr/>
          </p:nvSpPr>
          <p:spPr>
            <a:xfrm>
              <a:off x="1043608" y="4959439"/>
              <a:ext cx="432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cs-CZ" sz="2400" dirty="0" smtClean="0">
                  <a:latin typeface="Calibri" pitchFamily="34" charset="0"/>
                </a:rPr>
                <a:t>0</a:t>
              </a:r>
              <a:endParaRPr lang="cs-CZ" sz="2400" dirty="0">
                <a:latin typeface="Calibri" pitchFamily="34" charset="0"/>
              </a:endParaRPr>
            </a:p>
          </p:txBody>
        </p:sp>
        <p:sp>
          <p:nvSpPr>
            <p:cNvPr id="36" name="TextovéPole 35"/>
            <p:cNvSpPr txBox="1"/>
            <p:nvPr/>
          </p:nvSpPr>
          <p:spPr>
            <a:xfrm>
              <a:off x="4356024" y="4959439"/>
              <a:ext cx="432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cs-CZ" sz="2400" dirty="0" smtClean="0">
                  <a:latin typeface="Calibri" pitchFamily="34" charset="0"/>
                </a:rPr>
                <a:t>1</a:t>
              </a:r>
              <a:endParaRPr lang="cs-CZ" sz="2400" dirty="0">
                <a:latin typeface="Calibri" pitchFamily="34" charset="0"/>
              </a:endParaRPr>
            </a:p>
          </p:txBody>
        </p:sp>
        <p:sp>
          <p:nvSpPr>
            <p:cNvPr id="37" name="TextovéPole 36"/>
            <p:cNvSpPr txBox="1"/>
            <p:nvPr/>
          </p:nvSpPr>
          <p:spPr>
            <a:xfrm>
              <a:off x="7668392" y="4959439"/>
              <a:ext cx="432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cs-CZ" sz="2400" dirty="0" smtClean="0">
                  <a:latin typeface="Calibri" pitchFamily="34" charset="0"/>
                </a:rPr>
                <a:t>2</a:t>
              </a:r>
              <a:endParaRPr lang="cs-CZ" sz="2400" dirty="0">
                <a:latin typeface="Calibri" pitchFamily="34" charset="0"/>
              </a:endParaRPr>
            </a:p>
          </p:txBody>
        </p:sp>
      </p:grpSp>
      <p:grpSp>
        <p:nvGrpSpPr>
          <p:cNvPr id="6" name="Skupina 5"/>
          <p:cNvGrpSpPr/>
          <p:nvPr/>
        </p:nvGrpSpPr>
        <p:grpSpPr>
          <a:xfrm>
            <a:off x="1586537" y="3573016"/>
            <a:ext cx="5916658" cy="142876"/>
            <a:chOff x="1586537" y="4806857"/>
            <a:chExt cx="5916658" cy="142876"/>
          </a:xfrm>
        </p:grpSpPr>
        <p:cxnSp>
          <p:nvCxnSpPr>
            <p:cNvPr id="49" name="Přímá spojovací čára 8"/>
            <p:cNvCxnSpPr/>
            <p:nvPr/>
          </p:nvCxnSpPr>
          <p:spPr>
            <a:xfrm rot="5400000">
              <a:off x="1515893" y="4877501"/>
              <a:ext cx="142876" cy="1588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Přímá spojovací čára 9"/>
            <p:cNvCxnSpPr/>
            <p:nvPr/>
          </p:nvCxnSpPr>
          <p:spPr>
            <a:xfrm rot="5400000">
              <a:off x="2173123" y="4877501"/>
              <a:ext cx="142876" cy="1588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Přímá spojovací čára 10"/>
            <p:cNvCxnSpPr/>
            <p:nvPr/>
          </p:nvCxnSpPr>
          <p:spPr>
            <a:xfrm rot="5400000">
              <a:off x="2830353" y="4877501"/>
              <a:ext cx="142876" cy="1588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Přímá spojovací čára 11"/>
            <p:cNvCxnSpPr/>
            <p:nvPr/>
          </p:nvCxnSpPr>
          <p:spPr>
            <a:xfrm rot="5400000">
              <a:off x="3487583" y="4877501"/>
              <a:ext cx="142876" cy="1588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Přímá spojovací čára 12"/>
            <p:cNvCxnSpPr/>
            <p:nvPr/>
          </p:nvCxnSpPr>
          <p:spPr>
            <a:xfrm rot="5400000">
              <a:off x="3816198" y="4877501"/>
              <a:ext cx="142876" cy="1588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Přímá spojovací čára 14"/>
            <p:cNvCxnSpPr/>
            <p:nvPr/>
          </p:nvCxnSpPr>
          <p:spPr>
            <a:xfrm rot="5400000">
              <a:off x="5130658" y="4877501"/>
              <a:ext cx="142876" cy="1588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Přímá spojovací čára 15"/>
            <p:cNvCxnSpPr/>
            <p:nvPr/>
          </p:nvCxnSpPr>
          <p:spPr>
            <a:xfrm rot="5400000">
              <a:off x="5787888" y="4877501"/>
              <a:ext cx="142876" cy="1588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Přímá spojovací čára 16"/>
            <p:cNvCxnSpPr/>
            <p:nvPr/>
          </p:nvCxnSpPr>
          <p:spPr>
            <a:xfrm rot="5400000">
              <a:off x="6445118" y="4877501"/>
              <a:ext cx="142876" cy="1588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Přímá spojovací čára 17"/>
            <p:cNvCxnSpPr/>
            <p:nvPr/>
          </p:nvCxnSpPr>
          <p:spPr>
            <a:xfrm rot="5400000">
              <a:off x="7102348" y="4877501"/>
              <a:ext cx="142876" cy="1588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Přímá spojovací čára 8"/>
            <p:cNvCxnSpPr/>
            <p:nvPr/>
          </p:nvCxnSpPr>
          <p:spPr>
            <a:xfrm rot="5400000">
              <a:off x="1844508" y="4877501"/>
              <a:ext cx="142876" cy="1588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Přímá spojovací čára 9"/>
            <p:cNvCxnSpPr/>
            <p:nvPr/>
          </p:nvCxnSpPr>
          <p:spPr>
            <a:xfrm rot="5400000">
              <a:off x="2501738" y="4877501"/>
              <a:ext cx="142876" cy="1588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Přímá spojovací čára 10"/>
            <p:cNvCxnSpPr/>
            <p:nvPr/>
          </p:nvCxnSpPr>
          <p:spPr>
            <a:xfrm rot="5400000">
              <a:off x="3158968" y="4877501"/>
              <a:ext cx="142876" cy="1588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Přímá spojovací čára 12"/>
            <p:cNvCxnSpPr/>
            <p:nvPr/>
          </p:nvCxnSpPr>
          <p:spPr>
            <a:xfrm rot="5400000">
              <a:off x="4144813" y="4877501"/>
              <a:ext cx="142876" cy="1588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Přímá spojovací čára 13"/>
            <p:cNvCxnSpPr/>
            <p:nvPr/>
          </p:nvCxnSpPr>
          <p:spPr>
            <a:xfrm rot="5400000">
              <a:off x="4802043" y="4877501"/>
              <a:ext cx="142876" cy="1588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Přímá spojovací čára 14"/>
            <p:cNvCxnSpPr/>
            <p:nvPr/>
          </p:nvCxnSpPr>
          <p:spPr>
            <a:xfrm rot="5400000">
              <a:off x="5459273" y="4877501"/>
              <a:ext cx="142876" cy="1588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Přímá spojovací čára 15"/>
            <p:cNvCxnSpPr/>
            <p:nvPr/>
          </p:nvCxnSpPr>
          <p:spPr>
            <a:xfrm rot="5400000">
              <a:off x="6116503" y="4877501"/>
              <a:ext cx="142876" cy="1588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Přímá spojovací čára 16"/>
            <p:cNvCxnSpPr/>
            <p:nvPr/>
          </p:nvCxnSpPr>
          <p:spPr>
            <a:xfrm rot="5400000">
              <a:off x="6773733" y="4877501"/>
              <a:ext cx="142876" cy="1588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Přímá spojovací čára 17"/>
            <p:cNvCxnSpPr/>
            <p:nvPr/>
          </p:nvCxnSpPr>
          <p:spPr>
            <a:xfrm rot="5400000">
              <a:off x="7430963" y="4877501"/>
              <a:ext cx="142876" cy="1588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3" name="Skupina 72"/>
          <p:cNvGrpSpPr/>
          <p:nvPr/>
        </p:nvGrpSpPr>
        <p:grpSpPr>
          <a:xfrm>
            <a:off x="2051768" y="3573016"/>
            <a:ext cx="432000" cy="605681"/>
            <a:chOff x="2051768" y="3573016"/>
            <a:chExt cx="432000" cy="605681"/>
          </a:xfrm>
        </p:grpSpPr>
        <p:sp>
          <p:nvSpPr>
            <p:cNvPr id="71" name="Ovál 70"/>
            <p:cNvSpPr/>
            <p:nvPr/>
          </p:nvSpPr>
          <p:spPr>
            <a:xfrm>
              <a:off x="2195736" y="3573016"/>
              <a:ext cx="94397" cy="94397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72" name="TextovéPole 71"/>
            <p:cNvSpPr txBox="1"/>
            <p:nvPr/>
          </p:nvSpPr>
          <p:spPr>
            <a:xfrm>
              <a:off x="2051768" y="3717032"/>
              <a:ext cx="432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cs-CZ" sz="2400" dirty="0" smtClean="0">
                  <a:solidFill>
                    <a:srgbClr val="C00000"/>
                  </a:solidFill>
                  <a:latin typeface="Calibri" pitchFamily="34" charset="0"/>
                </a:rPr>
                <a:t>0,3</a:t>
              </a:r>
              <a:endParaRPr lang="cs-CZ" sz="2400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6404199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79513" y="2348880"/>
            <a:ext cx="8784976" cy="4032448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cs-CZ" sz="3200" dirty="0" smtClean="0">
                <a:latin typeface="Calibri" pitchFamily="34" charset="0"/>
              </a:rPr>
              <a:t>Znázorněte číslo 1,6 (</a:t>
            </a:r>
            <a:r>
              <a:rPr lang="cs-CZ" sz="3200" dirty="0" smtClean="0">
                <a:solidFill>
                  <a:schemeClr val="tx1"/>
                </a:solidFill>
                <a:latin typeface="Calibri" pitchFamily="34" charset="0"/>
              </a:rPr>
              <a:t>jedna celá</a:t>
            </a:r>
            <a:r>
              <a:rPr lang="cs-CZ" sz="3200" dirty="0" smtClean="0">
                <a:latin typeface="Calibri" pitchFamily="34" charset="0"/>
              </a:rPr>
              <a:t> </a:t>
            </a:r>
            <a:r>
              <a:rPr lang="cs-CZ" sz="3200" dirty="0" smtClean="0">
                <a:solidFill>
                  <a:srgbClr val="C00000"/>
                </a:solidFill>
                <a:latin typeface="Calibri" pitchFamily="34" charset="0"/>
              </a:rPr>
              <a:t>šest </a:t>
            </a:r>
            <a:r>
              <a:rPr lang="cs-CZ" sz="3200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desetin</a:t>
            </a:r>
            <a:r>
              <a:rPr lang="cs-CZ" sz="3200" dirty="0" smtClean="0">
                <a:latin typeface="Calibri" pitchFamily="34" charset="0"/>
              </a:rPr>
              <a:t>) na číselné ose:</a:t>
            </a:r>
          </a:p>
          <a:p>
            <a:pPr>
              <a:buFont typeface="Arial" pitchFamily="34" charset="0"/>
              <a:buChar char="•"/>
            </a:pPr>
            <a:endParaRPr lang="cs-CZ" sz="3200" dirty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cs-CZ" sz="3200" dirty="0" smtClean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cs-CZ" sz="3200" dirty="0" smtClean="0">
                <a:latin typeface="Calibri" pitchFamily="34" charset="0"/>
              </a:rPr>
              <a:t>Sestrojíme číselnou osu s jednotkami</a:t>
            </a:r>
          </a:p>
          <a:p>
            <a:pPr>
              <a:buFont typeface="Arial" pitchFamily="34" charset="0"/>
              <a:buChar char="•"/>
            </a:pPr>
            <a:r>
              <a:rPr lang="cs-CZ" sz="3200" dirty="0" smtClean="0">
                <a:latin typeface="Calibri" pitchFamily="34" charset="0"/>
              </a:rPr>
              <a:t>Každou jednotku rozdělíme na </a:t>
            </a:r>
            <a:r>
              <a:rPr lang="cs-CZ" sz="3200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deset </a:t>
            </a:r>
            <a:r>
              <a:rPr lang="cs-CZ" sz="3200" dirty="0" smtClean="0">
                <a:latin typeface="Calibri" pitchFamily="34" charset="0"/>
              </a:rPr>
              <a:t>dílů</a:t>
            </a:r>
          </a:p>
          <a:p>
            <a:pPr>
              <a:buFont typeface="Arial" pitchFamily="34" charset="0"/>
              <a:buChar char="•"/>
            </a:pPr>
            <a:r>
              <a:rPr lang="cs-CZ" sz="3200" dirty="0" smtClean="0">
                <a:latin typeface="Calibri" pitchFamily="34" charset="0"/>
              </a:rPr>
              <a:t>Od </a:t>
            </a:r>
            <a:r>
              <a:rPr lang="cs-CZ" sz="3200" dirty="0" smtClean="0">
                <a:solidFill>
                  <a:schemeClr val="tx1"/>
                </a:solidFill>
                <a:latin typeface="Calibri" pitchFamily="34" charset="0"/>
              </a:rPr>
              <a:t>jedné </a:t>
            </a:r>
            <a:r>
              <a:rPr lang="cs-CZ" sz="3200" dirty="0" smtClean="0">
                <a:latin typeface="Calibri" pitchFamily="34" charset="0"/>
              </a:rPr>
              <a:t>doprava napočítáme </a:t>
            </a:r>
            <a:r>
              <a:rPr lang="cs-CZ" sz="3200" dirty="0" smtClean="0">
                <a:solidFill>
                  <a:srgbClr val="C00000"/>
                </a:solidFill>
                <a:latin typeface="Calibri" pitchFamily="34" charset="0"/>
              </a:rPr>
              <a:t>šest </a:t>
            </a:r>
            <a:r>
              <a:rPr lang="cs-CZ" sz="3200" dirty="0" smtClean="0">
                <a:latin typeface="Calibri" pitchFamily="34" charset="0"/>
              </a:rPr>
              <a:t>dílků</a:t>
            </a:r>
            <a:endParaRPr lang="cs-CZ" sz="3200" dirty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cs-CZ" sz="3200" dirty="0" smtClean="0">
              <a:latin typeface="Calibri" pitchFamily="34" charset="0"/>
            </a:endParaRPr>
          </a:p>
          <a:p>
            <a:pPr marL="0" indent="0">
              <a:buNone/>
            </a:pPr>
            <a:endParaRPr lang="cs-CZ" sz="4400" i="1" dirty="0">
              <a:solidFill>
                <a:srgbClr val="FF0000"/>
              </a:solidFill>
              <a:latin typeface="Cambria Math"/>
            </a:endParaRP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885FD-E9F6-4616-A947-C967941DDDC2}" type="slidenum">
              <a:rPr lang="cs-CZ" smtClean="0"/>
              <a:pPr/>
              <a:t>5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Znázornění zlomku a desetinného čísla na číselné ose</a:t>
            </a:r>
            <a:endParaRPr lang="cs-CZ" dirty="0"/>
          </a:p>
        </p:txBody>
      </p:sp>
      <p:grpSp>
        <p:nvGrpSpPr>
          <p:cNvPr id="70" name="Skupina 69"/>
          <p:cNvGrpSpPr/>
          <p:nvPr/>
        </p:nvGrpSpPr>
        <p:grpSpPr>
          <a:xfrm>
            <a:off x="1043608" y="3573016"/>
            <a:ext cx="7056784" cy="614247"/>
            <a:chOff x="1043608" y="4806857"/>
            <a:chExt cx="7056784" cy="614247"/>
          </a:xfrm>
        </p:grpSpPr>
        <p:grpSp>
          <p:nvGrpSpPr>
            <p:cNvPr id="7" name="Skupina 6"/>
            <p:cNvGrpSpPr/>
            <p:nvPr/>
          </p:nvGrpSpPr>
          <p:grpSpPr>
            <a:xfrm>
              <a:off x="1186484" y="4806857"/>
              <a:ext cx="6786610" cy="142876"/>
              <a:chOff x="1186484" y="4806857"/>
              <a:chExt cx="6786610" cy="142876"/>
            </a:xfrm>
          </p:grpSpPr>
          <p:cxnSp>
            <p:nvCxnSpPr>
              <p:cNvPr id="47" name="Přímá spojovací čára 5"/>
              <p:cNvCxnSpPr/>
              <p:nvPr/>
            </p:nvCxnSpPr>
            <p:spPr>
              <a:xfrm>
                <a:off x="1186484" y="4877501"/>
                <a:ext cx="6786610" cy="1588"/>
              </a:xfrm>
              <a:prstGeom prst="line">
                <a:avLst/>
              </a:prstGeom>
              <a:ln w="28575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8" name="Přímá spojovací čára 7"/>
              <p:cNvCxnSpPr/>
              <p:nvPr/>
            </p:nvCxnSpPr>
            <p:spPr>
              <a:xfrm rot="5400000">
                <a:off x="1187278" y="4877501"/>
                <a:ext cx="142876" cy="1588"/>
              </a:xfrm>
              <a:prstGeom prst="line">
                <a:avLst/>
              </a:prstGeom>
              <a:ln w="28575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4" name="Přímá spojovací čára 13"/>
              <p:cNvCxnSpPr/>
              <p:nvPr/>
            </p:nvCxnSpPr>
            <p:spPr>
              <a:xfrm rot="5400000">
                <a:off x="4473428" y="4877501"/>
                <a:ext cx="142876" cy="1588"/>
              </a:xfrm>
              <a:prstGeom prst="line">
                <a:avLst/>
              </a:prstGeom>
              <a:ln w="28575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9" name="Přímá spojovací čára 18"/>
              <p:cNvCxnSpPr/>
              <p:nvPr/>
            </p:nvCxnSpPr>
            <p:spPr>
              <a:xfrm rot="5400000">
                <a:off x="7759574" y="4877501"/>
                <a:ext cx="142876" cy="1588"/>
              </a:xfrm>
              <a:prstGeom prst="line">
                <a:avLst/>
              </a:prstGeom>
              <a:ln w="28575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5" name="TextovéPole 34"/>
            <p:cNvSpPr txBox="1"/>
            <p:nvPr/>
          </p:nvSpPr>
          <p:spPr>
            <a:xfrm>
              <a:off x="1043608" y="4959439"/>
              <a:ext cx="432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cs-CZ" sz="2400" dirty="0" smtClean="0">
                  <a:latin typeface="Calibri" pitchFamily="34" charset="0"/>
                </a:rPr>
                <a:t>0</a:t>
              </a:r>
              <a:endParaRPr lang="cs-CZ" sz="2400" dirty="0">
                <a:latin typeface="Calibri" pitchFamily="34" charset="0"/>
              </a:endParaRPr>
            </a:p>
          </p:txBody>
        </p:sp>
        <p:sp>
          <p:nvSpPr>
            <p:cNvPr id="36" name="TextovéPole 35"/>
            <p:cNvSpPr txBox="1"/>
            <p:nvPr/>
          </p:nvSpPr>
          <p:spPr>
            <a:xfrm>
              <a:off x="4356024" y="4959439"/>
              <a:ext cx="432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cs-CZ" sz="2400" dirty="0" smtClean="0">
                  <a:latin typeface="Calibri" pitchFamily="34" charset="0"/>
                </a:rPr>
                <a:t>1</a:t>
              </a:r>
              <a:endParaRPr lang="cs-CZ" sz="2400" dirty="0">
                <a:latin typeface="Calibri" pitchFamily="34" charset="0"/>
              </a:endParaRPr>
            </a:p>
          </p:txBody>
        </p:sp>
        <p:sp>
          <p:nvSpPr>
            <p:cNvPr id="37" name="TextovéPole 36"/>
            <p:cNvSpPr txBox="1"/>
            <p:nvPr/>
          </p:nvSpPr>
          <p:spPr>
            <a:xfrm>
              <a:off x="7668392" y="4959439"/>
              <a:ext cx="432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cs-CZ" sz="2400" dirty="0" smtClean="0">
                  <a:latin typeface="Calibri" pitchFamily="34" charset="0"/>
                </a:rPr>
                <a:t>2</a:t>
              </a:r>
              <a:endParaRPr lang="cs-CZ" sz="2400" dirty="0">
                <a:latin typeface="Calibri" pitchFamily="34" charset="0"/>
              </a:endParaRPr>
            </a:p>
          </p:txBody>
        </p:sp>
      </p:grpSp>
      <p:grpSp>
        <p:nvGrpSpPr>
          <p:cNvPr id="6" name="Skupina 5"/>
          <p:cNvGrpSpPr/>
          <p:nvPr/>
        </p:nvGrpSpPr>
        <p:grpSpPr>
          <a:xfrm>
            <a:off x="1586537" y="3573016"/>
            <a:ext cx="5916658" cy="142876"/>
            <a:chOff x="1586537" y="4806857"/>
            <a:chExt cx="5916658" cy="142876"/>
          </a:xfrm>
        </p:grpSpPr>
        <p:cxnSp>
          <p:nvCxnSpPr>
            <p:cNvPr id="49" name="Přímá spojovací čára 8"/>
            <p:cNvCxnSpPr/>
            <p:nvPr/>
          </p:nvCxnSpPr>
          <p:spPr>
            <a:xfrm rot="5400000">
              <a:off x="1515893" y="4877501"/>
              <a:ext cx="142876" cy="1588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Přímá spojovací čára 9"/>
            <p:cNvCxnSpPr/>
            <p:nvPr/>
          </p:nvCxnSpPr>
          <p:spPr>
            <a:xfrm rot="5400000">
              <a:off x="2173123" y="4877501"/>
              <a:ext cx="142876" cy="1588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Přímá spojovací čára 10"/>
            <p:cNvCxnSpPr/>
            <p:nvPr/>
          </p:nvCxnSpPr>
          <p:spPr>
            <a:xfrm rot="5400000">
              <a:off x="2830353" y="4877501"/>
              <a:ext cx="142876" cy="1588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Přímá spojovací čára 11"/>
            <p:cNvCxnSpPr/>
            <p:nvPr/>
          </p:nvCxnSpPr>
          <p:spPr>
            <a:xfrm rot="5400000">
              <a:off x="3487583" y="4877501"/>
              <a:ext cx="142876" cy="1588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Přímá spojovací čára 12"/>
            <p:cNvCxnSpPr/>
            <p:nvPr/>
          </p:nvCxnSpPr>
          <p:spPr>
            <a:xfrm rot="5400000">
              <a:off x="3816198" y="4877501"/>
              <a:ext cx="142876" cy="1588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Přímá spojovací čára 14"/>
            <p:cNvCxnSpPr/>
            <p:nvPr/>
          </p:nvCxnSpPr>
          <p:spPr>
            <a:xfrm rot="5400000">
              <a:off x="5130658" y="4877501"/>
              <a:ext cx="142876" cy="1588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Přímá spojovací čára 15"/>
            <p:cNvCxnSpPr/>
            <p:nvPr/>
          </p:nvCxnSpPr>
          <p:spPr>
            <a:xfrm rot="5400000">
              <a:off x="5787888" y="4877501"/>
              <a:ext cx="142876" cy="1588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Přímá spojovací čára 16"/>
            <p:cNvCxnSpPr/>
            <p:nvPr/>
          </p:nvCxnSpPr>
          <p:spPr>
            <a:xfrm rot="5400000">
              <a:off x="6445118" y="4877501"/>
              <a:ext cx="142876" cy="1588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Přímá spojovací čára 17"/>
            <p:cNvCxnSpPr/>
            <p:nvPr/>
          </p:nvCxnSpPr>
          <p:spPr>
            <a:xfrm rot="5400000">
              <a:off x="7102348" y="4877501"/>
              <a:ext cx="142876" cy="1588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Přímá spojovací čára 8"/>
            <p:cNvCxnSpPr/>
            <p:nvPr/>
          </p:nvCxnSpPr>
          <p:spPr>
            <a:xfrm rot="5400000">
              <a:off x="1844508" y="4877501"/>
              <a:ext cx="142876" cy="1588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Přímá spojovací čára 9"/>
            <p:cNvCxnSpPr/>
            <p:nvPr/>
          </p:nvCxnSpPr>
          <p:spPr>
            <a:xfrm rot="5400000">
              <a:off x="2501738" y="4877501"/>
              <a:ext cx="142876" cy="1588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Přímá spojovací čára 10"/>
            <p:cNvCxnSpPr/>
            <p:nvPr/>
          </p:nvCxnSpPr>
          <p:spPr>
            <a:xfrm rot="5400000">
              <a:off x="3158968" y="4877501"/>
              <a:ext cx="142876" cy="1588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Přímá spojovací čára 12"/>
            <p:cNvCxnSpPr/>
            <p:nvPr/>
          </p:nvCxnSpPr>
          <p:spPr>
            <a:xfrm rot="5400000">
              <a:off x="4144813" y="4877501"/>
              <a:ext cx="142876" cy="1588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Přímá spojovací čára 13"/>
            <p:cNvCxnSpPr/>
            <p:nvPr/>
          </p:nvCxnSpPr>
          <p:spPr>
            <a:xfrm rot="5400000">
              <a:off x="4802043" y="4877501"/>
              <a:ext cx="142876" cy="1588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Přímá spojovací čára 14"/>
            <p:cNvCxnSpPr/>
            <p:nvPr/>
          </p:nvCxnSpPr>
          <p:spPr>
            <a:xfrm rot="5400000">
              <a:off x="5459273" y="4877501"/>
              <a:ext cx="142876" cy="1588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Přímá spojovací čára 15"/>
            <p:cNvCxnSpPr/>
            <p:nvPr/>
          </p:nvCxnSpPr>
          <p:spPr>
            <a:xfrm rot="5400000">
              <a:off x="6116503" y="4877501"/>
              <a:ext cx="142876" cy="1588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Přímá spojovací čára 16"/>
            <p:cNvCxnSpPr/>
            <p:nvPr/>
          </p:nvCxnSpPr>
          <p:spPr>
            <a:xfrm rot="5400000">
              <a:off x="6773733" y="4877501"/>
              <a:ext cx="142876" cy="1588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Přímá spojovací čára 17"/>
            <p:cNvCxnSpPr/>
            <p:nvPr/>
          </p:nvCxnSpPr>
          <p:spPr>
            <a:xfrm rot="5400000">
              <a:off x="7430963" y="4877501"/>
              <a:ext cx="142876" cy="1588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3" name="Skupina 72"/>
          <p:cNvGrpSpPr/>
          <p:nvPr/>
        </p:nvGrpSpPr>
        <p:grpSpPr>
          <a:xfrm>
            <a:off x="6300192" y="3573016"/>
            <a:ext cx="432000" cy="605681"/>
            <a:chOff x="2051768" y="3573016"/>
            <a:chExt cx="432000" cy="605681"/>
          </a:xfrm>
        </p:grpSpPr>
        <p:sp>
          <p:nvSpPr>
            <p:cNvPr id="71" name="Ovál 70"/>
            <p:cNvSpPr/>
            <p:nvPr/>
          </p:nvSpPr>
          <p:spPr>
            <a:xfrm>
              <a:off x="2195736" y="3573016"/>
              <a:ext cx="94397" cy="94397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72" name="TextovéPole 71"/>
            <p:cNvSpPr txBox="1"/>
            <p:nvPr/>
          </p:nvSpPr>
          <p:spPr>
            <a:xfrm>
              <a:off x="2051768" y="3717032"/>
              <a:ext cx="432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cs-CZ" sz="2400" dirty="0" smtClean="0">
                  <a:solidFill>
                    <a:srgbClr val="C00000"/>
                  </a:solidFill>
                  <a:latin typeface="Calibri" pitchFamily="34" charset="0"/>
                </a:rPr>
                <a:t>1,6</a:t>
              </a:r>
              <a:endParaRPr lang="cs-CZ" sz="2400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4612313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79513" y="2348880"/>
            <a:ext cx="8784976" cy="4032448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endParaRPr lang="cs-CZ" sz="3200" dirty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cs-CZ" sz="3200" dirty="0" smtClean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cs-CZ" sz="3200" dirty="0" smtClean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cs-CZ" sz="3200" dirty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cs-CZ" sz="3200" dirty="0" smtClean="0">
                <a:latin typeface="Calibri" pitchFamily="34" charset="0"/>
              </a:rPr>
              <a:t>Klikněte na </a:t>
            </a:r>
            <a:r>
              <a:rPr lang="cs-CZ" sz="3200" dirty="0" smtClean="0">
                <a:solidFill>
                  <a:srgbClr val="92D050"/>
                </a:solidFill>
                <a:latin typeface="Calibri" pitchFamily="34" charset="0"/>
              </a:rPr>
              <a:t>správně</a:t>
            </a:r>
            <a:r>
              <a:rPr lang="cs-CZ" sz="3200" dirty="0" smtClean="0">
                <a:latin typeface="Calibri" pitchFamily="34" charset="0"/>
              </a:rPr>
              <a:t> znázorněná čísla – </a:t>
            </a:r>
            <a:r>
              <a:rPr lang="cs-CZ" sz="3200" dirty="0" smtClean="0">
                <a:solidFill>
                  <a:srgbClr val="92D050"/>
                </a:solidFill>
                <a:latin typeface="Calibri" pitchFamily="34" charset="0"/>
              </a:rPr>
              <a:t>zezelenají</a:t>
            </a:r>
          </a:p>
          <a:p>
            <a:pPr>
              <a:buFont typeface="Arial" pitchFamily="34" charset="0"/>
              <a:buChar char="•"/>
            </a:pPr>
            <a:r>
              <a:rPr lang="cs-CZ" sz="3200" dirty="0">
                <a:latin typeface="Calibri" pitchFamily="34" charset="0"/>
              </a:rPr>
              <a:t>Klikněte na </a:t>
            </a:r>
            <a:r>
              <a:rPr lang="cs-CZ" sz="3200" dirty="0" smtClean="0">
                <a:solidFill>
                  <a:srgbClr val="C00000"/>
                </a:solidFill>
                <a:latin typeface="Calibri" pitchFamily="34" charset="0"/>
              </a:rPr>
              <a:t>špatně</a:t>
            </a:r>
            <a:r>
              <a:rPr lang="cs-CZ" sz="3200" dirty="0" smtClean="0">
                <a:latin typeface="Calibri" pitchFamily="34" charset="0"/>
              </a:rPr>
              <a:t> znázorněná </a:t>
            </a:r>
            <a:r>
              <a:rPr lang="cs-CZ" sz="3200" dirty="0">
                <a:latin typeface="Calibri" pitchFamily="34" charset="0"/>
              </a:rPr>
              <a:t>čísla - </a:t>
            </a:r>
            <a:r>
              <a:rPr lang="cs-CZ" sz="3200" dirty="0" smtClean="0">
                <a:solidFill>
                  <a:srgbClr val="C00000"/>
                </a:solidFill>
                <a:latin typeface="Calibri" pitchFamily="34" charset="0"/>
              </a:rPr>
              <a:t>zčervenají</a:t>
            </a:r>
            <a:endParaRPr lang="cs-CZ" sz="3200" dirty="0">
              <a:solidFill>
                <a:srgbClr val="C00000"/>
              </a:solidFill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cs-CZ" sz="3200" dirty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cs-CZ" sz="3200" dirty="0" smtClean="0">
              <a:latin typeface="Calibri" pitchFamily="34" charset="0"/>
            </a:endParaRPr>
          </a:p>
          <a:p>
            <a:pPr marL="0" indent="0">
              <a:buNone/>
            </a:pPr>
            <a:endParaRPr lang="cs-CZ" sz="4400" i="1" dirty="0">
              <a:solidFill>
                <a:srgbClr val="FF0000"/>
              </a:solidFill>
              <a:latin typeface="Cambria Math"/>
            </a:endParaRP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885FD-E9F6-4616-A947-C967941DDDC2}" type="slidenum">
              <a:rPr lang="cs-CZ" smtClean="0"/>
              <a:pPr/>
              <a:t>6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Znázornění zlomku a desetinného čísla na číselné ose</a:t>
            </a:r>
            <a:endParaRPr lang="cs-CZ" dirty="0"/>
          </a:p>
        </p:txBody>
      </p:sp>
      <p:grpSp>
        <p:nvGrpSpPr>
          <p:cNvPr id="8" name="Skupina 7"/>
          <p:cNvGrpSpPr/>
          <p:nvPr/>
        </p:nvGrpSpPr>
        <p:grpSpPr>
          <a:xfrm>
            <a:off x="1043608" y="2958769"/>
            <a:ext cx="7056784" cy="614247"/>
            <a:chOff x="1043608" y="2996952"/>
            <a:chExt cx="7056784" cy="614247"/>
          </a:xfrm>
        </p:grpSpPr>
        <p:grpSp>
          <p:nvGrpSpPr>
            <p:cNvPr id="70" name="Skupina 69"/>
            <p:cNvGrpSpPr/>
            <p:nvPr/>
          </p:nvGrpSpPr>
          <p:grpSpPr>
            <a:xfrm>
              <a:off x="1043608" y="2996952"/>
              <a:ext cx="7056784" cy="614247"/>
              <a:chOff x="1043608" y="4806857"/>
              <a:chExt cx="7056784" cy="614247"/>
            </a:xfrm>
          </p:grpSpPr>
          <p:grpSp>
            <p:nvGrpSpPr>
              <p:cNvPr id="7" name="Skupina 6"/>
              <p:cNvGrpSpPr/>
              <p:nvPr/>
            </p:nvGrpSpPr>
            <p:grpSpPr>
              <a:xfrm>
                <a:off x="1186484" y="4806857"/>
                <a:ext cx="6786610" cy="142876"/>
                <a:chOff x="1186484" y="4806857"/>
                <a:chExt cx="6786610" cy="142876"/>
              </a:xfrm>
            </p:grpSpPr>
            <p:cxnSp>
              <p:nvCxnSpPr>
                <p:cNvPr id="47" name="Přímá spojovací čára 5"/>
                <p:cNvCxnSpPr/>
                <p:nvPr/>
              </p:nvCxnSpPr>
              <p:spPr>
                <a:xfrm>
                  <a:off x="1186484" y="4877501"/>
                  <a:ext cx="6786610" cy="1588"/>
                </a:xfrm>
                <a:prstGeom prst="line">
                  <a:avLst/>
                </a:prstGeom>
                <a:ln w="28575"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Přímá spojovací čára 7"/>
                <p:cNvCxnSpPr/>
                <p:nvPr/>
              </p:nvCxnSpPr>
              <p:spPr>
                <a:xfrm rot="5400000">
                  <a:off x="1187278" y="4877501"/>
                  <a:ext cx="142876" cy="1588"/>
                </a:xfrm>
                <a:prstGeom prst="line">
                  <a:avLst/>
                </a:prstGeom>
                <a:ln w="28575"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Přímá spojovací čára 13"/>
                <p:cNvCxnSpPr/>
                <p:nvPr/>
              </p:nvCxnSpPr>
              <p:spPr>
                <a:xfrm rot="5400000">
                  <a:off x="4473428" y="4877501"/>
                  <a:ext cx="142876" cy="1588"/>
                </a:xfrm>
                <a:prstGeom prst="line">
                  <a:avLst/>
                </a:prstGeom>
                <a:ln w="28575"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Přímá spojovací čára 18"/>
                <p:cNvCxnSpPr/>
                <p:nvPr/>
              </p:nvCxnSpPr>
              <p:spPr>
                <a:xfrm rot="5400000">
                  <a:off x="7759574" y="4877501"/>
                  <a:ext cx="142876" cy="1588"/>
                </a:xfrm>
                <a:prstGeom prst="line">
                  <a:avLst/>
                </a:prstGeom>
                <a:ln w="28575"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5" name="TextovéPole 34"/>
              <p:cNvSpPr txBox="1"/>
              <p:nvPr/>
            </p:nvSpPr>
            <p:spPr>
              <a:xfrm>
                <a:off x="1043608" y="4959439"/>
                <a:ext cx="432000" cy="461665"/>
              </a:xfrm>
              <a:prstGeom prst="rect">
                <a:avLst/>
              </a:prstGeom>
              <a:noFill/>
            </p:spPr>
            <p:txBody>
              <a:bodyPr wrap="none" rtlCol="0">
                <a:noAutofit/>
              </a:bodyPr>
              <a:lstStyle/>
              <a:p>
                <a:pPr algn="ctr"/>
                <a:r>
                  <a:rPr lang="cs-CZ" sz="2400" dirty="0" smtClean="0">
                    <a:latin typeface="Calibri" pitchFamily="34" charset="0"/>
                  </a:rPr>
                  <a:t>0</a:t>
                </a:r>
                <a:endParaRPr lang="cs-CZ" sz="2400" dirty="0">
                  <a:latin typeface="Calibri" pitchFamily="34" charset="0"/>
                </a:endParaRPr>
              </a:p>
            </p:txBody>
          </p:sp>
          <p:sp>
            <p:nvSpPr>
              <p:cNvPr id="36" name="TextovéPole 35"/>
              <p:cNvSpPr txBox="1"/>
              <p:nvPr/>
            </p:nvSpPr>
            <p:spPr>
              <a:xfrm>
                <a:off x="4356024" y="4959439"/>
                <a:ext cx="432000" cy="461665"/>
              </a:xfrm>
              <a:prstGeom prst="rect">
                <a:avLst/>
              </a:prstGeom>
              <a:noFill/>
            </p:spPr>
            <p:txBody>
              <a:bodyPr wrap="none" rtlCol="0">
                <a:noAutofit/>
              </a:bodyPr>
              <a:lstStyle/>
              <a:p>
                <a:pPr algn="ctr"/>
                <a:r>
                  <a:rPr lang="cs-CZ" sz="2400" dirty="0" smtClean="0">
                    <a:latin typeface="Calibri" pitchFamily="34" charset="0"/>
                  </a:rPr>
                  <a:t>1</a:t>
                </a:r>
                <a:endParaRPr lang="cs-CZ" sz="2400" dirty="0">
                  <a:latin typeface="Calibri" pitchFamily="34" charset="0"/>
                </a:endParaRPr>
              </a:p>
            </p:txBody>
          </p:sp>
          <p:sp>
            <p:nvSpPr>
              <p:cNvPr id="37" name="TextovéPole 36"/>
              <p:cNvSpPr txBox="1"/>
              <p:nvPr/>
            </p:nvSpPr>
            <p:spPr>
              <a:xfrm>
                <a:off x="7668392" y="4959439"/>
                <a:ext cx="432000" cy="461665"/>
              </a:xfrm>
              <a:prstGeom prst="rect">
                <a:avLst/>
              </a:prstGeom>
              <a:noFill/>
            </p:spPr>
            <p:txBody>
              <a:bodyPr wrap="none" rtlCol="0">
                <a:noAutofit/>
              </a:bodyPr>
              <a:lstStyle/>
              <a:p>
                <a:pPr algn="ctr"/>
                <a:r>
                  <a:rPr lang="cs-CZ" sz="2400" dirty="0" smtClean="0">
                    <a:latin typeface="Calibri" pitchFamily="34" charset="0"/>
                  </a:rPr>
                  <a:t>2</a:t>
                </a:r>
                <a:endParaRPr lang="cs-CZ" sz="2400" dirty="0">
                  <a:latin typeface="Calibri" pitchFamily="34" charset="0"/>
                </a:endParaRPr>
              </a:p>
            </p:txBody>
          </p:sp>
        </p:grpSp>
        <p:grpSp>
          <p:nvGrpSpPr>
            <p:cNvPr id="6" name="Skupina 5"/>
            <p:cNvGrpSpPr/>
            <p:nvPr/>
          </p:nvGrpSpPr>
          <p:grpSpPr>
            <a:xfrm>
              <a:off x="1586537" y="2996952"/>
              <a:ext cx="5916658" cy="142876"/>
              <a:chOff x="1586537" y="4806857"/>
              <a:chExt cx="5916658" cy="142876"/>
            </a:xfrm>
          </p:grpSpPr>
          <p:cxnSp>
            <p:nvCxnSpPr>
              <p:cNvPr id="49" name="Přímá spojovací čára 8"/>
              <p:cNvCxnSpPr/>
              <p:nvPr/>
            </p:nvCxnSpPr>
            <p:spPr>
              <a:xfrm rot="5400000">
                <a:off x="1515893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0" name="Přímá spojovací čára 9"/>
              <p:cNvCxnSpPr/>
              <p:nvPr/>
            </p:nvCxnSpPr>
            <p:spPr>
              <a:xfrm rot="5400000">
                <a:off x="2173123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1" name="Přímá spojovací čára 10"/>
              <p:cNvCxnSpPr/>
              <p:nvPr/>
            </p:nvCxnSpPr>
            <p:spPr>
              <a:xfrm rot="5400000">
                <a:off x="2830353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2" name="Přímá spojovací čára 11"/>
              <p:cNvCxnSpPr/>
              <p:nvPr/>
            </p:nvCxnSpPr>
            <p:spPr>
              <a:xfrm rot="5400000">
                <a:off x="3487583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3" name="Přímá spojovací čára 12"/>
              <p:cNvCxnSpPr/>
              <p:nvPr/>
            </p:nvCxnSpPr>
            <p:spPr>
              <a:xfrm rot="5400000">
                <a:off x="3816198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5" name="Přímá spojovací čára 14"/>
              <p:cNvCxnSpPr/>
              <p:nvPr/>
            </p:nvCxnSpPr>
            <p:spPr>
              <a:xfrm rot="5400000">
                <a:off x="5130658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6" name="Přímá spojovací čára 15"/>
              <p:cNvCxnSpPr/>
              <p:nvPr/>
            </p:nvCxnSpPr>
            <p:spPr>
              <a:xfrm rot="5400000">
                <a:off x="5787888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7" name="Přímá spojovací čára 16"/>
              <p:cNvCxnSpPr/>
              <p:nvPr/>
            </p:nvCxnSpPr>
            <p:spPr>
              <a:xfrm rot="5400000">
                <a:off x="6445118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8" name="Přímá spojovací čára 17"/>
              <p:cNvCxnSpPr/>
              <p:nvPr/>
            </p:nvCxnSpPr>
            <p:spPr>
              <a:xfrm rot="5400000">
                <a:off x="7102348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0" name="Přímá spojovací čára 8"/>
              <p:cNvCxnSpPr/>
              <p:nvPr/>
            </p:nvCxnSpPr>
            <p:spPr>
              <a:xfrm rot="5400000">
                <a:off x="1844508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Přímá spojovací čára 9"/>
              <p:cNvCxnSpPr/>
              <p:nvPr/>
            </p:nvCxnSpPr>
            <p:spPr>
              <a:xfrm rot="5400000">
                <a:off x="2501738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2" name="Přímá spojovací čára 10"/>
              <p:cNvCxnSpPr/>
              <p:nvPr/>
            </p:nvCxnSpPr>
            <p:spPr>
              <a:xfrm rot="5400000">
                <a:off x="3158968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4" name="Přímá spojovací čára 12"/>
              <p:cNvCxnSpPr/>
              <p:nvPr/>
            </p:nvCxnSpPr>
            <p:spPr>
              <a:xfrm rot="5400000">
                <a:off x="4144813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5" name="Přímá spojovací čára 13"/>
              <p:cNvCxnSpPr/>
              <p:nvPr/>
            </p:nvCxnSpPr>
            <p:spPr>
              <a:xfrm rot="5400000">
                <a:off x="4802043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6" name="Přímá spojovací čára 14"/>
              <p:cNvCxnSpPr/>
              <p:nvPr/>
            </p:nvCxnSpPr>
            <p:spPr>
              <a:xfrm rot="5400000">
                <a:off x="5459273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7" name="Přímá spojovací čára 15"/>
              <p:cNvCxnSpPr/>
              <p:nvPr/>
            </p:nvCxnSpPr>
            <p:spPr>
              <a:xfrm rot="5400000">
                <a:off x="6116503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8" name="Přímá spojovací čára 16"/>
              <p:cNvCxnSpPr/>
              <p:nvPr/>
            </p:nvCxnSpPr>
            <p:spPr>
              <a:xfrm rot="5400000">
                <a:off x="6773733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9" name="Přímá spojovací čára 17"/>
              <p:cNvCxnSpPr/>
              <p:nvPr/>
            </p:nvCxnSpPr>
            <p:spPr>
              <a:xfrm rot="5400000">
                <a:off x="7430963" y="4877501"/>
                <a:ext cx="142876" cy="1588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9" name="Tlačítko akce: Vlastní 8">
            <a:hlinkClick r:id="" action="ppaction://noaction" highlightClick="1"/>
          </p:cNvPr>
          <p:cNvSpPr/>
          <p:nvPr/>
        </p:nvSpPr>
        <p:spPr>
          <a:xfrm>
            <a:off x="-108520" y="-171400"/>
            <a:ext cx="12169352" cy="741682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73" name="Skupina 72"/>
          <p:cNvGrpSpPr/>
          <p:nvPr/>
        </p:nvGrpSpPr>
        <p:grpSpPr>
          <a:xfrm>
            <a:off x="6660280" y="2996952"/>
            <a:ext cx="432000" cy="605681"/>
            <a:chOff x="2051768" y="3573016"/>
            <a:chExt cx="432000" cy="605681"/>
          </a:xfrm>
        </p:grpSpPr>
        <p:sp>
          <p:nvSpPr>
            <p:cNvPr id="71" name="Ovál 70"/>
            <p:cNvSpPr/>
            <p:nvPr/>
          </p:nvSpPr>
          <p:spPr>
            <a:xfrm>
              <a:off x="2195736" y="3573016"/>
              <a:ext cx="94397" cy="9439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accent2"/>
                </a:solidFill>
              </a:endParaRPr>
            </a:p>
          </p:txBody>
        </p:sp>
        <p:sp>
          <p:nvSpPr>
            <p:cNvPr id="72" name="TextovéPole 71"/>
            <p:cNvSpPr txBox="1"/>
            <p:nvPr/>
          </p:nvSpPr>
          <p:spPr>
            <a:xfrm>
              <a:off x="2051768" y="3717032"/>
              <a:ext cx="432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cs-CZ" sz="2400" dirty="0" smtClean="0">
                  <a:solidFill>
                    <a:schemeClr val="accent2"/>
                  </a:solidFill>
                  <a:latin typeface="Calibri" pitchFamily="34" charset="0"/>
                </a:rPr>
                <a:t>1,7</a:t>
              </a:r>
              <a:endParaRPr lang="cs-CZ" sz="2400" dirty="0">
                <a:solidFill>
                  <a:schemeClr val="accent2"/>
                </a:solidFill>
                <a:latin typeface="Calibri" pitchFamily="34" charset="0"/>
              </a:endParaRPr>
            </a:p>
          </p:txBody>
        </p:sp>
      </p:grpSp>
      <p:grpSp>
        <p:nvGrpSpPr>
          <p:cNvPr id="38" name="Skupina 37"/>
          <p:cNvGrpSpPr/>
          <p:nvPr/>
        </p:nvGrpSpPr>
        <p:grpSpPr>
          <a:xfrm>
            <a:off x="5652120" y="2996952"/>
            <a:ext cx="432000" cy="605681"/>
            <a:chOff x="2051768" y="3573016"/>
            <a:chExt cx="432000" cy="605681"/>
          </a:xfrm>
        </p:grpSpPr>
        <p:sp>
          <p:nvSpPr>
            <p:cNvPr id="39" name="Ovál 38"/>
            <p:cNvSpPr/>
            <p:nvPr/>
          </p:nvSpPr>
          <p:spPr>
            <a:xfrm>
              <a:off x="2195736" y="3573016"/>
              <a:ext cx="94397" cy="9439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accent2"/>
                </a:solidFill>
              </a:endParaRPr>
            </a:p>
          </p:txBody>
        </p:sp>
        <p:sp>
          <p:nvSpPr>
            <p:cNvPr id="40" name="TextovéPole 39"/>
            <p:cNvSpPr txBox="1"/>
            <p:nvPr/>
          </p:nvSpPr>
          <p:spPr>
            <a:xfrm>
              <a:off x="2051768" y="3717032"/>
              <a:ext cx="432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cs-CZ" sz="2400" dirty="0" smtClean="0">
                  <a:solidFill>
                    <a:schemeClr val="accent2"/>
                  </a:solidFill>
                  <a:latin typeface="Calibri" pitchFamily="34" charset="0"/>
                </a:rPr>
                <a:t>1,4</a:t>
              </a:r>
              <a:endParaRPr lang="cs-CZ" sz="2400" dirty="0">
                <a:solidFill>
                  <a:schemeClr val="accent2"/>
                </a:solidFill>
                <a:latin typeface="Calibri" pitchFamily="34" charset="0"/>
              </a:endParaRPr>
            </a:p>
          </p:txBody>
        </p:sp>
      </p:grpSp>
      <p:grpSp>
        <p:nvGrpSpPr>
          <p:cNvPr id="41" name="Skupina 40"/>
          <p:cNvGrpSpPr/>
          <p:nvPr/>
        </p:nvGrpSpPr>
        <p:grpSpPr>
          <a:xfrm>
            <a:off x="5004096" y="2996952"/>
            <a:ext cx="432000" cy="605681"/>
            <a:chOff x="2051768" y="3573016"/>
            <a:chExt cx="432000" cy="605681"/>
          </a:xfrm>
        </p:grpSpPr>
        <p:sp>
          <p:nvSpPr>
            <p:cNvPr id="42" name="Ovál 41"/>
            <p:cNvSpPr/>
            <p:nvPr/>
          </p:nvSpPr>
          <p:spPr>
            <a:xfrm>
              <a:off x="2195736" y="3573016"/>
              <a:ext cx="94397" cy="9439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accent2"/>
                </a:solidFill>
              </a:endParaRPr>
            </a:p>
          </p:txBody>
        </p:sp>
        <p:sp>
          <p:nvSpPr>
            <p:cNvPr id="43" name="TextovéPole 42"/>
            <p:cNvSpPr txBox="1"/>
            <p:nvPr/>
          </p:nvSpPr>
          <p:spPr>
            <a:xfrm>
              <a:off x="2051768" y="3717032"/>
              <a:ext cx="432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cs-CZ" sz="2400" dirty="0" smtClean="0">
                  <a:solidFill>
                    <a:schemeClr val="accent2"/>
                  </a:solidFill>
                  <a:latin typeface="Calibri" pitchFamily="34" charset="0"/>
                </a:rPr>
                <a:t>0,2</a:t>
              </a:r>
              <a:endParaRPr lang="cs-CZ" sz="2400" dirty="0">
                <a:solidFill>
                  <a:schemeClr val="accent2"/>
                </a:solidFill>
                <a:latin typeface="Calibri" pitchFamily="34" charset="0"/>
              </a:endParaRPr>
            </a:p>
          </p:txBody>
        </p:sp>
      </p:grpSp>
      <p:grpSp>
        <p:nvGrpSpPr>
          <p:cNvPr id="44" name="Skupina 43"/>
          <p:cNvGrpSpPr/>
          <p:nvPr/>
        </p:nvGrpSpPr>
        <p:grpSpPr>
          <a:xfrm>
            <a:off x="3707952" y="2996952"/>
            <a:ext cx="432000" cy="605681"/>
            <a:chOff x="2051768" y="3573016"/>
            <a:chExt cx="432000" cy="605681"/>
          </a:xfrm>
        </p:grpSpPr>
        <p:sp>
          <p:nvSpPr>
            <p:cNvPr id="45" name="Ovál 44"/>
            <p:cNvSpPr/>
            <p:nvPr/>
          </p:nvSpPr>
          <p:spPr>
            <a:xfrm>
              <a:off x="2195736" y="3573016"/>
              <a:ext cx="94397" cy="9439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accent2"/>
                </a:solidFill>
              </a:endParaRPr>
            </a:p>
          </p:txBody>
        </p:sp>
        <p:sp>
          <p:nvSpPr>
            <p:cNvPr id="46" name="TextovéPole 45"/>
            <p:cNvSpPr txBox="1"/>
            <p:nvPr/>
          </p:nvSpPr>
          <p:spPr>
            <a:xfrm>
              <a:off x="2051768" y="3717032"/>
              <a:ext cx="432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cs-CZ" sz="2400" dirty="0" smtClean="0">
                  <a:solidFill>
                    <a:schemeClr val="accent2"/>
                  </a:solidFill>
                  <a:latin typeface="Calibri" pitchFamily="34" charset="0"/>
                </a:rPr>
                <a:t>1,2</a:t>
              </a:r>
              <a:endParaRPr lang="cs-CZ" sz="2400" dirty="0">
                <a:solidFill>
                  <a:schemeClr val="accent2"/>
                </a:solidFill>
                <a:latin typeface="Calibri" pitchFamily="34" charset="0"/>
              </a:endParaRPr>
            </a:p>
          </p:txBody>
        </p:sp>
      </p:grpSp>
      <p:grpSp>
        <p:nvGrpSpPr>
          <p:cNvPr id="63" name="Skupina 62"/>
          <p:cNvGrpSpPr/>
          <p:nvPr/>
        </p:nvGrpSpPr>
        <p:grpSpPr>
          <a:xfrm>
            <a:off x="1403696" y="2996952"/>
            <a:ext cx="432000" cy="605681"/>
            <a:chOff x="2051768" y="3573016"/>
            <a:chExt cx="432000" cy="605681"/>
          </a:xfrm>
        </p:grpSpPr>
        <p:sp>
          <p:nvSpPr>
            <p:cNvPr id="74" name="Ovál 73"/>
            <p:cNvSpPr/>
            <p:nvPr/>
          </p:nvSpPr>
          <p:spPr>
            <a:xfrm>
              <a:off x="2195736" y="3573016"/>
              <a:ext cx="94397" cy="9439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accent2"/>
                </a:solidFill>
              </a:endParaRPr>
            </a:p>
          </p:txBody>
        </p:sp>
        <p:sp>
          <p:nvSpPr>
            <p:cNvPr id="75" name="TextovéPole 74"/>
            <p:cNvSpPr txBox="1"/>
            <p:nvPr/>
          </p:nvSpPr>
          <p:spPr>
            <a:xfrm>
              <a:off x="2051768" y="3717032"/>
              <a:ext cx="432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cs-CZ" sz="2400" dirty="0" smtClean="0">
                  <a:solidFill>
                    <a:schemeClr val="accent2"/>
                  </a:solidFill>
                  <a:latin typeface="Calibri" pitchFamily="34" charset="0"/>
                </a:rPr>
                <a:t>0,1</a:t>
              </a:r>
              <a:endParaRPr lang="cs-CZ" sz="2400" dirty="0">
                <a:solidFill>
                  <a:schemeClr val="accent2"/>
                </a:solidFill>
                <a:latin typeface="Calibri" pitchFamily="34" charset="0"/>
              </a:endParaRPr>
            </a:p>
          </p:txBody>
        </p:sp>
      </p:grpSp>
      <p:grpSp>
        <p:nvGrpSpPr>
          <p:cNvPr id="76" name="Skupina 75"/>
          <p:cNvGrpSpPr/>
          <p:nvPr/>
        </p:nvGrpSpPr>
        <p:grpSpPr>
          <a:xfrm>
            <a:off x="2699840" y="2996952"/>
            <a:ext cx="432000" cy="605681"/>
            <a:chOff x="2051768" y="3573016"/>
            <a:chExt cx="432000" cy="605681"/>
          </a:xfrm>
        </p:grpSpPr>
        <p:sp>
          <p:nvSpPr>
            <p:cNvPr id="77" name="Ovál 76"/>
            <p:cNvSpPr/>
            <p:nvPr/>
          </p:nvSpPr>
          <p:spPr>
            <a:xfrm>
              <a:off x="2195736" y="3573016"/>
              <a:ext cx="94397" cy="9439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accent2"/>
                </a:solidFill>
              </a:endParaRPr>
            </a:p>
          </p:txBody>
        </p:sp>
        <p:sp>
          <p:nvSpPr>
            <p:cNvPr id="78" name="TextovéPole 77"/>
            <p:cNvSpPr txBox="1"/>
            <p:nvPr/>
          </p:nvSpPr>
          <p:spPr>
            <a:xfrm>
              <a:off x="2051768" y="3717032"/>
              <a:ext cx="432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cs-CZ" sz="2400" dirty="0" smtClean="0">
                  <a:solidFill>
                    <a:schemeClr val="accent2"/>
                  </a:solidFill>
                  <a:latin typeface="Calibri" pitchFamily="34" charset="0"/>
                </a:rPr>
                <a:t>0,6</a:t>
              </a:r>
              <a:endParaRPr lang="cs-CZ" sz="2400" dirty="0">
                <a:solidFill>
                  <a:schemeClr val="accent2"/>
                </a:solidFill>
                <a:latin typeface="Calibri" pitchFamily="34" charset="0"/>
              </a:endParaRPr>
            </a:p>
          </p:txBody>
        </p:sp>
      </p:grpSp>
      <p:grpSp>
        <p:nvGrpSpPr>
          <p:cNvPr id="79" name="Skupina 78"/>
          <p:cNvGrpSpPr/>
          <p:nvPr/>
        </p:nvGrpSpPr>
        <p:grpSpPr>
          <a:xfrm>
            <a:off x="1403648" y="2996952"/>
            <a:ext cx="432000" cy="605681"/>
            <a:chOff x="2051768" y="3573016"/>
            <a:chExt cx="432000" cy="605681"/>
          </a:xfrm>
        </p:grpSpPr>
        <p:sp>
          <p:nvSpPr>
            <p:cNvPr id="80" name="Ovál 79"/>
            <p:cNvSpPr/>
            <p:nvPr/>
          </p:nvSpPr>
          <p:spPr>
            <a:xfrm>
              <a:off x="2195736" y="3573016"/>
              <a:ext cx="94397" cy="94397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rgbClr val="92D050"/>
                </a:solidFill>
              </a:endParaRPr>
            </a:p>
          </p:txBody>
        </p:sp>
        <p:sp>
          <p:nvSpPr>
            <p:cNvPr id="81" name="TextovéPole 80"/>
            <p:cNvSpPr txBox="1"/>
            <p:nvPr/>
          </p:nvSpPr>
          <p:spPr>
            <a:xfrm>
              <a:off x="2051768" y="3717032"/>
              <a:ext cx="432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cs-CZ" sz="2400" dirty="0" smtClean="0">
                  <a:solidFill>
                    <a:srgbClr val="92D050"/>
                  </a:solidFill>
                  <a:latin typeface="Calibri" pitchFamily="34" charset="0"/>
                </a:rPr>
                <a:t>0,1</a:t>
              </a:r>
              <a:endParaRPr lang="cs-CZ" sz="2400" dirty="0">
                <a:solidFill>
                  <a:srgbClr val="92D050"/>
                </a:solidFill>
                <a:latin typeface="Calibri" pitchFamily="34" charset="0"/>
              </a:endParaRPr>
            </a:p>
          </p:txBody>
        </p:sp>
      </p:grpSp>
      <p:grpSp>
        <p:nvGrpSpPr>
          <p:cNvPr id="82" name="Skupina 81"/>
          <p:cNvGrpSpPr/>
          <p:nvPr/>
        </p:nvGrpSpPr>
        <p:grpSpPr>
          <a:xfrm>
            <a:off x="6660280" y="2996952"/>
            <a:ext cx="432000" cy="605681"/>
            <a:chOff x="2051768" y="3573016"/>
            <a:chExt cx="432000" cy="605681"/>
          </a:xfrm>
        </p:grpSpPr>
        <p:sp>
          <p:nvSpPr>
            <p:cNvPr id="83" name="Ovál 82"/>
            <p:cNvSpPr/>
            <p:nvPr/>
          </p:nvSpPr>
          <p:spPr>
            <a:xfrm>
              <a:off x="2195736" y="3573016"/>
              <a:ext cx="94397" cy="94397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rgbClr val="92D050"/>
                </a:solidFill>
              </a:endParaRPr>
            </a:p>
          </p:txBody>
        </p:sp>
        <p:sp>
          <p:nvSpPr>
            <p:cNvPr id="84" name="TextovéPole 83"/>
            <p:cNvSpPr txBox="1"/>
            <p:nvPr/>
          </p:nvSpPr>
          <p:spPr>
            <a:xfrm>
              <a:off x="2051768" y="3717032"/>
              <a:ext cx="432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cs-CZ" sz="2400" dirty="0" smtClean="0">
                  <a:solidFill>
                    <a:srgbClr val="92D050"/>
                  </a:solidFill>
                  <a:latin typeface="Calibri" pitchFamily="34" charset="0"/>
                </a:rPr>
                <a:t>1,7</a:t>
              </a:r>
              <a:endParaRPr lang="cs-CZ" sz="2400" dirty="0">
                <a:solidFill>
                  <a:srgbClr val="92D050"/>
                </a:solidFill>
                <a:latin typeface="Calibri" pitchFamily="34" charset="0"/>
              </a:endParaRPr>
            </a:p>
          </p:txBody>
        </p:sp>
      </p:grpSp>
      <p:grpSp>
        <p:nvGrpSpPr>
          <p:cNvPr id="85" name="Skupina 84"/>
          <p:cNvGrpSpPr/>
          <p:nvPr/>
        </p:nvGrpSpPr>
        <p:grpSpPr>
          <a:xfrm>
            <a:off x="5652120" y="2996952"/>
            <a:ext cx="432000" cy="605681"/>
            <a:chOff x="2051768" y="3573016"/>
            <a:chExt cx="432000" cy="605681"/>
          </a:xfrm>
        </p:grpSpPr>
        <p:sp>
          <p:nvSpPr>
            <p:cNvPr id="86" name="Ovál 85"/>
            <p:cNvSpPr/>
            <p:nvPr/>
          </p:nvSpPr>
          <p:spPr>
            <a:xfrm>
              <a:off x="2195736" y="3573016"/>
              <a:ext cx="94397" cy="94397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rgbClr val="92D050"/>
                </a:solidFill>
              </a:endParaRPr>
            </a:p>
          </p:txBody>
        </p:sp>
        <p:sp>
          <p:nvSpPr>
            <p:cNvPr id="87" name="TextovéPole 86"/>
            <p:cNvSpPr txBox="1"/>
            <p:nvPr/>
          </p:nvSpPr>
          <p:spPr>
            <a:xfrm>
              <a:off x="2051768" y="3717032"/>
              <a:ext cx="432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cs-CZ" sz="2400" dirty="0" smtClean="0">
                  <a:solidFill>
                    <a:srgbClr val="92D050"/>
                  </a:solidFill>
                  <a:latin typeface="Calibri" pitchFamily="34" charset="0"/>
                </a:rPr>
                <a:t>1,4</a:t>
              </a:r>
              <a:endParaRPr lang="cs-CZ" sz="2400" dirty="0">
                <a:solidFill>
                  <a:srgbClr val="92D050"/>
                </a:solidFill>
                <a:latin typeface="Calibri" pitchFamily="34" charset="0"/>
              </a:endParaRPr>
            </a:p>
          </p:txBody>
        </p:sp>
      </p:grpSp>
      <p:grpSp>
        <p:nvGrpSpPr>
          <p:cNvPr id="88" name="Skupina 87"/>
          <p:cNvGrpSpPr/>
          <p:nvPr/>
        </p:nvGrpSpPr>
        <p:grpSpPr>
          <a:xfrm>
            <a:off x="2699792" y="2996952"/>
            <a:ext cx="432000" cy="605681"/>
            <a:chOff x="2051768" y="3573016"/>
            <a:chExt cx="432000" cy="605681"/>
          </a:xfrm>
        </p:grpSpPr>
        <p:sp>
          <p:nvSpPr>
            <p:cNvPr id="89" name="Ovál 88"/>
            <p:cNvSpPr/>
            <p:nvPr/>
          </p:nvSpPr>
          <p:spPr>
            <a:xfrm>
              <a:off x="2195736" y="3573016"/>
              <a:ext cx="94397" cy="94397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rgbClr val="C00000"/>
                </a:solidFill>
              </a:endParaRPr>
            </a:p>
          </p:txBody>
        </p:sp>
        <p:sp>
          <p:nvSpPr>
            <p:cNvPr id="90" name="TextovéPole 89"/>
            <p:cNvSpPr txBox="1"/>
            <p:nvPr/>
          </p:nvSpPr>
          <p:spPr>
            <a:xfrm>
              <a:off x="2051768" y="3717032"/>
              <a:ext cx="432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cs-CZ" sz="2400" dirty="0" smtClean="0">
                  <a:solidFill>
                    <a:srgbClr val="C00000"/>
                  </a:solidFill>
                  <a:latin typeface="Calibri" pitchFamily="34" charset="0"/>
                </a:rPr>
                <a:t>0,6</a:t>
              </a:r>
              <a:endParaRPr lang="cs-CZ" sz="2400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</p:grpSp>
      <p:grpSp>
        <p:nvGrpSpPr>
          <p:cNvPr id="91" name="Skupina 90"/>
          <p:cNvGrpSpPr/>
          <p:nvPr/>
        </p:nvGrpSpPr>
        <p:grpSpPr>
          <a:xfrm>
            <a:off x="3707952" y="2996952"/>
            <a:ext cx="432000" cy="605681"/>
            <a:chOff x="2051768" y="3573016"/>
            <a:chExt cx="432000" cy="605681"/>
          </a:xfrm>
        </p:grpSpPr>
        <p:sp>
          <p:nvSpPr>
            <p:cNvPr id="92" name="Ovál 91"/>
            <p:cNvSpPr/>
            <p:nvPr/>
          </p:nvSpPr>
          <p:spPr>
            <a:xfrm>
              <a:off x="2195736" y="3573016"/>
              <a:ext cx="94397" cy="94397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rgbClr val="C00000"/>
                </a:solidFill>
              </a:endParaRPr>
            </a:p>
          </p:txBody>
        </p:sp>
        <p:sp>
          <p:nvSpPr>
            <p:cNvPr id="93" name="TextovéPole 92"/>
            <p:cNvSpPr txBox="1"/>
            <p:nvPr/>
          </p:nvSpPr>
          <p:spPr>
            <a:xfrm>
              <a:off x="2051768" y="3717032"/>
              <a:ext cx="432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cs-CZ" sz="2400" dirty="0" smtClean="0">
                  <a:solidFill>
                    <a:srgbClr val="C00000"/>
                  </a:solidFill>
                  <a:latin typeface="Calibri" pitchFamily="34" charset="0"/>
                </a:rPr>
                <a:t>1,2</a:t>
              </a:r>
              <a:endParaRPr lang="cs-CZ" sz="2400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</p:grpSp>
      <p:grpSp>
        <p:nvGrpSpPr>
          <p:cNvPr id="94" name="Skupina 93"/>
          <p:cNvGrpSpPr/>
          <p:nvPr/>
        </p:nvGrpSpPr>
        <p:grpSpPr>
          <a:xfrm>
            <a:off x="5004096" y="2996952"/>
            <a:ext cx="432000" cy="605681"/>
            <a:chOff x="2051768" y="3573016"/>
            <a:chExt cx="432000" cy="605681"/>
          </a:xfrm>
        </p:grpSpPr>
        <p:sp>
          <p:nvSpPr>
            <p:cNvPr id="95" name="Ovál 94"/>
            <p:cNvSpPr/>
            <p:nvPr/>
          </p:nvSpPr>
          <p:spPr>
            <a:xfrm>
              <a:off x="2195736" y="3573016"/>
              <a:ext cx="94397" cy="94397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rgbClr val="C00000"/>
                </a:solidFill>
              </a:endParaRPr>
            </a:p>
          </p:txBody>
        </p:sp>
        <p:sp>
          <p:nvSpPr>
            <p:cNvPr id="96" name="TextovéPole 95"/>
            <p:cNvSpPr txBox="1"/>
            <p:nvPr/>
          </p:nvSpPr>
          <p:spPr>
            <a:xfrm>
              <a:off x="2051768" y="3717032"/>
              <a:ext cx="432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cs-CZ" sz="2400" dirty="0" smtClean="0">
                  <a:solidFill>
                    <a:srgbClr val="C00000"/>
                  </a:solidFill>
                  <a:latin typeface="Calibri" pitchFamily="34" charset="0"/>
                </a:rPr>
                <a:t>0,2</a:t>
              </a:r>
              <a:endParaRPr lang="cs-CZ" sz="2400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273000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Skupina 19"/>
          <p:cNvGrpSpPr/>
          <p:nvPr/>
        </p:nvGrpSpPr>
        <p:grpSpPr>
          <a:xfrm>
            <a:off x="3419872" y="3212976"/>
            <a:ext cx="2463928" cy="3168352"/>
            <a:chOff x="3347864" y="3212976"/>
            <a:chExt cx="2463928" cy="3168352"/>
          </a:xfrm>
        </p:grpSpPr>
        <p:sp>
          <p:nvSpPr>
            <p:cNvPr id="31" name="Obdélník 30"/>
            <p:cNvSpPr/>
            <p:nvPr/>
          </p:nvSpPr>
          <p:spPr>
            <a:xfrm>
              <a:off x="4315275" y="3212976"/>
              <a:ext cx="256724" cy="936104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bg1"/>
              </a:solidFill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2" name="Čárový popisek 1 31"/>
            <p:cNvSpPr/>
            <p:nvPr/>
          </p:nvSpPr>
          <p:spPr>
            <a:xfrm>
              <a:off x="3347864" y="5445224"/>
              <a:ext cx="2463928" cy="936104"/>
            </a:xfrm>
            <a:prstGeom prst="borderCallout1">
              <a:avLst>
                <a:gd name="adj1" fmla="val -10795"/>
                <a:gd name="adj2" fmla="val 50025"/>
                <a:gd name="adj3" fmla="val -133814"/>
                <a:gd name="adj4" fmla="val 43502"/>
              </a:avLst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cs-CZ" sz="2400" dirty="0" smtClean="0"/>
                <a:t>Počet desetin je stejný</a:t>
              </a:r>
              <a:endParaRPr lang="cs-CZ" sz="2400" dirty="0"/>
            </a:p>
          </p:txBody>
        </p:sp>
      </p:grpSp>
      <p:grpSp>
        <p:nvGrpSpPr>
          <p:cNvPr id="34" name="Skupina 33"/>
          <p:cNvGrpSpPr/>
          <p:nvPr/>
        </p:nvGrpSpPr>
        <p:grpSpPr>
          <a:xfrm>
            <a:off x="4603307" y="3212976"/>
            <a:ext cx="3656757" cy="2160240"/>
            <a:chOff x="4315275" y="3212976"/>
            <a:chExt cx="3656757" cy="2160240"/>
          </a:xfrm>
        </p:grpSpPr>
        <p:sp>
          <p:nvSpPr>
            <p:cNvPr id="37" name="Čárový popisek 1 36"/>
            <p:cNvSpPr/>
            <p:nvPr/>
          </p:nvSpPr>
          <p:spPr>
            <a:xfrm>
              <a:off x="5508104" y="4437112"/>
              <a:ext cx="2463928" cy="936104"/>
            </a:xfrm>
            <a:prstGeom prst="borderCallout1">
              <a:avLst>
                <a:gd name="adj1" fmla="val 48899"/>
                <a:gd name="adj2" fmla="val -3065"/>
                <a:gd name="adj3" fmla="val -29349"/>
                <a:gd name="adj4" fmla="val -43607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cs-CZ" sz="2400" dirty="0" smtClean="0"/>
                <a:t>Počet setin se liší!</a:t>
              </a:r>
            </a:p>
            <a:p>
              <a:pPr algn="ctr"/>
              <a:r>
                <a:rPr lang="cs-CZ" sz="2400" dirty="0" smtClean="0"/>
                <a:t>8 &gt; 6</a:t>
              </a:r>
              <a:endParaRPr lang="cs-CZ" sz="2400" dirty="0"/>
            </a:p>
          </p:txBody>
        </p:sp>
        <p:sp>
          <p:nvSpPr>
            <p:cNvPr id="36" name="Obdélník 35"/>
            <p:cNvSpPr/>
            <p:nvPr/>
          </p:nvSpPr>
          <p:spPr>
            <a:xfrm>
              <a:off x="4315275" y="3212976"/>
              <a:ext cx="256724" cy="936104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7" name="Skupina 16"/>
          <p:cNvGrpSpPr/>
          <p:nvPr/>
        </p:nvGrpSpPr>
        <p:grpSpPr>
          <a:xfrm>
            <a:off x="899593" y="3212976"/>
            <a:ext cx="3456383" cy="2232248"/>
            <a:chOff x="899593" y="3212976"/>
            <a:chExt cx="3456383" cy="2232248"/>
          </a:xfrm>
        </p:grpSpPr>
        <p:sp>
          <p:nvSpPr>
            <p:cNvPr id="13" name="Obdélník 12"/>
            <p:cNvSpPr/>
            <p:nvPr/>
          </p:nvSpPr>
          <p:spPr>
            <a:xfrm>
              <a:off x="4099252" y="3212976"/>
              <a:ext cx="256724" cy="936104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" name="Čárový popisek 1 15"/>
            <p:cNvSpPr/>
            <p:nvPr/>
          </p:nvSpPr>
          <p:spPr>
            <a:xfrm>
              <a:off x="899593" y="4509120"/>
              <a:ext cx="2463928" cy="936104"/>
            </a:xfrm>
            <a:prstGeom prst="borderCallout1">
              <a:avLst>
                <a:gd name="adj1" fmla="val 46186"/>
                <a:gd name="adj2" fmla="val 104661"/>
                <a:gd name="adj3" fmla="val -36133"/>
                <a:gd name="adj4" fmla="val 134735"/>
              </a:avLst>
            </a:prstGeom>
            <a:solidFill>
              <a:schemeClr val="accent5"/>
            </a:solidFill>
            <a:ln>
              <a:solidFill>
                <a:srgbClr val="FFC000"/>
              </a:solidFill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cs-CZ" sz="2400" dirty="0" smtClean="0"/>
                <a:t>Počet jednotek je stejný</a:t>
              </a:r>
              <a:endParaRPr lang="cs-CZ" sz="2400" dirty="0"/>
            </a:p>
          </p:txBody>
        </p:sp>
      </p:grp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79513" y="2426576"/>
            <a:ext cx="8784976" cy="786400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cs-CZ" sz="3200" dirty="0" smtClean="0">
                <a:latin typeface="Calibri" pitchFamily="34" charset="0"/>
              </a:rPr>
              <a:t>Porovnejte podle velikosti čísla 2,782 a 2,765</a:t>
            </a:r>
          </a:p>
          <a:p>
            <a:pPr marL="0" indent="0">
              <a:buNone/>
            </a:pPr>
            <a:endParaRPr lang="cs-CZ" sz="4400" i="1" dirty="0">
              <a:solidFill>
                <a:srgbClr val="FF0000"/>
              </a:solidFill>
              <a:latin typeface="Cambria Math"/>
            </a:endParaRP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885FD-E9F6-4616-A947-C967941DDDC2}" type="slidenum">
              <a:rPr lang="cs-CZ" smtClean="0"/>
              <a:pPr/>
              <a:t>7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Porovnávání desetinných čísel podle velikosti</a:t>
            </a:r>
            <a:endParaRPr lang="cs-CZ" dirty="0"/>
          </a:p>
        </p:txBody>
      </p:sp>
      <p:grpSp>
        <p:nvGrpSpPr>
          <p:cNvPr id="14" name="Skupina 13"/>
          <p:cNvGrpSpPr/>
          <p:nvPr/>
        </p:nvGrpSpPr>
        <p:grpSpPr>
          <a:xfrm>
            <a:off x="4011590" y="3136613"/>
            <a:ext cx="1136474" cy="1012467"/>
            <a:chOff x="4011590" y="3136613"/>
            <a:chExt cx="1136474" cy="1012467"/>
          </a:xfrm>
        </p:grpSpPr>
        <p:sp>
          <p:nvSpPr>
            <p:cNvPr id="8" name="Obdélník 7"/>
            <p:cNvSpPr/>
            <p:nvPr/>
          </p:nvSpPr>
          <p:spPr>
            <a:xfrm>
              <a:off x="4011590" y="3136613"/>
              <a:ext cx="1120820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cs-CZ" sz="3200" dirty="0">
                  <a:solidFill>
                    <a:srgbClr val="073E87"/>
                  </a:solidFill>
                  <a:latin typeface="Calibri" pitchFamily="34" charset="0"/>
                </a:rPr>
                <a:t>2,782</a:t>
              </a:r>
              <a:endParaRPr lang="cs-CZ" dirty="0"/>
            </a:p>
          </p:txBody>
        </p:sp>
        <p:sp>
          <p:nvSpPr>
            <p:cNvPr id="12" name="Obdélník 11"/>
            <p:cNvSpPr/>
            <p:nvPr/>
          </p:nvSpPr>
          <p:spPr>
            <a:xfrm>
              <a:off x="4027244" y="3564305"/>
              <a:ext cx="1120820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spcBef>
                  <a:spcPct val="20000"/>
                </a:spcBef>
                <a:buClr>
                  <a:srgbClr val="31B6FD"/>
                </a:buClr>
                <a:buSzPct val="100000"/>
              </a:pPr>
              <a:r>
                <a:rPr lang="cs-CZ" sz="3200" dirty="0" smtClean="0">
                  <a:solidFill>
                    <a:srgbClr val="073E87"/>
                  </a:solidFill>
                  <a:latin typeface="Calibri" pitchFamily="34" charset="0"/>
                </a:rPr>
                <a:t>2,765</a:t>
              </a:r>
              <a:endParaRPr lang="cs-CZ" sz="3200" dirty="0">
                <a:solidFill>
                  <a:srgbClr val="073E87"/>
                </a:solidFill>
                <a:latin typeface="Calibri" pitchFamily="34" charset="0"/>
              </a:endParaRPr>
            </a:p>
          </p:txBody>
        </p:sp>
      </p:grpSp>
      <p:sp>
        <p:nvSpPr>
          <p:cNvPr id="22" name="Obdélník 21"/>
          <p:cNvSpPr/>
          <p:nvPr/>
        </p:nvSpPr>
        <p:spPr>
          <a:xfrm>
            <a:off x="5580112" y="2979530"/>
            <a:ext cx="24400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u="sng" dirty="0">
                <a:solidFill>
                  <a:srgbClr val="C00000"/>
                </a:solidFill>
                <a:latin typeface="Calibri" pitchFamily="34" charset="0"/>
              </a:rPr>
              <a:t>2,782 </a:t>
            </a:r>
            <a:r>
              <a:rPr lang="cs-CZ" sz="3200" u="sng" dirty="0" smtClean="0">
                <a:solidFill>
                  <a:srgbClr val="C00000"/>
                </a:solidFill>
                <a:latin typeface="Calibri" pitchFamily="34" charset="0"/>
              </a:rPr>
              <a:t>&gt; </a:t>
            </a:r>
            <a:r>
              <a:rPr lang="cs-CZ" sz="3200" u="sng" dirty="0">
                <a:solidFill>
                  <a:srgbClr val="C00000"/>
                </a:solidFill>
                <a:latin typeface="Calibri" pitchFamily="34" charset="0"/>
              </a:rPr>
              <a:t>2,765</a:t>
            </a:r>
            <a:endParaRPr lang="cs-CZ" u="sng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96259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79513" y="2426576"/>
            <a:ext cx="8784976" cy="3954752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cs-CZ" sz="3200" dirty="0" smtClean="0">
                <a:latin typeface="Calibri" pitchFamily="34" charset="0"/>
              </a:rPr>
              <a:t>Doplňte mezi čísla znaky nerovnosti:</a:t>
            </a:r>
          </a:p>
          <a:p>
            <a:pPr marL="868680" lvl="3" indent="0">
              <a:buNone/>
            </a:pPr>
            <a:r>
              <a:rPr lang="cs-CZ" sz="2800" dirty="0" smtClean="0">
                <a:latin typeface="Calibri" pitchFamily="34" charset="0"/>
              </a:rPr>
              <a:t>5,36         5,69</a:t>
            </a:r>
          </a:p>
          <a:p>
            <a:pPr marL="868680" lvl="3" indent="0">
              <a:buNone/>
            </a:pPr>
            <a:r>
              <a:rPr lang="cs-CZ" sz="2800" dirty="0" smtClean="0">
                <a:latin typeface="Calibri" pitchFamily="34" charset="0"/>
              </a:rPr>
              <a:t>6,39         6,36</a:t>
            </a:r>
          </a:p>
          <a:p>
            <a:pPr marL="868680" lvl="3" indent="0">
              <a:buNone/>
            </a:pPr>
            <a:r>
              <a:rPr lang="cs-CZ" sz="2800" dirty="0" smtClean="0">
                <a:latin typeface="Calibri" pitchFamily="34" charset="0"/>
              </a:rPr>
              <a:t>0,125       0,121</a:t>
            </a:r>
          </a:p>
          <a:p>
            <a:pPr marL="868680" lvl="3" indent="0">
              <a:buNone/>
            </a:pPr>
            <a:r>
              <a:rPr lang="cs-CZ" sz="2800" dirty="0" smtClean="0">
                <a:latin typeface="Calibri" pitchFamily="34" charset="0"/>
              </a:rPr>
              <a:t>0,158       0,148</a:t>
            </a:r>
          </a:p>
          <a:p>
            <a:pPr marL="868680" lvl="3" indent="0">
              <a:buNone/>
            </a:pPr>
            <a:r>
              <a:rPr lang="cs-CZ" sz="2800" dirty="0" smtClean="0">
                <a:latin typeface="Calibri" pitchFamily="34" charset="0"/>
              </a:rPr>
              <a:t>0,125       1,124</a:t>
            </a:r>
          </a:p>
          <a:p>
            <a:pPr marL="868680" lvl="3" indent="0">
              <a:buNone/>
            </a:pPr>
            <a:r>
              <a:rPr lang="cs-CZ" sz="2800" dirty="0" smtClean="0">
                <a:latin typeface="Calibri" pitchFamily="34" charset="0"/>
              </a:rPr>
              <a:t>7,589       7,598</a:t>
            </a:r>
          </a:p>
          <a:p>
            <a:pPr marL="868680" lvl="3" indent="0">
              <a:buNone/>
            </a:pPr>
            <a:endParaRPr lang="cs-CZ" sz="2800" dirty="0" smtClean="0">
              <a:latin typeface="Calibri" pitchFamily="34" charset="0"/>
            </a:endParaRPr>
          </a:p>
          <a:p>
            <a:pPr marL="0" indent="0">
              <a:buNone/>
            </a:pPr>
            <a:endParaRPr lang="cs-CZ" sz="4400" i="1" dirty="0">
              <a:solidFill>
                <a:srgbClr val="FF0000"/>
              </a:solidFill>
              <a:latin typeface="Cambria Math"/>
            </a:endParaRP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885FD-E9F6-4616-A947-C967941DDDC2}" type="slidenum">
              <a:rPr lang="cs-CZ" smtClean="0"/>
              <a:pPr/>
              <a:t>8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Porovnávání desetinných čísel podle velikosti</a:t>
            </a:r>
            <a:endParaRPr lang="cs-CZ" dirty="0"/>
          </a:p>
        </p:txBody>
      </p:sp>
      <p:sp>
        <p:nvSpPr>
          <p:cNvPr id="22" name="Obdélník 21"/>
          <p:cNvSpPr/>
          <p:nvPr/>
        </p:nvSpPr>
        <p:spPr>
          <a:xfrm>
            <a:off x="2021910" y="2979530"/>
            <a:ext cx="3898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 smtClean="0">
                <a:solidFill>
                  <a:srgbClr val="C00000"/>
                </a:solidFill>
                <a:latin typeface="Calibri" pitchFamily="34" charset="0"/>
              </a:rPr>
              <a:t>&lt;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2021910" y="3492297"/>
            <a:ext cx="3898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 smtClean="0">
                <a:solidFill>
                  <a:srgbClr val="C00000"/>
                </a:solidFill>
                <a:latin typeface="Calibri" pitchFamily="34" charset="0"/>
              </a:rPr>
              <a:t>&gt;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19" name="Obdélník 18"/>
          <p:cNvSpPr/>
          <p:nvPr/>
        </p:nvSpPr>
        <p:spPr>
          <a:xfrm>
            <a:off x="2021910" y="3987642"/>
            <a:ext cx="3898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 smtClean="0">
                <a:solidFill>
                  <a:srgbClr val="C00000"/>
                </a:solidFill>
                <a:latin typeface="Calibri" pitchFamily="34" charset="0"/>
              </a:rPr>
              <a:t>&gt;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21" name="Obdélník 20"/>
          <p:cNvSpPr/>
          <p:nvPr/>
        </p:nvSpPr>
        <p:spPr>
          <a:xfrm>
            <a:off x="2021910" y="4500409"/>
            <a:ext cx="3898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 smtClean="0">
                <a:solidFill>
                  <a:srgbClr val="C00000"/>
                </a:solidFill>
                <a:latin typeface="Calibri" pitchFamily="34" charset="0"/>
              </a:rPr>
              <a:t>&gt;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23" name="Obdélník 22"/>
          <p:cNvSpPr/>
          <p:nvPr/>
        </p:nvSpPr>
        <p:spPr>
          <a:xfrm>
            <a:off x="2021910" y="5013176"/>
            <a:ext cx="3898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 smtClean="0">
                <a:solidFill>
                  <a:srgbClr val="C00000"/>
                </a:solidFill>
                <a:latin typeface="Calibri" pitchFamily="34" charset="0"/>
              </a:rPr>
              <a:t>&lt;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24" name="Obdélník 23"/>
          <p:cNvSpPr/>
          <p:nvPr/>
        </p:nvSpPr>
        <p:spPr>
          <a:xfrm>
            <a:off x="2021910" y="5525943"/>
            <a:ext cx="3898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 smtClean="0">
                <a:solidFill>
                  <a:srgbClr val="C00000"/>
                </a:solidFill>
                <a:latin typeface="Calibri" pitchFamily="34" charset="0"/>
              </a:rPr>
              <a:t>&lt;</a:t>
            </a:r>
            <a:endParaRPr lang="cs-CZ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937389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22" grpId="0"/>
      <p:bldP spid="18" grpId="0"/>
      <p:bldP spid="19" grpId="0"/>
      <p:bldP spid="21" grpId="0"/>
      <p:bldP spid="23" grpId="0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79513" y="2426576"/>
            <a:ext cx="8784976" cy="3931382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cs-CZ" sz="2800" dirty="0" smtClean="0">
                <a:latin typeface="Calibri" pitchFamily="34" charset="0"/>
              </a:rPr>
              <a:t>Jak se zapisují a čtou desetinná čísla.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 smtClean="0">
                <a:latin typeface="Calibri" pitchFamily="34" charset="0"/>
              </a:rPr>
              <a:t>jak ze znázorňují desetinná čísla na číselné ose.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 smtClean="0">
                <a:latin typeface="Calibri" pitchFamily="34" charset="0"/>
              </a:rPr>
              <a:t>Jak se porovnávají desetinná čísla podle velikosti.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885FD-E9F6-4616-A947-C967941DDDC2}" type="slidenum">
              <a:rPr lang="cs-CZ" smtClean="0"/>
              <a:pPr/>
              <a:t>9</a:t>
            </a:fld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jsme se dozvěděli?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113264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lnění">
  <a:themeElements>
    <a:clrScheme name="Vlnění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Vlnění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lnění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1570</TotalTime>
  <Words>488</Words>
  <Application>Microsoft Office PowerPoint</Application>
  <PresentationFormat>Předvádění na obrazovce (4:3)</PresentationFormat>
  <Paragraphs>181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5" baseType="lpstr">
      <vt:lpstr>Arial</vt:lpstr>
      <vt:lpstr>Calibri</vt:lpstr>
      <vt:lpstr>Cambria Math</vt:lpstr>
      <vt:lpstr>Candara</vt:lpstr>
      <vt:lpstr>Symbol</vt:lpstr>
      <vt:lpstr>Vlnění</vt:lpstr>
      <vt:lpstr> Desetinná čísla</vt:lpstr>
      <vt:lpstr>Zlomek a desetinné číslo</vt:lpstr>
      <vt:lpstr>Zlomek a desetinné číslo</vt:lpstr>
      <vt:lpstr>Znázornění zlomku a desetinného čísla na číselné ose</vt:lpstr>
      <vt:lpstr>Znázornění zlomku a desetinného čísla na číselné ose</vt:lpstr>
      <vt:lpstr>Znázornění zlomku a desetinného čísla na číselné ose</vt:lpstr>
      <vt:lpstr>Porovnávání desetinných čísel podle velikosti</vt:lpstr>
      <vt:lpstr>Porovnávání desetinných čísel podle velikosti</vt:lpstr>
      <vt:lpstr>Co jsme se dozvěděli?</vt:lpstr>
      <vt:lpstr>Závěrečné opakování</vt:lpstr>
      <vt:lpstr>Číslo 0,48 jde zapsat zlomkem</vt:lpstr>
      <vt:lpstr>Číslo 0,509 odpovídá zlomku</vt:lpstr>
      <vt:lpstr>Číslo nula celá padesát sedm tisícin je:</vt:lpstr>
      <vt:lpstr>Na číselné ose je znázorněno číslo:</vt:lpstr>
      <vt:lpstr>Na číselné ose je znázorněno číslo:</vt:lpstr>
      <vt:lpstr>Označte pravdivou nerovnost:</vt:lpstr>
      <vt:lpstr>Označte pravdivou nerovnost:</vt:lpstr>
      <vt:lpstr>Označte pravdivou nerovnost:</vt:lpstr>
      <vt:lpstr>Použité zdroje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škola a Mateřská škola Bílá Třemešná, okres Trutnov</dc:title>
  <dc:creator>Lukáš Bohánský</dc:creator>
  <cp:lastModifiedBy>Lucka</cp:lastModifiedBy>
  <cp:revision>210</cp:revision>
  <dcterms:created xsi:type="dcterms:W3CDTF">2013-05-10T12:01:16Z</dcterms:created>
  <dcterms:modified xsi:type="dcterms:W3CDTF">2020-05-18T15:35:53Z</dcterms:modified>
</cp:coreProperties>
</file>