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0" r:id="rId2"/>
    <p:sldId id="261" r:id="rId3"/>
    <p:sldId id="256" r:id="rId4"/>
    <p:sldId id="257" r:id="rId5"/>
    <p:sldId id="258" r:id="rId6"/>
    <p:sldId id="263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01833-79B8-497F-9C88-37F46F8D2445}" type="datetimeFigureOut">
              <a:rPr lang="cs-CZ" smtClean="0"/>
              <a:t>18.05.2020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64C7D-D6C1-4454-AE26-5DF688E337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7875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4C7D-D6C1-4454-AE26-5DF688E3371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5878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18.05.2020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620688"/>
            <a:ext cx="76307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Desetinný zlomek</a:t>
            </a:r>
          </a:p>
          <a:p>
            <a:endParaRPr lang="cs-CZ" sz="4000" b="1" dirty="0"/>
          </a:p>
        </p:txBody>
      </p:sp>
      <p:sp>
        <p:nvSpPr>
          <p:cNvPr id="4" name="Šipka doprava 3"/>
          <p:cNvSpPr/>
          <p:nvPr/>
        </p:nvSpPr>
        <p:spPr>
          <a:xfrm>
            <a:off x="179512" y="1432200"/>
            <a:ext cx="68878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971600" y="1393612"/>
            <a:ext cx="7702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je zlomek se jmenovatelem 10, 100, 1000,atd.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043608" y="3853497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Každý desetinný zlomek můžeme zapsat jako </a:t>
            </a:r>
            <a:r>
              <a:rPr lang="cs-CZ" sz="3200" b="1" dirty="0" smtClean="0"/>
              <a:t>desetinné číslo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12" name="Šipka doprava 11"/>
          <p:cNvSpPr/>
          <p:nvPr/>
        </p:nvSpPr>
        <p:spPr>
          <a:xfrm>
            <a:off x="179512" y="3845420"/>
            <a:ext cx="76117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811937" y="5013176"/>
            <a:ext cx="8008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 smtClean="0"/>
              <a:t>0,1          0,01       0,001</a:t>
            </a:r>
            <a:endParaRPr lang="cs-CZ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871716" y="2005586"/>
                <a:ext cx="1107996" cy="16535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5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54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54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716" y="2005586"/>
                <a:ext cx="1107996" cy="165353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3779912" y="2069210"/>
                <a:ext cx="1491114" cy="16535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5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54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cs-CZ" sz="5400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2069210"/>
                <a:ext cx="1491114" cy="16535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6588224" y="2069210"/>
                <a:ext cx="1874231" cy="16535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5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5400" b="0" i="1" smtClean="0">
                              <a:latin typeface="Cambria Math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lang="cs-CZ" sz="5400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2069210"/>
                <a:ext cx="1874231" cy="16535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369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11" grpId="0"/>
      <p:bldP spid="12" grpId="0" animBg="1"/>
      <p:bldP spid="21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82433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/>
              <a:t>Desetinné číslo má </a:t>
            </a:r>
            <a:r>
              <a:rPr lang="cs-CZ" sz="4000" b="1" dirty="0" smtClean="0">
                <a:solidFill>
                  <a:srgbClr val="00B050"/>
                </a:solidFill>
              </a:rPr>
              <a:t>celou část</a:t>
            </a:r>
            <a:r>
              <a:rPr lang="cs-CZ" sz="4000" dirty="0" smtClean="0">
                <a:solidFill>
                  <a:srgbClr val="00B050"/>
                </a:solidFill>
              </a:rPr>
              <a:t> </a:t>
            </a:r>
            <a:r>
              <a:rPr lang="cs-CZ" sz="4000" dirty="0" smtClean="0"/>
              <a:t>a </a:t>
            </a:r>
            <a:r>
              <a:rPr lang="cs-CZ" sz="4000" b="1" dirty="0" smtClean="0">
                <a:solidFill>
                  <a:srgbClr val="00B050"/>
                </a:solidFill>
              </a:rPr>
              <a:t>desetinnou část</a:t>
            </a:r>
            <a:r>
              <a:rPr lang="cs-CZ" sz="4000" dirty="0" smtClean="0"/>
              <a:t>, které jsou od sebe odděleny </a:t>
            </a:r>
            <a:r>
              <a:rPr lang="cs-CZ" sz="4000" b="1" dirty="0" smtClean="0">
                <a:solidFill>
                  <a:srgbClr val="FF0000"/>
                </a:solidFill>
              </a:rPr>
              <a:t>desetinnou čárkou</a:t>
            </a:r>
            <a:r>
              <a:rPr lang="cs-CZ" sz="4000" dirty="0" smtClean="0"/>
              <a:t>.</a:t>
            </a:r>
            <a:endParaRPr lang="cs-CZ" sz="4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144957" y="2564904"/>
            <a:ext cx="23631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9600" dirty="0" smtClean="0"/>
              <a:t>2,35</a:t>
            </a:r>
            <a:endParaRPr lang="cs-CZ" sz="9600" dirty="0"/>
          </a:p>
        </p:txBody>
      </p:sp>
      <p:sp>
        <p:nvSpPr>
          <p:cNvPr id="4" name="Šipka doprava 3"/>
          <p:cNvSpPr/>
          <p:nvPr/>
        </p:nvSpPr>
        <p:spPr>
          <a:xfrm>
            <a:off x="422256" y="2445976"/>
            <a:ext cx="2562584" cy="1775112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002060"/>
                </a:solidFill>
              </a:rPr>
              <a:t>CELÁ ČÁST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5" name="Šipka doleva 4"/>
          <p:cNvSpPr/>
          <p:nvPr/>
        </p:nvSpPr>
        <p:spPr>
          <a:xfrm>
            <a:off x="5652120" y="2492896"/>
            <a:ext cx="2736304" cy="1644104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002060"/>
                </a:solidFill>
              </a:rPr>
              <a:t>DESETINNÁ ČÁST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7" name="Šipka ohnutá nahoru 6"/>
          <p:cNvSpPr/>
          <p:nvPr/>
        </p:nvSpPr>
        <p:spPr>
          <a:xfrm flipH="1">
            <a:off x="3592989" y="4022636"/>
            <a:ext cx="2723187" cy="1566604"/>
          </a:xfrm>
          <a:prstGeom prst="bentUpArrow">
            <a:avLst>
              <a:gd name="adj1" fmla="val 50000"/>
              <a:gd name="adj2" fmla="val 25000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2060"/>
                </a:solidFill>
              </a:rPr>
              <a:t>DESETINNÁ ČÁRKA</a:t>
            </a:r>
            <a:endParaRPr lang="cs-CZ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38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789030"/>
              </p:ext>
            </p:extLst>
          </p:nvPr>
        </p:nvGraphicFramePr>
        <p:xfrm>
          <a:off x="1307976" y="1412776"/>
          <a:ext cx="815752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505649"/>
              </p:ext>
            </p:extLst>
          </p:nvPr>
        </p:nvGraphicFramePr>
        <p:xfrm>
          <a:off x="2460104" y="1412776"/>
          <a:ext cx="815752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388940"/>
              </p:ext>
            </p:extLst>
          </p:nvPr>
        </p:nvGraphicFramePr>
        <p:xfrm>
          <a:off x="3612232" y="1376784"/>
          <a:ext cx="815752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786053"/>
              </p:ext>
            </p:extLst>
          </p:nvPr>
        </p:nvGraphicFramePr>
        <p:xfrm>
          <a:off x="4764360" y="1376784"/>
          <a:ext cx="815752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88783"/>
              </p:ext>
            </p:extLst>
          </p:nvPr>
        </p:nvGraphicFramePr>
        <p:xfrm>
          <a:off x="5916488" y="1376784"/>
          <a:ext cx="815752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340374"/>
              </p:ext>
            </p:extLst>
          </p:nvPr>
        </p:nvGraphicFramePr>
        <p:xfrm>
          <a:off x="7068616" y="1381864"/>
          <a:ext cx="815752" cy="3703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1232011" y="5229200"/>
            <a:ext cx="9637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0,1</a:t>
            </a:r>
            <a:endParaRPr lang="cs-CZ" sz="4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384139" y="5229200"/>
            <a:ext cx="9637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0,3</a:t>
            </a:r>
            <a:endParaRPr lang="cs-CZ" sz="4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536267" y="5229200"/>
            <a:ext cx="9637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0,5</a:t>
            </a:r>
            <a:endParaRPr lang="cs-CZ" sz="4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716016" y="5229200"/>
            <a:ext cx="9637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0,7</a:t>
            </a:r>
            <a:endParaRPr lang="cs-CZ" sz="4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940152" y="5229200"/>
            <a:ext cx="9637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0,9</a:t>
            </a:r>
            <a:endParaRPr lang="cs-CZ" sz="4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315108" y="5229200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dirty="0" smtClean="0"/>
              <a:t>1</a:t>
            </a:r>
            <a:endParaRPr lang="cs-CZ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1347426" y="332656"/>
                <a:ext cx="732893" cy="10175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3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426" y="332656"/>
                <a:ext cx="732893" cy="101752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2542963" y="332656"/>
                <a:ext cx="732893" cy="10175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3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2963" y="332656"/>
                <a:ext cx="732893" cy="101752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3690956" y="313243"/>
                <a:ext cx="732893" cy="1027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cs-CZ" sz="3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956" y="313243"/>
                <a:ext cx="732893" cy="10275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4788024" y="326451"/>
                <a:ext cx="732893" cy="10143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cs-CZ" sz="3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26451"/>
                <a:ext cx="732893" cy="101431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6005886" y="323245"/>
                <a:ext cx="732893" cy="10175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cs-CZ" sz="3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886" y="323245"/>
                <a:ext cx="732893" cy="101752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7092280" y="326451"/>
                <a:ext cx="732893" cy="10143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b="0" i="1" smtClean="0">
                              <a:latin typeface="Cambria Math"/>
                            </a:rPr>
                            <m:t>10</m:t>
                          </m:r>
                        </m:num>
                        <m:den>
                          <m:r>
                            <a:rPr lang="cs-CZ" sz="32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80" y="326451"/>
                <a:ext cx="732893" cy="101431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70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882722"/>
              </p:ext>
            </p:extLst>
          </p:nvPr>
        </p:nvGraphicFramePr>
        <p:xfrm>
          <a:off x="611562" y="1628800"/>
          <a:ext cx="352839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370744"/>
              </p:ext>
            </p:extLst>
          </p:nvPr>
        </p:nvGraphicFramePr>
        <p:xfrm>
          <a:off x="4932042" y="1628800"/>
          <a:ext cx="352839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720876" y="5169966"/>
            <a:ext cx="1410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0,01</a:t>
            </a:r>
            <a:endParaRPr lang="cs-CZ" sz="5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97340" y="5157192"/>
            <a:ext cx="1410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0,10</a:t>
            </a:r>
            <a:endParaRPr lang="cs-CZ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961206" y="-27384"/>
                <a:ext cx="1491114" cy="16535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5400" b="0" i="1" smtClean="0">
                              <a:latin typeface="Cambria Math"/>
                            </a:rPr>
                            <m:t>10</m:t>
                          </m:r>
                        </m:num>
                        <m:den>
                          <m:r>
                            <a:rPr lang="cs-CZ" sz="54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cs-CZ" sz="5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206" y="-27384"/>
                <a:ext cx="1491114" cy="165353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640726" y="-27384"/>
                <a:ext cx="1491114" cy="16535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5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54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cs-CZ" sz="5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726" y="-27384"/>
                <a:ext cx="1491114" cy="16535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056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005275"/>
              </p:ext>
            </p:extLst>
          </p:nvPr>
        </p:nvGraphicFramePr>
        <p:xfrm>
          <a:off x="611562" y="1700808"/>
          <a:ext cx="352839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07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432844" y="5313982"/>
            <a:ext cx="1410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0,53</a:t>
            </a:r>
            <a:endParaRPr lang="cs-CZ" sz="5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412540" y="5301208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1</a:t>
            </a:r>
            <a:endParaRPr lang="cs-CZ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640726" y="20568"/>
                <a:ext cx="1491114" cy="16703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5400" b="0" i="1" smtClean="0">
                              <a:latin typeface="Cambria Math"/>
                            </a:rPr>
                            <m:t>53</m:t>
                          </m:r>
                        </m:num>
                        <m:den>
                          <m:r>
                            <a:rPr lang="cs-CZ" sz="54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cs-CZ" sz="5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726" y="20568"/>
                <a:ext cx="1491114" cy="16703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934845" y="-27384"/>
                <a:ext cx="1491114" cy="16481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5400" b="0" i="1" smtClean="0">
                              <a:latin typeface="Cambria Math"/>
                            </a:rPr>
                            <m:t>100</m:t>
                          </m:r>
                        </m:num>
                        <m:den>
                          <m:r>
                            <a:rPr lang="cs-CZ" sz="54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cs-CZ" sz="5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845" y="-27384"/>
                <a:ext cx="1491114" cy="164814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017366"/>
              </p:ext>
            </p:extLst>
          </p:nvPr>
        </p:nvGraphicFramePr>
        <p:xfrm>
          <a:off x="4932042" y="1700808"/>
          <a:ext cx="352839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528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12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368927" y="1859340"/>
            <a:ext cx="41472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9600" dirty="0" smtClean="0">
                <a:solidFill>
                  <a:srgbClr val="C00000"/>
                </a:solidFill>
              </a:rPr>
              <a:t>1,234….</a:t>
            </a:r>
            <a:endParaRPr lang="cs-CZ" sz="9600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911758" y="548680"/>
            <a:ext cx="726064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8800" b="1" dirty="0" smtClean="0">
                <a:solidFill>
                  <a:srgbClr val="002060"/>
                </a:solidFill>
              </a:rPr>
              <a:t>Desetinné číslo</a:t>
            </a:r>
            <a:endParaRPr lang="cs-CZ" sz="8800" b="1" dirty="0">
              <a:solidFill>
                <a:srgbClr val="002060"/>
              </a:solidFill>
            </a:endParaRPr>
          </a:p>
        </p:txBody>
      </p:sp>
      <p:sp>
        <p:nvSpPr>
          <p:cNvPr id="5" name="Šipka ohnutá nahoru 4"/>
          <p:cNvSpPr/>
          <p:nvPr/>
        </p:nvSpPr>
        <p:spPr>
          <a:xfrm flipH="1">
            <a:off x="4860032" y="3284984"/>
            <a:ext cx="1223252" cy="73152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300192" y="3356992"/>
            <a:ext cx="21887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/>
              <a:t>tisíciny</a:t>
            </a:r>
            <a:endParaRPr lang="cs-CZ" sz="5400" b="1" dirty="0"/>
          </a:p>
        </p:txBody>
      </p:sp>
      <p:sp>
        <p:nvSpPr>
          <p:cNvPr id="7" name="Šipka ohnutá nahoru 6"/>
          <p:cNvSpPr/>
          <p:nvPr/>
        </p:nvSpPr>
        <p:spPr>
          <a:xfrm flipH="1">
            <a:off x="3995936" y="3429000"/>
            <a:ext cx="2389968" cy="130758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6732240" y="4005064"/>
            <a:ext cx="19018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/>
              <a:t>setiny</a:t>
            </a:r>
            <a:endParaRPr lang="cs-CZ" sz="5400" b="1" dirty="0"/>
          </a:p>
        </p:txBody>
      </p:sp>
      <p:sp>
        <p:nvSpPr>
          <p:cNvPr id="10" name="Šipka ohnutá nahoru 9"/>
          <p:cNvSpPr/>
          <p:nvPr/>
        </p:nvSpPr>
        <p:spPr>
          <a:xfrm flipH="1">
            <a:off x="3131840" y="3650744"/>
            <a:ext cx="3024336" cy="1835538"/>
          </a:xfrm>
          <a:prstGeom prst="bentUpArrow">
            <a:avLst>
              <a:gd name="adj1" fmla="val 25000"/>
              <a:gd name="adj2" fmla="val 25415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6300192" y="4843422"/>
            <a:ext cx="26216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/>
              <a:t>desetiny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237822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6" grpId="0"/>
      <p:bldP spid="7" grpId="0" animBg="1"/>
      <p:bldP spid="9" grpId="0"/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 rot="10800000" flipV="1">
            <a:off x="1182336" y="548681"/>
            <a:ext cx="69847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Desetinné číslo, které má v zápisu za desetinnou čárkou pouze desetiny,  má </a:t>
            </a:r>
            <a:r>
              <a:rPr lang="cs-CZ" sz="3200" dirty="0" smtClean="0">
                <a:solidFill>
                  <a:srgbClr val="FF0000"/>
                </a:solidFill>
              </a:rPr>
              <a:t>jedno desetinné místo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87624" y="2276872"/>
            <a:ext cx="10599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0,</a:t>
            </a:r>
            <a:r>
              <a:rPr lang="cs-CZ" sz="5400" dirty="0" smtClean="0">
                <a:solidFill>
                  <a:srgbClr val="FF0000"/>
                </a:solidFill>
              </a:rPr>
              <a:t>1</a:t>
            </a:r>
            <a:endParaRPr lang="cs-CZ" sz="5400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305052" y="2276872"/>
            <a:ext cx="1410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25,</a:t>
            </a:r>
            <a:r>
              <a:rPr lang="cs-CZ" sz="5400" dirty="0" smtClean="0">
                <a:solidFill>
                  <a:srgbClr val="FF0000"/>
                </a:solidFill>
              </a:rPr>
              <a:t>6</a:t>
            </a:r>
            <a:endParaRPr lang="cs-CZ" sz="5400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618291" y="2276872"/>
            <a:ext cx="17620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132,</a:t>
            </a:r>
            <a:r>
              <a:rPr lang="cs-CZ" sz="5400" dirty="0" smtClean="0">
                <a:solidFill>
                  <a:srgbClr val="FF0000"/>
                </a:solidFill>
              </a:rPr>
              <a:t>7</a:t>
            </a:r>
            <a:endParaRPr lang="cs-CZ" sz="5400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259632" y="3212976"/>
            <a:ext cx="68407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Desetinné číslo, které má v zápisu za desetinnou čárkou i setiny, má </a:t>
            </a:r>
            <a:r>
              <a:rPr lang="cs-CZ" sz="3200" dirty="0" smtClean="0">
                <a:solidFill>
                  <a:srgbClr val="0070C0"/>
                </a:solidFill>
              </a:rPr>
              <a:t>dvě desetinná místa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259632" y="4725144"/>
            <a:ext cx="1410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0,</a:t>
            </a:r>
            <a:r>
              <a:rPr lang="cs-CZ" sz="5400" dirty="0" smtClean="0">
                <a:solidFill>
                  <a:srgbClr val="0070C0"/>
                </a:solidFill>
              </a:rPr>
              <a:t>04</a:t>
            </a:r>
            <a:endParaRPr lang="cs-CZ" sz="5400" dirty="0">
              <a:solidFill>
                <a:srgbClr val="0070C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491880" y="4725144"/>
            <a:ext cx="1410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0,</a:t>
            </a:r>
            <a:r>
              <a:rPr lang="cs-CZ" sz="5400" dirty="0" smtClean="0">
                <a:solidFill>
                  <a:srgbClr val="0070C0"/>
                </a:solidFill>
              </a:rPr>
              <a:t>26</a:t>
            </a:r>
            <a:endParaRPr lang="cs-CZ" sz="5400" dirty="0">
              <a:solidFill>
                <a:srgbClr val="0070C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690299" y="4725144"/>
            <a:ext cx="17620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13,</a:t>
            </a:r>
            <a:r>
              <a:rPr lang="cs-CZ" sz="5400" dirty="0" smtClean="0">
                <a:solidFill>
                  <a:srgbClr val="0070C0"/>
                </a:solidFill>
              </a:rPr>
              <a:t>07</a:t>
            </a:r>
            <a:endParaRPr lang="cs-CZ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95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Aerodynamik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162</TotalTime>
  <Words>108</Words>
  <Application>Microsoft Office PowerPoint</Application>
  <PresentationFormat>Předvádění na obrazovce (4:3)</PresentationFormat>
  <Paragraphs>46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Calibri</vt:lpstr>
      <vt:lpstr>Cambria Math</vt:lpstr>
      <vt:lpstr>Georgia</vt:lpstr>
      <vt:lpstr>Trebuchet MS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Škola</dc:creator>
  <cp:lastModifiedBy>Lucka</cp:lastModifiedBy>
  <cp:revision>22</cp:revision>
  <dcterms:created xsi:type="dcterms:W3CDTF">2012-01-21T12:43:50Z</dcterms:created>
  <dcterms:modified xsi:type="dcterms:W3CDTF">2020-05-18T15:37:52Z</dcterms:modified>
</cp:coreProperties>
</file>