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73" r:id="rId5"/>
    <p:sldId id="277" r:id="rId6"/>
    <p:sldId id="265" r:id="rId7"/>
    <p:sldId id="283" r:id="rId8"/>
    <p:sldId id="266" r:id="rId9"/>
    <p:sldId id="267" r:id="rId10"/>
    <p:sldId id="276" r:id="rId11"/>
    <p:sldId id="275" r:id="rId12"/>
    <p:sldId id="274" r:id="rId13"/>
    <p:sldId id="268" r:id="rId14"/>
    <p:sldId id="290" r:id="rId15"/>
    <p:sldId id="291" r:id="rId16"/>
    <p:sldId id="269" r:id="rId17"/>
    <p:sldId id="270" r:id="rId18"/>
    <p:sldId id="271" r:id="rId19"/>
    <p:sldId id="279" r:id="rId20"/>
    <p:sldId id="284" r:id="rId21"/>
    <p:sldId id="288" r:id="rId22"/>
    <p:sldId id="285" r:id="rId23"/>
    <p:sldId id="286" r:id="rId24"/>
    <p:sldId id="289" r:id="rId25"/>
    <p:sldId id="287" r:id="rId26"/>
    <p:sldId id="280" r:id="rId27"/>
    <p:sldId id="282" r:id="rId28"/>
    <p:sldId id="281" r:id="rId29"/>
    <p:sldId id="278" r:id="rId30"/>
    <p:sldId id="272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04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12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56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93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1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3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2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40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87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41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4659-7985-49B0-AFB9-855F1780E650}" type="datetimeFigureOut">
              <a:rPr lang="cs-CZ" smtClean="0"/>
              <a:pPr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3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b/b8/SalzburgerAltstadt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//upload.wikimedia.org/wikipedia/commons/c/c3/Wappen_at_salzburg_stadt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0/0c/GrazerRathaus-edit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c/c0/Panorama_insbruck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a/a6/Tschierva_glacier_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a/a7/Male_Karpaty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b/Musau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//upload.wikimedia.org/wikipedia/commons/6/66/Oper_z03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7/Maria-Theresien-Platz_in_Wien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//upload.wikimedia.org/wikipedia/commons/b/bb/Location_Austria-Hungary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//upload.wikimedia.org/wikipedia/commons/8/85/Franz_joseph1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//upload.wikimedia.org/wikipedia/commons/9/92/Wappen_Kaiser_Franz_Joseph_I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//upload.wikimedia.org/wikipedia/commons/e/e0/Sophiebayern_franzjoseph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//upload.wikimedia.org/wikipedia/commons/f/fd/Erzsebet_kiralyne_photo_1867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//upload.wikimedia.org/wikipedia/commons/e/e8/Kaiser_franz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//upload.wikimedia.org/wikipedia/commons/1/1e/Wolfgang-amadeus-mozart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//upload.wikimedia.org/wikipedia/commons/9/9d/Wolfgang_Leopold_Nannerl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f/f6/Hotel_Ort_a_jezero_Traunsee.jpg" TargetMode="External"/><Relationship Id="rId5" Type="http://schemas.openxmlformats.org/officeDocument/2006/relationships/image" Target="../media/image50.jpeg"/><Relationship Id="rId4" Type="http://schemas.openxmlformats.org/officeDocument/2006/relationships/hyperlink" Target="//upload.wikimedia.org/wikipedia/commons/6/64/Weyregg_pano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4/41/Flag_of_Austria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//upload.wikimedia.org/wikipedia/commons/a/a0/Austria_Bundesadler.sv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5/59/EU_location_AUT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//upload.wikimedia.org/wikipedia/commons/0/03/Wien_3_Wappen.svg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//upload.wikimedia.org/wikipedia/commons/e/ec/Linz_view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9/90/Alter_Dom_Linz.jpg" TargetMode="External"/><Relationship Id="rId5" Type="http://schemas.openxmlformats.org/officeDocument/2006/relationships/image" Target="../media/image14.png"/><Relationship Id="rId4" Type="http://schemas.openxmlformats.org/officeDocument/2006/relationships/hyperlink" Target="//upload.wikimedia.org/wikipedia/commons/4/42/Linz_CoA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Evropa – sjednocující se světadíl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004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r>
              <a:rPr lang="cs-CZ" dirty="0" smtClean="0"/>
              <a:t>Česká republika je </a:t>
            </a:r>
            <a:r>
              <a:rPr lang="cs-CZ" b="1" dirty="0" smtClean="0"/>
              <a:t>středoevropský stát.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Se sousedními státy Slovenskem, Polskem, Německem a </a:t>
            </a:r>
            <a:r>
              <a:rPr lang="cs-CZ" b="1" dirty="0" smtClean="0"/>
              <a:t>Rakouskem</a:t>
            </a:r>
            <a:r>
              <a:rPr lang="cs-CZ" dirty="0" smtClean="0"/>
              <a:t> tvoří </a:t>
            </a:r>
            <a:r>
              <a:rPr lang="cs-CZ" b="1" dirty="0" smtClean="0"/>
              <a:t>střed Evropy.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oubor:SalzburgerAltstadt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5" y="620688"/>
            <a:ext cx="8970601" cy="59766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 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Další velká města       </a:t>
            </a: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Salzburg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4340" name="Picture 4" descr="Soubor:Wappen at salzburg stadt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836712"/>
            <a:ext cx="702310" cy="8480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oubor:GrazerRathaus-ed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059"/>
            <a:ext cx="9144000" cy="603504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Další velká 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073427"/>
          </a:xfrm>
        </p:spPr>
        <p:txBody>
          <a:bodyPr/>
          <a:lstStyle/>
          <a:p>
            <a:pPr algn="r">
              <a:buNone/>
            </a:pPr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Graz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Štýrský Hradec 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96044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Další velká města            </a:t>
            </a:r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Innsbruck</a:t>
            </a:r>
            <a:endParaRPr lang="cs-CZ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 descr="Soubor:Panorama insbruck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258173"/>
            <a:ext cx="8892480" cy="237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http://www.mietwagen-guenstig.at/wp-content/uploads/Innsbru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501008"/>
            <a:ext cx="4757283" cy="31683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6" descr="http://www.happytellus.com/img/innsbruck/colours-in-innsbruck_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556" y="3502149"/>
            <a:ext cx="4222948" cy="316721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Povrch 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  <a:effectLst>
            <a:glow rad="101600">
              <a:schemeClr val="tx2">
                <a:lumMod val="75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Přibližně 60 % země je hornaté povahy a má podíl na </a:t>
            </a:r>
            <a:r>
              <a:rPr lang="cs-CZ" b="1" dirty="0" smtClean="0"/>
              <a:t>Východních Alpách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 Horních a Dolních Rakousech, severně        od Dunaje leží část starého </a:t>
            </a:r>
            <a:r>
              <a:rPr lang="cs-CZ" b="1" dirty="0" smtClean="0"/>
              <a:t>pohoří Českého masivu</a:t>
            </a:r>
            <a:r>
              <a:rPr lang="cs-CZ" dirty="0" smtClean="0"/>
              <a:t>, které zasahuje dále do České republiky a Bavorska. </a:t>
            </a:r>
          </a:p>
          <a:p>
            <a:r>
              <a:rPr lang="cs-CZ" dirty="0" smtClean="0"/>
              <a:t>Na východních hranicích                                   leží pohoří </a:t>
            </a:r>
            <a:r>
              <a:rPr lang="cs-CZ" b="1" dirty="0" smtClean="0"/>
              <a:t>Malé Karpaty.</a:t>
            </a:r>
            <a:endParaRPr lang="cs-CZ" b="1" dirty="0"/>
          </a:p>
        </p:txBody>
      </p:sp>
      <p:pic>
        <p:nvPicPr>
          <p:cNvPr id="11266" name="Picture 2" descr="http://www.alpina.cz/tc.php?src=images/zajezdy/julske-alpy-kratke/julske-alpy-premek-006.jpg&amp;max=720x720"/>
          <p:cNvPicPr>
            <a:picLocks noChangeAspect="1" noChangeArrowheads="1"/>
          </p:cNvPicPr>
          <p:nvPr/>
        </p:nvPicPr>
        <p:blipFill>
          <a:blip r:embed="rId2" cstate="print"/>
          <a:srcRect b="34051"/>
          <a:stretch>
            <a:fillRect/>
          </a:stretch>
        </p:blipFill>
        <p:spPr bwMode="auto">
          <a:xfrm>
            <a:off x="5220072" y="4725144"/>
            <a:ext cx="3347864" cy="165592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Východní Alpy</a:t>
            </a:r>
            <a:endParaRPr lang="cs-CZ" dirty="0"/>
          </a:p>
        </p:txBody>
      </p:sp>
      <p:pic>
        <p:nvPicPr>
          <p:cNvPr id="44034" name="Picture 2" descr="Soubor:Tschierva glacier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80728"/>
            <a:ext cx="9125155" cy="48021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oubor:Male Karpa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21" y="188640"/>
            <a:ext cx="8700459" cy="652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Malé Karpaty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images.anchoice.cz/20/41944/original/Plavba%20lod%C3%AD%20po%20Duna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94418"/>
            <a:ext cx="4248472" cy="3876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Vodstvo 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352928" cy="5733256"/>
          </a:xfrm>
        </p:spPr>
        <p:txBody>
          <a:bodyPr/>
          <a:lstStyle/>
          <a:p>
            <a:r>
              <a:rPr lang="cs-CZ" dirty="0" smtClean="0"/>
              <a:t>Největší část Rakouska je odvodňována </a:t>
            </a:r>
            <a:r>
              <a:rPr lang="cs-CZ" b="1" dirty="0" smtClean="0"/>
              <a:t>Dunajem do Černého moře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r"/>
            <a:r>
              <a:rPr lang="cs-CZ" dirty="0" smtClean="0"/>
              <a:t>Pouze malé oblasti jsou odvodněny </a:t>
            </a:r>
            <a:r>
              <a:rPr lang="cs-CZ" b="1" dirty="0" smtClean="0"/>
              <a:t>Rýnem     do Severního moře.</a:t>
            </a:r>
            <a:endParaRPr lang="cs-CZ" b="1" dirty="0"/>
          </a:p>
        </p:txBody>
      </p:sp>
      <p:pic>
        <p:nvPicPr>
          <p:cNvPr id="10242" name="Picture 2" descr="Soubor:Musa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040" y="2524054"/>
            <a:ext cx="4121936" cy="2777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Zemědělství 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se daří </a:t>
            </a:r>
            <a:r>
              <a:rPr lang="cs-CZ" b="1" dirty="0" smtClean="0"/>
              <a:t>pouze v okolí Vídně a v nížině na východě </a:t>
            </a:r>
          </a:p>
          <a:p>
            <a:pPr>
              <a:buNone/>
            </a:pPr>
            <a:r>
              <a:rPr lang="cs-CZ" dirty="0" smtClean="0"/>
              <a:t>    země:</a:t>
            </a:r>
          </a:p>
          <a:p>
            <a:r>
              <a:rPr lang="cs-CZ" dirty="0" smtClean="0"/>
              <a:t>obiloviny</a:t>
            </a:r>
          </a:p>
          <a:p>
            <a:r>
              <a:rPr lang="cs-CZ" dirty="0" smtClean="0"/>
              <a:t>zelenina</a:t>
            </a:r>
          </a:p>
          <a:p>
            <a:r>
              <a:rPr lang="cs-CZ" dirty="0" smtClean="0"/>
              <a:t>ovoce</a:t>
            </a:r>
          </a:p>
          <a:p>
            <a:r>
              <a:rPr lang="cs-CZ" dirty="0" smtClean="0"/>
              <a:t>vinná réva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800" dirty="0" smtClean="0"/>
              <a:t>V podhorských </a:t>
            </a:r>
          </a:p>
          <a:p>
            <a:pPr>
              <a:buNone/>
            </a:pPr>
            <a:r>
              <a:rPr lang="cs-CZ" dirty="0" smtClean="0"/>
              <a:t>oblastech jsou pastviny pro hospodářská zvířata.</a:t>
            </a:r>
            <a:endParaRPr lang="cs-CZ" dirty="0"/>
          </a:p>
        </p:txBody>
      </p:sp>
      <p:pic>
        <p:nvPicPr>
          <p:cNvPr id="9218" name="Picture 2" descr="http://www.konigova.com/foto/2006_html_pc/alpy/jpg3/p7030548u.jpg"/>
          <p:cNvPicPr>
            <a:picLocks noChangeAspect="1" noChangeArrowheads="1"/>
          </p:cNvPicPr>
          <p:nvPr/>
        </p:nvPicPr>
        <p:blipFill>
          <a:blip r:embed="rId2" cstate="print"/>
          <a:srcRect r="4108"/>
          <a:stretch>
            <a:fillRect/>
          </a:stretch>
        </p:blipFill>
        <p:spPr bwMode="auto">
          <a:xfrm>
            <a:off x="2325933" y="1412776"/>
            <a:ext cx="6710564" cy="4665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</a:t>
            </a:r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Průmysl</a:t>
            </a:r>
            <a:r>
              <a:rPr lang="cs-CZ" sz="5400" dirty="0" smtClean="0"/>
              <a:t> 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47251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cs-CZ" b="1" dirty="0" smtClean="0"/>
              <a:t>Dřevozpracující průmysl</a:t>
            </a:r>
          </a:p>
          <a:p>
            <a:pPr algn="r">
              <a:buNone/>
            </a:pPr>
            <a:r>
              <a:rPr lang="cs-CZ" dirty="0" smtClean="0"/>
              <a:t>    - polovinu území </a:t>
            </a:r>
          </a:p>
          <a:p>
            <a:pPr algn="r">
              <a:buNone/>
            </a:pPr>
            <a:r>
              <a:rPr lang="cs-CZ" dirty="0" smtClean="0"/>
              <a:t>      pokrývají lesy.</a:t>
            </a:r>
          </a:p>
          <a:p>
            <a:r>
              <a:rPr lang="cs-CZ" b="1" dirty="0" smtClean="0"/>
              <a:t>Těžba soli </a:t>
            </a:r>
          </a:p>
          <a:p>
            <a:pPr>
              <a:buNone/>
            </a:pPr>
            <a:r>
              <a:rPr lang="cs-CZ" b="1" dirty="0" smtClean="0"/>
              <a:t>     v Solné komoře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  u Salzburgu.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Vodní elektrárny</a:t>
            </a:r>
          </a:p>
          <a:p>
            <a:pPr>
              <a:buNone/>
            </a:pPr>
            <a:r>
              <a:rPr lang="cs-CZ" dirty="0" smtClean="0"/>
              <a:t>    – horské toky</a:t>
            </a:r>
          </a:p>
          <a:p>
            <a:pPr>
              <a:buNone/>
            </a:pPr>
            <a:r>
              <a:rPr lang="cs-CZ" dirty="0" smtClean="0"/>
              <a:t>    s prudce tekoucí vodou.</a:t>
            </a:r>
            <a:endParaRPr lang="cs-CZ" dirty="0"/>
          </a:p>
        </p:txBody>
      </p:sp>
      <p:pic>
        <p:nvPicPr>
          <p:cNvPr id="8194" name="Picture 2" descr="http://freethumbs.dreamstime.com/108/big/free_1086500.jpg"/>
          <p:cNvPicPr>
            <a:picLocks noChangeAspect="1" noChangeArrowheads="1"/>
          </p:cNvPicPr>
          <p:nvPr/>
        </p:nvPicPr>
        <p:blipFill>
          <a:blip r:embed="rId2" cstate="print"/>
          <a:srcRect b="22241"/>
          <a:stretch>
            <a:fillRect/>
          </a:stretch>
        </p:blipFill>
        <p:spPr bwMode="auto">
          <a:xfrm>
            <a:off x="7380312" y="440968"/>
            <a:ext cx="1386822" cy="161988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http://i.ck.cz/f/5448/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6235"/>
            <a:ext cx="3960440" cy="3128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2" name="Picture 10" descr="http://media.novinky.cz/042/280424-top_foto1-snfr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645024"/>
            <a:ext cx="460169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Oper z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680" y="233010"/>
            <a:ext cx="8581800" cy="643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Turistické cíle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929411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Památky hlavního města Vídně       </a:t>
            </a:r>
          </a:p>
          <a:p>
            <a:pPr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Vídeňská opera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11zsmost.cz/cd-evropa/cdevropa/pic/mapames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672" y="332656"/>
            <a:ext cx="6323576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www.mzv.cz/public/ea/16/50/13918_14945_Europe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173" y="1052736"/>
            <a:ext cx="2700299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commondatastorage.googleapis.com/static.panoramio.com/photos/original/54699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3" y="2204864"/>
            <a:ext cx="3998031" cy="450912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0" name="Picture 2" descr="Soubor:Maria-Theresien-Platz in Wi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38614"/>
            <a:ext cx="6233099" cy="47305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160240" cy="136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Vídeň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1800" y="188640"/>
            <a:ext cx="5915000" cy="6669360"/>
          </a:xfrm>
        </p:spPr>
        <p:txBody>
          <a:bodyPr/>
          <a:lstStyle/>
          <a:p>
            <a:pPr>
              <a:buNone/>
            </a:pP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Umělecko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historické                                   </a:t>
            </a:r>
          </a:p>
          <a:p>
            <a:pPr>
              <a:buNone/>
            </a:pP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muzeum </a:t>
            </a:r>
          </a:p>
          <a:p>
            <a:pPr>
              <a:buNone/>
            </a:pP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896" name="Picture 8" descr="http://www.mein-adler.de/img/unterschrift_platz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5475466"/>
            <a:ext cx="2088232" cy="7726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8144" y="260648"/>
            <a:ext cx="2818656" cy="633670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Rakousko bylo v minulosti spolu                s Českou republikou      a dalšími zeměmi součástí velkého soustátí zvaného </a:t>
            </a:r>
            <a:r>
              <a:rPr lang="cs-CZ" b="1" dirty="0" smtClean="0"/>
              <a:t>habsburská monarchie     </a:t>
            </a:r>
            <a:r>
              <a:rPr lang="cs-CZ" dirty="0" smtClean="0"/>
              <a:t>(ta zanikla         v roce 1918).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1992" name="Picture 8" descr="Soubor:Location Austria-Hungar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886" y="1052736"/>
            <a:ext cx="5270266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Soubor:Franz joseph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88641"/>
            <a:ext cx="2091112" cy="34563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Turistické cíle         </a:t>
            </a:r>
            <a:r>
              <a:rPr lang="cs-CZ" sz="5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Schönbrunn</a:t>
            </a:r>
            <a:endParaRPr lang="cs-CZ" sz="5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barokní zámek ve Vídni. </a:t>
            </a:r>
          </a:p>
          <a:p>
            <a:r>
              <a:rPr lang="cs-CZ" b="1" dirty="0" smtClean="0"/>
              <a:t>Byl letní rezidencí rakouských císařů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 blízkém okolí zámku se nacházejí rozlehlé zahradní prostory,</a:t>
            </a:r>
          </a:p>
          <a:p>
            <a:r>
              <a:rPr lang="cs-CZ" dirty="0" smtClean="0"/>
              <a:t>které byly spolu se zámkem v roce 1996 zařazeny na Seznam světového dědictví UNESCO.</a:t>
            </a:r>
            <a:endParaRPr lang="cs-CZ" dirty="0"/>
          </a:p>
        </p:txBody>
      </p:sp>
      <p:pic>
        <p:nvPicPr>
          <p:cNvPr id="38926" name="Picture 14" descr="http://mrhaley.files.wordpress.com/2009/07/vienna-schonbrunn-palace.jpg"/>
          <p:cNvPicPr>
            <a:picLocks noChangeAspect="1" noChangeArrowheads="1"/>
          </p:cNvPicPr>
          <p:nvPr/>
        </p:nvPicPr>
        <p:blipFill>
          <a:blip r:embed="rId2" cstate="print"/>
          <a:srcRect b="13732"/>
          <a:stretch>
            <a:fillRect/>
          </a:stretch>
        </p:blipFill>
        <p:spPr bwMode="auto">
          <a:xfrm>
            <a:off x="552061" y="1196752"/>
            <a:ext cx="8124395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oubor:Wappen Kaiser Franz Joseph 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3754388" cy="230425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793507"/>
          </a:xfrm>
        </p:spPr>
        <p:txBody>
          <a:bodyPr>
            <a:normAutofit/>
          </a:bodyPr>
          <a:lstStyle/>
          <a:p>
            <a:r>
              <a:rPr lang="cs-CZ" b="1" dirty="0" smtClean="0"/>
              <a:t>V roce 1830 se tu narodil císař František Josef</a:t>
            </a:r>
            <a:r>
              <a:rPr lang="cs-CZ" dirty="0" smtClean="0"/>
              <a:t>, který svá poslední léta trávil výhradně v tomto zámku a také zde zemřel. 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Znak císaře </a:t>
            </a:r>
          </a:p>
          <a:p>
            <a:pPr>
              <a:buNone/>
            </a:pPr>
            <a:r>
              <a:rPr lang="cs-CZ" dirty="0" smtClean="0"/>
              <a:t>    Františka Josefa I.</a:t>
            </a:r>
            <a:endParaRPr lang="cs-CZ" dirty="0"/>
          </a:p>
        </p:txBody>
      </p:sp>
      <p:pic>
        <p:nvPicPr>
          <p:cNvPr id="40964" name="Picture 4" descr="Soubor:Sophiebayern franzjosep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824" y="1844824"/>
            <a:ext cx="3635632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Alžběta Amálie Evženie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 známá pod přezdívkou </a:t>
            </a:r>
          </a:p>
          <a:p>
            <a:pPr>
              <a:buNone/>
            </a:pPr>
            <a:r>
              <a:rPr lang="cs-CZ" b="1" dirty="0" smtClean="0"/>
              <a:t>    </a:t>
            </a:r>
            <a:r>
              <a:rPr lang="cs-CZ" b="1" dirty="0" err="1" smtClean="0"/>
              <a:t>Sissi</a:t>
            </a:r>
            <a:r>
              <a:rPr lang="cs-CZ" dirty="0" smtClean="0"/>
              <a:t>,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byla bavorská princezna </a:t>
            </a:r>
          </a:p>
          <a:p>
            <a:pPr>
              <a:buNone/>
            </a:pPr>
            <a:r>
              <a:rPr lang="cs-CZ" dirty="0" smtClean="0"/>
              <a:t>    a </a:t>
            </a:r>
            <a:r>
              <a:rPr lang="cs-CZ" b="1" dirty="0" smtClean="0"/>
              <a:t>po svém sňatku </a:t>
            </a:r>
          </a:p>
          <a:p>
            <a:pPr>
              <a:buNone/>
            </a:pPr>
            <a:r>
              <a:rPr lang="cs-CZ" b="1" dirty="0" smtClean="0"/>
              <a:t>    s Františkem Josefem 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rakouská císařovna.</a:t>
            </a:r>
          </a:p>
        </p:txBody>
      </p:sp>
      <p:pic>
        <p:nvPicPr>
          <p:cNvPr id="43010" name="Picture 2" descr="Soubor:Erzsebet kiralyne photo 186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0615" y="363375"/>
            <a:ext cx="3459857" cy="6233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Tituly Františka Josefa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Jeho císařské a královské Apoštolské veličenstvo</a:t>
            </a:r>
          </a:p>
          <a:p>
            <a:r>
              <a:rPr lang="cs-CZ" dirty="0" smtClean="0"/>
              <a:t>z Boží vůle císař rakouský,</a:t>
            </a:r>
          </a:p>
          <a:p>
            <a:r>
              <a:rPr lang="cs-CZ" dirty="0" smtClean="0"/>
              <a:t>král český a uherský, lombardský a benátský, dalmatský,         chorvatský, slavonský, haličský, </a:t>
            </a:r>
            <a:r>
              <a:rPr lang="cs-CZ" dirty="0" err="1" smtClean="0"/>
              <a:t>vladimiřský</a:t>
            </a:r>
            <a:r>
              <a:rPr lang="cs-CZ" dirty="0" smtClean="0"/>
              <a:t> a </a:t>
            </a:r>
            <a:r>
              <a:rPr lang="cs-CZ" dirty="0" err="1" smtClean="0"/>
              <a:t>illyrský</a:t>
            </a:r>
            <a:r>
              <a:rPr lang="cs-CZ" dirty="0" smtClean="0"/>
              <a:t>;</a:t>
            </a:r>
            <a:br>
              <a:rPr lang="cs-CZ" dirty="0" smtClean="0"/>
            </a:br>
            <a:r>
              <a:rPr lang="cs-CZ" dirty="0" smtClean="0"/>
              <a:t>král jeruzalémský;</a:t>
            </a:r>
          </a:p>
          <a:p>
            <a:r>
              <a:rPr lang="cs-CZ" dirty="0" smtClean="0"/>
              <a:t>arcivévoda rakouský,</a:t>
            </a:r>
          </a:p>
          <a:p>
            <a:r>
              <a:rPr lang="cs-CZ" dirty="0" smtClean="0"/>
              <a:t>velkovévoda toskánský a krakovský;</a:t>
            </a:r>
          </a:p>
          <a:p>
            <a:r>
              <a:rPr lang="cs-CZ" dirty="0" smtClean="0"/>
              <a:t>vévoda lotrinský, salcburský, </a:t>
            </a:r>
            <a:r>
              <a:rPr lang="cs-CZ" dirty="0" err="1" smtClean="0"/>
              <a:t>štyrský</a:t>
            </a:r>
            <a:r>
              <a:rPr lang="cs-CZ" dirty="0" smtClean="0"/>
              <a:t>, korutanský, kraňský a bukovinský;</a:t>
            </a:r>
          </a:p>
          <a:p>
            <a:r>
              <a:rPr lang="cs-CZ" dirty="0" smtClean="0"/>
              <a:t>velkokníže sedmihradský, markrabě moravský;</a:t>
            </a:r>
          </a:p>
          <a:p>
            <a:r>
              <a:rPr lang="cs-CZ" dirty="0" smtClean="0"/>
              <a:t>vévoda </a:t>
            </a:r>
            <a:r>
              <a:rPr lang="cs-CZ" dirty="0" err="1" smtClean="0"/>
              <a:t>horno</a:t>
            </a:r>
            <a:r>
              <a:rPr lang="cs-CZ" dirty="0" smtClean="0"/>
              <a:t>- a dolnoslezský, modenský, parmský, </a:t>
            </a:r>
            <a:r>
              <a:rPr lang="cs-CZ" dirty="0" err="1" smtClean="0"/>
              <a:t>piacenzský</a:t>
            </a:r>
            <a:r>
              <a:rPr lang="cs-CZ" dirty="0" smtClean="0"/>
              <a:t> a </a:t>
            </a:r>
            <a:r>
              <a:rPr lang="cs-CZ" dirty="0" err="1" smtClean="0"/>
              <a:t>guastalský</a:t>
            </a:r>
            <a:r>
              <a:rPr lang="cs-CZ" dirty="0" smtClean="0"/>
              <a:t>, osvětimský a </a:t>
            </a:r>
            <a:r>
              <a:rPr lang="cs-CZ" dirty="0" err="1" smtClean="0"/>
              <a:t>zátorský</a:t>
            </a:r>
            <a:r>
              <a:rPr lang="cs-CZ" dirty="0" smtClean="0"/>
              <a:t>, těšínský, </a:t>
            </a:r>
            <a:r>
              <a:rPr lang="cs-CZ" dirty="0" err="1" smtClean="0"/>
              <a:t>furlanský</a:t>
            </a:r>
            <a:r>
              <a:rPr lang="cs-CZ" dirty="0" smtClean="0"/>
              <a:t>, dubrovnický a zadarský;</a:t>
            </a:r>
          </a:p>
          <a:p>
            <a:r>
              <a:rPr lang="cs-CZ" dirty="0" smtClean="0"/>
              <a:t>knížecí hrabě habsburský, tyrolský, </a:t>
            </a:r>
            <a:r>
              <a:rPr lang="cs-CZ" dirty="0" err="1" smtClean="0"/>
              <a:t>kyburský</a:t>
            </a:r>
            <a:r>
              <a:rPr lang="cs-CZ" dirty="0" smtClean="0"/>
              <a:t>, </a:t>
            </a:r>
            <a:r>
              <a:rPr lang="cs-CZ" dirty="0" err="1" smtClean="0"/>
              <a:t>goricijský</a:t>
            </a:r>
            <a:r>
              <a:rPr lang="cs-CZ" dirty="0" smtClean="0"/>
              <a:t> a </a:t>
            </a:r>
            <a:r>
              <a:rPr lang="cs-CZ" dirty="0" err="1" smtClean="0"/>
              <a:t>gradišťský</a:t>
            </a:r>
            <a:r>
              <a:rPr lang="cs-CZ" dirty="0" smtClean="0"/>
              <a:t>;</a:t>
            </a:r>
            <a:br>
              <a:rPr lang="cs-CZ" dirty="0" smtClean="0"/>
            </a:br>
            <a:r>
              <a:rPr lang="cs-CZ" dirty="0" smtClean="0"/>
              <a:t>kníže tridentský a brixenský;</a:t>
            </a:r>
          </a:p>
          <a:p>
            <a:r>
              <a:rPr lang="cs-CZ" dirty="0" smtClean="0"/>
              <a:t>markrabě </a:t>
            </a:r>
            <a:r>
              <a:rPr lang="cs-CZ" dirty="0" err="1" smtClean="0"/>
              <a:t>horno</a:t>
            </a:r>
            <a:r>
              <a:rPr lang="cs-CZ" dirty="0" smtClean="0"/>
              <a:t>- a dolnolužický a istrijský;</a:t>
            </a:r>
          </a:p>
          <a:p>
            <a:r>
              <a:rPr lang="cs-CZ" dirty="0" smtClean="0"/>
              <a:t>hrabě </a:t>
            </a:r>
            <a:r>
              <a:rPr lang="cs-CZ" dirty="0" err="1" smtClean="0"/>
              <a:t>hohenembský</a:t>
            </a:r>
            <a:r>
              <a:rPr lang="cs-CZ" dirty="0" smtClean="0"/>
              <a:t>, </a:t>
            </a:r>
            <a:r>
              <a:rPr lang="cs-CZ" dirty="0" err="1" smtClean="0"/>
              <a:t>feldkirchský</a:t>
            </a:r>
            <a:r>
              <a:rPr lang="cs-CZ" dirty="0" smtClean="0"/>
              <a:t>, </a:t>
            </a:r>
            <a:r>
              <a:rPr lang="cs-CZ" dirty="0" err="1" smtClean="0"/>
              <a:t>břežnický</a:t>
            </a:r>
            <a:r>
              <a:rPr lang="cs-CZ" dirty="0" smtClean="0"/>
              <a:t>, </a:t>
            </a:r>
            <a:r>
              <a:rPr lang="cs-CZ" dirty="0" err="1" smtClean="0"/>
              <a:t>sonnenberský</a:t>
            </a:r>
            <a:r>
              <a:rPr lang="cs-CZ" dirty="0" smtClean="0"/>
              <a:t>;</a:t>
            </a:r>
          </a:p>
          <a:p>
            <a:r>
              <a:rPr lang="cs-CZ" dirty="0" smtClean="0"/>
              <a:t>pán terstský, kotorský a na slovinském krajišti;  atd.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9940" name="Picture 4" descr="Soubor:Kaiser fran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980"/>
          <a:stretch>
            <a:fillRect/>
          </a:stretch>
        </p:blipFill>
        <p:spPr bwMode="auto">
          <a:xfrm>
            <a:off x="7020272" y="260648"/>
            <a:ext cx="1872208" cy="309634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Turistické cíle    Památky města </a:t>
            </a:r>
            <a:r>
              <a:rPr lang="cs-CZ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Salzburg</a:t>
            </a:r>
            <a:br>
              <a:rPr lang="cs-CZ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cs-CZ" sz="5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Narodil se zde hudební génius                                     </a:t>
            </a:r>
            <a:r>
              <a:rPr lang="cs-CZ" b="1" dirty="0" smtClean="0"/>
              <a:t>Wolfgang Amadeus Mozart.</a:t>
            </a:r>
          </a:p>
          <a:p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Za svého života </a:t>
            </a:r>
            <a:r>
              <a:rPr lang="cs-CZ" b="1" dirty="0" smtClean="0"/>
              <a:t>vytvořil 626 hudebních děl </a:t>
            </a:r>
            <a:r>
              <a:rPr lang="cs-CZ" dirty="0" smtClean="0"/>
              <a:t>světského           i duchovního charakteru – opery, operety, symfonie,      koncerty, komorní hudbu, mše a chorály.</a:t>
            </a:r>
            <a:endParaRPr lang="cs-CZ" dirty="0"/>
          </a:p>
        </p:txBody>
      </p:sp>
      <p:pic>
        <p:nvPicPr>
          <p:cNvPr id="4098" name="Picture 2" descr="Soubor:Wolfgang-amadeus-mozart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7560" r="14766"/>
          <a:stretch>
            <a:fillRect/>
          </a:stretch>
        </p:blipFill>
        <p:spPr bwMode="auto">
          <a:xfrm>
            <a:off x="5796136" y="1052736"/>
            <a:ext cx="2754054" cy="4392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Soubor:Wolfgang Leopold Nanner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35100"/>
          <a:stretch>
            <a:fillRect/>
          </a:stretch>
        </p:blipFill>
        <p:spPr bwMode="auto">
          <a:xfrm>
            <a:off x="917451" y="1800200"/>
            <a:ext cx="3438525" cy="35730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rlines.estranky.cz/img/mid/39/airbus-a320-212--graz--rakousko-.jpg"/>
          <p:cNvPicPr>
            <a:picLocks noChangeAspect="1" noChangeArrowheads="1"/>
          </p:cNvPicPr>
          <p:nvPr/>
        </p:nvPicPr>
        <p:blipFill>
          <a:blip r:embed="rId2" cstate="print"/>
          <a:srcRect b="4817"/>
          <a:stretch>
            <a:fillRect/>
          </a:stretch>
        </p:blipFill>
        <p:spPr bwMode="auto">
          <a:xfrm>
            <a:off x="467544" y="847574"/>
            <a:ext cx="8352928" cy="589379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64807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Turistické cíle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       </a:t>
            </a: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Graz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(česky nazývaný Štýrský Hradec)                –            významná dopravní křižovatka země.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          </a:t>
            </a:r>
            <a:br>
              <a:rPr lang="cs-CZ" dirty="0" smtClean="0"/>
            </a:b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Turistické cíle  </a:t>
            </a: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Innsbruck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V Innsbrucku se dvakrát konaly                    </a:t>
            </a:r>
            <a:r>
              <a:rPr lang="cs-CZ" b="1" dirty="0" smtClean="0"/>
              <a:t>Zimní olympijské hry </a:t>
            </a:r>
            <a:r>
              <a:rPr lang="cs-CZ" dirty="0" smtClean="0"/>
              <a:t>(v letech 1964 a 1976). </a:t>
            </a:r>
            <a:endParaRPr lang="cs-CZ" dirty="0"/>
          </a:p>
        </p:txBody>
      </p:sp>
      <p:pic>
        <p:nvPicPr>
          <p:cNvPr id="3074" name="Picture 2" descr="http://cdni.condenast.co.uk/646x430/g_j/innsbruck_cnt_25feb10_TVB-Innsbruck_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45618"/>
            <a:ext cx="6153150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://www.lyze-blog.cz/wp-content/uploads/2010/02/Olympijske-kruhy-trochu-nasis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438400" cy="161925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078" name="Picture 6" descr="http://www.ods-karvina.cz/img/clanky/2010/100108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492896"/>
            <a:ext cx="3456383" cy="259228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Turistické cíle - krásná jezera</a:t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Bodamské jezero                                   Neziderské jezero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err="1" smtClean="0"/>
              <a:t>Atterské</a:t>
            </a:r>
            <a:r>
              <a:rPr lang="cs-CZ" dirty="0" smtClean="0"/>
              <a:t> jezero                                               </a:t>
            </a:r>
            <a:r>
              <a:rPr lang="cs-CZ" dirty="0" err="1" smtClean="0"/>
              <a:t>Traunsee</a:t>
            </a:r>
            <a:endParaRPr lang="cs-CZ" dirty="0"/>
          </a:p>
        </p:txBody>
      </p:sp>
      <p:pic>
        <p:nvPicPr>
          <p:cNvPr id="6146" name="Picture 2" descr="http://www.juniortour.cz/img/bod111/bod11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6086475" cy="4572000"/>
          </a:xfrm>
          <a:prstGeom prst="rect">
            <a:avLst/>
          </a:prstGeom>
          <a:noFill/>
        </p:spPr>
      </p:pic>
      <p:pic>
        <p:nvPicPr>
          <p:cNvPr id="6148" name="Picture 4" descr="http://www.jaroska.cz/elearning/geografie/obr/or_nez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08720"/>
            <a:ext cx="4932040" cy="3690719"/>
          </a:xfrm>
          <a:prstGeom prst="rect">
            <a:avLst/>
          </a:prstGeom>
          <a:noFill/>
        </p:spPr>
      </p:pic>
      <p:pic>
        <p:nvPicPr>
          <p:cNvPr id="6150" name="Picture 6" descr="Soubor:Weyregg pan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3"/>
            <a:ext cx="6197054" cy="2780928"/>
          </a:xfrm>
          <a:prstGeom prst="rect">
            <a:avLst/>
          </a:prstGeom>
          <a:noFill/>
        </p:spPr>
      </p:pic>
      <p:pic>
        <p:nvPicPr>
          <p:cNvPr id="6152" name="Picture 8" descr="Soubor:Hotel Ort a jezero Traunse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3400" y="2814300"/>
            <a:ext cx="5400600" cy="40437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cs-CZ" dirty="0" smtClean="0"/>
              <a:t>Rakouská republika – Rakousko</a:t>
            </a:r>
            <a:br>
              <a:rPr lang="cs-CZ" dirty="0" smtClean="0"/>
            </a:br>
            <a:r>
              <a:rPr lang="cs-CZ" dirty="0" smtClean="0"/>
              <a:t>náš jižní soused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218" name="Picture 2" descr="Soubor:Flag of Austr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03051"/>
            <a:ext cx="4896544" cy="326232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220" name="Picture 4" descr="Soubor:Austria Bundesadler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0593" y="2636912"/>
            <a:ext cx="2653855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pik.net/fotky/alpy/alp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638"/>
            <a:ext cx="8712968" cy="653472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                                  Turistické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5433467"/>
          </a:xfrm>
        </p:spPr>
        <p:txBody>
          <a:bodyPr/>
          <a:lstStyle/>
          <a:p>
            <a:pPr algn="r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Alpy s neporušenou přírodou.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2" name="Picture 4" descr="http://www.michalkvarda.cz/photos/kozorozec-horsky-alpy-rakousko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76872"/>
            <a:ext cx="6457950" cy="430530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oubor:EU location AU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29" y="252636"/>
            <a:ext cx="8473743" cy="634471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/>
              <a:t>Rakousko</a:t>
            </a:r>
            <a:r>
              <a:rPr lang="cs-CZ" dirty="0" smtClean="0"/>
              <a:t> je vnitrozemský stát.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Leží ve střední Evropě.</a:t>
            </a:r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     </a:t>
            </a:r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Hraničí </a:t>
            </a:r>
            <a:endParaRPr lang="cs-CZ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 s Lichtenštejnskem, </a:t>
            </a:r>
          </a:p>
          <a:p>
            <a:pPr>
              <a:buNone/>
            </a:pPr>
            <a:r>
              <a:rPr lang="cs-CZ" dirty="0" smtClean="0"/>
              <a:t>    Švýcarskem, </a:t>
            </a:r>
          </a:p>
          <a:p>
            <a:pPr>
              <a:buNone/>
            </a:pPr>
            <a:r>
              <a:rPr lang="cs-CZ" dirty="0" smtClean="0"/>
              <a:t>    Itálií, </a:t>
            </a:r>
          </a:p>
          <a:p>
            <a:pPr>
              <a:buNone/>
            </a:pPr>
            <a:r>
              <a:rPr lang="cs-CZ" dirty="0" smtClean="0"/>
              <a:t>    Slovinskem, </a:t>
            </a:r>
          </a:p>
          <a:p>
            <a:pPr>
              <a:buNone/>
            </a:pPr>
            <a:r>
              <a:rPr lang="cs-CZ" dirty="0" smtClean="0"/>
              <a:t>    s Maďarskem,</a:t>
            </a:r>
          </a:p>
          <a:p>
            <a:pPr>
              <a:buNone/>
            </a:pPr>
            <a:r>
              <a:rPr lang="cs-CZ" dirty="0" smtClean="0"/>
              <a:t>    Slovenskem, </a:t>
            </a:r>
          </a:p>
          <a:p>
            <a:pPr>
              <a:buNone/>
            </a:pPr>
            <a:r>
              <a:rPr lang="cs-CZ" dirty="0" smtClean="0"/>
              <a:t>    s Českou republikou</a:t>
            </a:r>
          </a:p>
          <a:p>
            <a:pPr>
              <a:buNone/>
            </a:pPr>
            <a:r>
              <a:rPr lang="cs-CZ" dirty="0" smtClean="0"/>
              <a:t>    a Německem.</a:t>
            </a:r>
            <a:endParaRPr lang="cs-CZ" dirty="0"/>
          </a:p>
        </p:txBody>
      </p:sp>
      <p:pic>
        <p:nvPicPr>
          <p:cNvPr id="30722" name="Picture 2" descr="http://www.mapyzdarma.cz/images/rakousko_mapa_2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92696"/>
            <a:ext cx="4610195" cy="494650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s-CZ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Obyvatelstvo </a:t>
            </a:r>
            <a:endParaRPr lang="cs-CZ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Rakousku žije téměř </a:t>
            </a:r>
            <a:r>
              <a:rPr lang="cs-CZ" b="1" dirty="0" smtClean="0"/>
              <a:t>8 milionů obyvatel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Úřední jazyk </a:t>
            </a:r>
            <a:r>
              <a:rPr lang="cs-CZ" b="1" dirty="0" smtClean="0"/>
              <a:t>– němčina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8194" name="Picture 2" descr="http://www.rakouskoweb.cz/wp-content/gallery/rakousko/rakousk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5429250" cy="2952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lobaltour.cz/data/obrazky/thum/Mapa-Rakousk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30080"/>
            <a:ext cx="6480720" cy="344719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Rakousko </a:t>
            </a:r>
            <a:endParaRPr lang="cs-CZ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tvoří 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b="1" dirty="0" smtClean="0"/>
              <a:t>9 spolkových zemí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864096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  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Hlavní město - </a:t>
            </a: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Vídeň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Historické centrum Vídně bylo v roce 2001                                                         </a:t>
            </a:r>
          </a:p>
          <a:p>
            <a:pPr>
              <a:buNone/>
            </a:pPr>
            <a:r>
              <a:rPr lang="cs-CZ" b="1" dirty="0" smtClean="0"/>
              <a:t>zapsáno na Seznam světového dědictví UNESCO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16386" name="Picture 2" descr="http://img.radio.cz/pictures/mesta/vi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663024"/>
            <a:ext cx="3407759" cy="3078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2" name="Picture 8" descr="http://i.ck.cz/f/810/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144"/>
            <a:ext cx="3528392" cy="4562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http://nd01.jxs.cz/160/807/c0ddc29432_51524267_o2.jpg"/>
          <p:cNvPicPr>
            <a:picLocks noChangeAspect="1" noChangeArrowheads="1"/>
          </p:cNvPicPr>
          <p:nvPr/>
        </p:nvPicPr>
        <p:blipFill>
          <a:blip r:embed="rId4" cstate="print"/>
          <a:srcRect l="-1961" t="-1802" b="-2610"/>
          <a:stretch>
            <a:fillRect/>
          </a:stretch>
        </p:blipFill>
        <p:spPr bwMode="auto">
          <a:xfrm>
            <a:off x="3923928" y="1556792"/>
            <a:ext cx="3744416" cy="288032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6" name="Picture 12" descr="Soubor:Wien 3 Wappen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7910" y="1412776"/>
            <a:ext cx="101987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l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Další velká města    </a:t>
            </a:r>
            <a:r>
              <a:rPr lang="cs-CZ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Linz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                                                  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Alte Dom </a:t>
            </a:r>
            <a:endParaRPr lang="cs-CZ" dirty="0"/>
          </a:p>
        </p:txBody>
      </p:sp>
      <p:pic>
        <p:nvPicPr>
          <p:cNvPr id="15362" name="Picture 2" descr="Soubor:Linz view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5608"/>
          <a:stretch>
            <a:fillRect/>
          </a:stretch>
        </p:blipFill>
        <p:spPr bwMode="auto">
          <a:xfrm>
            <a:off x="2975993" y="2276872"/>
            <a:ext cx="6060503" cy="4273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Soubor:Linz Co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1196" y="692696"/>
            <a:ext cx="767188" cy="864096"/>
          </a:xfrm>
          <a:prstGeom prst="rect">
            <a:avLst/>
          </a:prstGeom>
          <a:noFill/>
        </p:spPr>
      </p:pic>
      <p:pic>
        <p:nvPicPr>
          <p:cNvPr id="15366" name="Picture 6" descr="Soubor:Alter Dom Linz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17628"/>
          <a:stretch>
            <a:fillRect/>
          </a:stretch>
        </p:blipFill>
        <p:spPr bwMode="auto">
          <a:xfrm>
            <a:off x="272033" y="1556792"/>
            <a:ext cx="3075831" cy="446449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528</Words>
  <Application>Microsoft Office PowerPoint</Application>
  <PresentationFormat>Předvádění na obrazovce (4:3)</PresentationFormat>
  <Paragraphs>184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Motiv systému Office</vt:lpstr>
      <vt:lpstr>Evropa – sjednocující se světadíl</vt:lpstr>
      <vt:lpstr>Prezentace aplikace PowerPoint</vt:lpstr>
      <vt:lpstr>Rakouská republika – Rakousko náš jižní soused </vt:lpstr>
      <vt:lpstr>Prezentace aplikace PowerPoint</vt:lpstr>
      <vt:lpstr>     Hraničí </vt:lpstr>
      <vt:lpstr>Obyvatelstvo </vt:lpstr>
      <vt:lpstr>Rakousko </vt:lpstr>
      <vt:lpstr>   Hlavní město - Vídeň</vt:lpstr>
      <vt:lpstr>  Další velká města    Linz</vt:lpstr>
      <vt:lpstr>  Další velká města       Salzburg</vt:lpstr>
      <vt:lpstr>Další velká města</vt:lpstr>
      <vt:lpstr>Prezentace aplikace PowerPoint</vt:lpstr>
      <vt:lpstr>Povrch </vt:lpstr>
      <vt:lpstr>Prezentace aplikace PowerPoint</vt:lpstr>
      <vt:lpstr>Prezentace aplikace PowerPoint</vt:lpstr>
      <vt:lpstr>Vodstvo </vt:lpstr>
      <vt:lpstr>Zemědělství </vt:lpstr>
      <vt:lpstr>                                 Průmysl </vt:lpstr>
      <vt:lpstr>Turistické cíle</vt:lpstr>
      <vt:lpstr>Vídeň </vt:lpstr>
      <vt:lpstr>Prezentace aplikace PowerPoint</vt:lpstr>
      <vt:lpstr>Turistické cíle         Schönbrunn</vt:lpstr>
      <vt:lpstr>Prezentace aplikace PowerPoint</vt:lpstr>
      <vt:lpstr>Prezentace aplikace PowerPoint</vt:lpstr>
      <vt:lpstr>      Tituly Františka Josefa</vt:lpstr>
      <vt:lpstr> Turistické cíle    Památky města Salzburg </vt:lpstr>
      <vt:lpstr>Turistické cíle</vt:lpstr>
      <vt:lpstr>           Turistické cíle  Innsbruck </vt:lpstr>
      <vt:lpstr> Turistické cíle - krásná jezera </vt:lpstr>
      <vt:lpstr>                                  Turistické cíle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Krupková</dc:creator>
  <cp:lastModifiedBy>Lucka</cp:lastModifiedBy>
  <cp:revision>163</cp:revision>
  <dcterms:created xsi:type="dcterms:W3CDTF">2011-06-20T10:40:08Z</dcterms:created>
  <dcterms:modified xsi:type="dcterms:W3CDTF">2020-05-19T12:32:07Z</dcterms:modified>
</cp:coreProperties>
</file>