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66FF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5" d="100"/>
          <a:sy n="125" d="100"/>
        </p:scale>
        <p:origin x="38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BC0D-58C4-47D7-ADE6-1070C0ABA14F}" type="datetimeFigureOut">
              <a:rPr lang="cs-CZ" smtClean="0"/>
              <a:pPr/>
              <a:t>18.05.2020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68A41-6FE0-471C-A015-F10B25EC4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BC0D-58C4-47D7-ADE6-1070C0ABA14F}" type="datetimeFigureOut">
              <a:rPr lang="cs-CZ" smtClean="0"/>
              <a:pPr/>
              <a:t>18.05.2020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68A41-6FE0-471C-A015-F10B25EC4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7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BC0D-58C4-47D7-ADE6-1070C0ABA14F}" type="datetimeFigureOut">
              <a:rPr lang="cs-CZ" smtClean="0"/>
              <a:pPr/>
              <a:t>18.05.2020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68A41-6FE0-471C-A015-F10B25EC4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BC0D-58C4-47D7-ADE6-1070C0ABA14F}" type="datetimeFigureOut">
              <a:rPr lang="cs-CZ" smtClean="0"/>
              <a:pPr/>
              <a:t>18.05.2020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68A41-6FE0-471C-A015-F10B25EC4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3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3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0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0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BC0D-58C4-47D7-ADE6-1070C0ABA14F}" type="datetimeFigureOut">
              <a:rPr lang="cs-CZ" smtClean="0"/>
              <a:pPr/>
              <a:t>18.05.2020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68A41-6FE0-471C-A015-F10B25EC4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BC0D-58C4-47D7-ADE6-1070C0ABA14F}" type="datetimeFigureOut">
              <a:rPr lang="cs-CZ" smtClean="0"/>
              <a:pPr/>
              <a:t>18.05.2020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68A41-6FE0-471C-A015-F10B25EC4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BC0D-58C4-47D7-ADE6-1070C0ABA14F}" type="datetimeFigureOut">
              <a:rPr lang="cs-CZ" smtClean="0"/>
              <a:pPr/>
              <a:t>18.05.2020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68A41-6FE0-471C-A015-F10B25EC4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5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4" y="273054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5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BC0D-58C4-47D7-ADE6-1070C0ABA14F}" type="datetimeFigureOut">
              <a:rPr lang="cs-CZ" smtClean="0"/>
              <a:pPr/>
              <a:t>18.05.2020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68A41-6FE0-471C-A015-F10B25EC4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BC0D-58C4-47D7-ADE6-1070C0ABA14F}" type="datetimeFigureOut">
              <a:rPr lang="cs-CZ" smtClean="0"/>
              <a:pPr/>
              <a:t>18.05.2020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68A41-6FE0-471C-A015-F10B25EC4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BC0D-58C4-47D7-ADE6-1070C0ABA14F}" type="datetimeFigureOut">
              <a:rPr lang="cs-CZ" smtClean="0"/>
              <a:pPr/>
              <a:t>18.05.2020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68A41-6FE0-471C-A015-F10B25EC4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2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BC0D-58C4-47D7-ADE6-1070C0ABA14F}" type="datetimeFigureOut">
              <a:rPr lang="cs-CZ" smtClean="0"/>
              <a:pPr/>
              <a:t>18.05.2020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68A41-6FE0-471C-A015-F10B25EC4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4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24BC0D-58C4-47D7-ADE6-1070C0ABA14F}" type="datetimeFigureOut">
              <a:rPr lang="cs-CZ" smtClean="0"/>
              <a:pPr/>
              <a:t>18.05.2020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4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468A41-6FE0-471C-A015-F10B25EC4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9" y="278605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Desetinná čísla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217" name="Rectangle 1"/>
          <p:cNvSpPr>
            <a:spLocks noChangeArrowheads="1"/>
          </p:cNvSpPr>
          <p:nvPr/>
        </p:nvSpPr>
        <p:spPr bwMode="auto">
          <a:xfrm rot="20813782">
            <a:off x="382064" y="1246902"/>
            <a:ext cx="478634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urlz MT" pitchFamily="82" charset="0"/>
                <a:ea typeface="Calibri" pitchFamily="34" charset="0"/>
                <a:cs typeface="Times New Roman" pitchFamily="18" charset="0"/>
              </a:rPr>
              <a:t>porovnávání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urlz MT" pitchFamily="82" charset="0"/>
            </a:endParaRPr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 rot="948589">
            <a:off x="5929322" y="1979345"/>
            <a:ext cx="2571768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urlz MT" pitchFamily="82" charset="0"/>
                <a:ea typeface="Calibri" pitchFamily="34" charset="0"/>
                <a:cs typeface="Times New Roman" pitchFamily="18" charset="0"/>
              </a:rPr>
              <a:t>sčítání</a:t>
            </a: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Wide Latin" pitchFamily="18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Wide Latin" pitchFamily="18" charset="0"/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357554" y="5072074"/>
            <a:ext cx="2857488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urlz MT" pitchFamily="82" charset="0"/>
                <a:ea typeface="Calibri" pitchFamily="34" charset="0"/>
                <a:cs typeface="Times New Roman" pitchFamily="18" charset="0"/>
              </a:rPr>
              <a:t>odčítání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urlz MT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42911" y="285729"/>
            <a:ext cx="8229600" cy="6572272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>
              <a:buNone/>
            </a:pPr>
            <a:r>
              <a:rPr lang="cs-CZ" dirty="0" smtClean="0"/>
              <a:t>Desetinná čísla mají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desetinou část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rgbClr val="FF0000"/>
                </a:solidFill>
              </a:rPr>
              <a:t>celou část</a:t>
            </a:r>
            <a:r>
              <a:rPr lang="cs-CZ" dirty="0" smtClean="0"/>
              <a:t>, které jsou odděleny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desetinnou čárkou</a:t>
            </a:r>
            <a:r>
              <a:rPr lang="cs-CZ" dirty="0" smtClean="0"/>
              <a:t>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např.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6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85</a:t>
            </a:r>
          </a:p>
          <a:p>
            <a:pPr>
              <a:buNone/>
            </a:pP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Za desetinnou čárkou jsou: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	</a:t>
            </a:r>
            <a:r>
              <a:rPr lang="cs-CZ" dirty="0" smtClean="0"/>
              <a:t>na prvním místě – desetiny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	na druhém místě – setiny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	na třetím místě – tisíciny   atd.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/>
          </a:p>
          <a:p>
            <a:pPr lvl="1">
              <a:buNone/>
            </a:pPr>
            <a:endParaRPr lang="cs-CZ" dirty="0" smtClean="0"/>
          </a:p>
          <a:p>
            <a:pPr lvl="1"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600"/>
                            </p:stCondLst>
                            <p:childTnLst>
                              <p:par>
                                <p:cTn id="1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Zapiš desetinná čísla slovy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643052"/>
            <a:ext cx="4038600" cy="4525963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				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0,3   –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				6,12 –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				8,25 –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				0,18 –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				5,03 –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				4,4   –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				9,6   –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nula celá tři desetiny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šest celých dvanáct setin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osm celých dvacet pět setin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nula celá osmnáct setin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pět celých tři setiny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čtyři celé čtyři desetiny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devět celých šest desetin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Porovnávání desetinných čísel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Při porovnávání desetinných čísel </a:t>
            </a:r>
            <a:r>
              <a:rPr lang="cs-CZ" dirty="0" smtClean="0">
                <a:solidFill>
                  <a:srgbClr val="C00000"/>
                </a:solidFill>
              </a:rPr>
              <a:t>nejprve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porovnáváme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jednotky</a:t>
            </a:r>
            <a:r>
              <a:rPr lang="cs-CZ" dirty="0" smtClean="0"/>
              <a:t>, poté </a:t>
            </a:r>
            <a:r>
              <a:rPr lang="cs-CZ" dirty="0" smtClean="0">
                <a:solidFill>
                  <a:srgbClr val="0070C0"/>
                </a:solidFill>
              </a:rPr>
              <a:t>desetiny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setiny</a:t>
            </a:r>
            <a:r>
              <a:rPr lang="cs-CZ" dirty="0" smtClean="0"/>
              <a:t>, tisíciny atd.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př.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13</a:t>
            </a:r>
            <a:r>
              <a:rPr lang="cs-CZ" dirty="0" smtClean="0"/>
              <a:t>,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0</a:t>
            </a:r>
            <a:r>
              <a:rPr lang="cs-CZ" dirty="0" smtClean="0">
                <a:solidFill>
                  <a:srgbClr val="00B050"/>
                </a:solidFill>
              </a:rPr>
              <a:t>4 </a:t>
            </a:r>
            <a:r>
              <a:rPr lang="cs-CZ" dirty="0" smtClean="0"/>
              <a:t> a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13</a:t>
            </a:r>
            <a:r>
              <a:rPr lang="cs-CZ" dirty="0" smtClean="0"/>
              <a:t>,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</a:t>
            </a:r>
            <a:r>
              <a:rPr lang="cs-CZ" dirty="0" smtClean="0">
                <a:solidFill>
                  <a:srgbClr val="00B050"/>
                </a:solidFill>
              </a:rPr>
              <a:t>4	    </a:t>
            </a:r>
            <a:r>
              <a:rPr lang="cs-CZ" b="1" dirty="0" smtClean="0">
                <a:solidFill>
                  <a:srgbClr val="FF0066"/>
                </a:solidFill>
              </a:rPr>
              <a:t>→  13,04  &lt;  13,14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/>
              <a:t>		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13</a:t>
            </a:r>
            <a:r>
              <a:rPr lang="cs-CZ" dirty="0" smtClean="0"/>
              <a:t>  = 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13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		   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0</a:t>
            </a:r>
            <a:r>
              <a:rPr lang="cs-CZ" dirty="0" smtClean="0"/>
              <a:t> &lt;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rgbClr val="00B050"/>
                </a:solidFill>
              </a:rPr>
              <a:t>     4</a:t>
            </a:r>
            <a:r>
              <a:rPr lang="cs-CZ" dirty="0" smtClean="0"/>
              <a:t> =  </a:t>
            </a:r>
            <a:r>
              <a:rPr lang="cs-CZ" dirty="0" err="1" smtClean="0">
                <a:solidFill>
                  <a:srgbClr val="00B050"/>
                </a:solidFill>
              </a:rPr>
              <a:t>4</a:t>
            </a:r>
            <a:r>
              <a:rPr lang="cs-CZ" dirty="0" smtClean="0"/>
              <a:t>			</a:t>
            </a:r>
            <a:endParaRPr lang="cs-CZ" b="1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Porovnej čísla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 anchor="ctr" anchorCtr="0"/>
          <a:lstStyle/>
          <a:p>
            <a:pPr>
              <a:buNone/>
            </a:pPr>
            <a:r>
              <a:rPr lang="cs-CZ" dirty="0" smtClean="0">
                <a:solidFill>
                  <a:srgbClr val="0066FF"/>
                </a:solidFill>
              </a:rPr>
              <a:t>  5,2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33CC33"/>
                </a:solidFill>
              </a:rPr>
              <a:t>         </a:t>
            </a:r>
            <a:r>
              <a:rPr lang="cs-CZ" b="1" dirty="0" smtClean="0">
                <a:solidFill>
                  <a:srgbClr val="FF0066"/>
                </a:solidFill>
              </a:rPr>
              <a:t>?</a:t>
            </a:r>
            <a:r>
              <a:rPr lang="cs-CZ" dirty="0" smtClean="0"/>
              <a:t>    	</a:t>
            </a:r>
            <a:r>
              <a:rPr lang="cs-CZ" dirty="0" smtClean="0">
                <a:solidFill>
                  <a:srgbClr val="0066FF"/>
                </a:solidFill>
              </a:rPr>
              <a:t>   5,8</a:t>
            </a:r>
          </a:p>
          <a:p>
            <a:pPr>
              <a:buNone/>
            </a:pPr>
            <a:r>
              <a:rPr lang="cs-CZ" dirty="0" smtClean="0">
                <a:solidFill>
                  <a:srgbClr val="0066FF"/>
                </a:solidFill>
              </a:rPr>
              <a:t>33,25	</a:t>
            </a:r>
            <a:r>
              <a:rPr lang="cs-CZ" dirty="0" smtClean="0"/>
              <a:t>         </a:t>
            </a:r>
            <a:r>
              <a:rPr lang="cs-CZ" b="1" dirty="0" smtClean="0">
                <a:solidFill>
                  <a:srgbClr val="FF0066"/>
                </a:solidFill>
              </a:rPr>
              <a:t>?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smtClean="0"/>
              <a:t>           </a:t>
            </a:r>
            <a:r>
              <a:rPr lang="cs-CZ" dirty="0" smtClean="0">
                <a:solidFill>
                  <a:srgbClr val="0066FF"/>
                </a:solidFill>
              </a:rPr>
              <a:t>21,45</a:t>
            </a:r>
          </a:p>
          <a:p>
            <a:pPr>
              <a:buNone/>
            </a:pPr>
            <a:r>
              <a:rPr lang="cs-CZ" dirty="0" smtClean="0">
                <a:solidFill>
                  <a:srgbClr val="0066FF"/>
                </a:solidFill>
              </a:rPr>
              <a:t>  9,09</a:t>
            </a:r>
            <a:r>
              <a:rPr lang="cs-CZ" dirty="0" smtClean="0"/>
              <a:t>	         </a:t>
            </a:r>
            <a:r>
              <a:rPr lang="cs-CZ" b="1" dirty="0" smtClean="0">
                <a:solidFill>
                  <a:srgbClr val="FF0066"/>
                </a:solidFill>
              </a:rPr>
              <a:t>?</a:t>
            </a:r>
            <a:r>
              <a:rPr lang="cs-CZ" dirty="0" smtClean="0">
                <a:solidFill>
                  <a:srgbClr val="FF0066"/>
                </a:solidFill>
              </a:rPr>
              <a:t>	</a:t>
            </a:r>
            <a:r>
              <a:rPr lang="cs-CZ" dirty="0" smtClean="0"/>
              <a:t>	   </a:t>
            </a:r>
            <a:r>
              <a:rPr lang="cs-CZ" dirty="0" smtClean="0">
                <a:solidFill>
                  <a:srgbClr val="0066FF"/>
                </a:solidFill>
              </a:rPr>
              <a:t>9,9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>
                <a:solidFill>
                  <a:srgbClr val="0066FF"/>
                </a:solidFill>
              </a:rPr>
              <a:t>5,56</a:t>
            </a:r>
            <a:r>
              <a:rPr lang="cs-CZ" dirty="0" smtClean="0"/>
              <a:t>	         </a:t>
            </a:r>
            <a:r>
              <a:rPr lang="cs-CZ" b="1" dirty="0" smtClean="0">
                <a:solidFill>
                  <a:srgbClr val="FF0066"/>
                </a:solidFill>
              </a:rPr>
              <a:t>?</a:t>
            </a:r>
            <a:r>
              <a:rPr lang="cs-CZ" dirty="0" smtClean="0"/>
              <a:t>	              </a:t>
            </a:r>
            <a:r>
              <a:rPr lang="cs-CZ" dirty="0" smtClean="0">
                <a:solidFill>
                  <a:srgbClr val="0066FF"/>
                </a:solidFill>
              </a:rPr>
              <a:t>5,56</a:t>
            </a:r>
          </a:p>
          <a:p>
            <a:pPr>
              <a:buNone/>
            </a:pPr>
            <a:r>
              <a:rPr lang="cs-CZ" dirty="0" smtClean="0">
                <a:solidFill>
                  <a:srgbClr val="0066FF"/>
                </a:solidFill>
              </a:rPr>
              <a:t>11,12</a:t>
            </a:r>
            <a:r>
              <a:rPr lang="cs-CZ" dirty="0" smtClean="0"/>
              <a:t>	         </a:t>
            </a:r>
            <a:r>
              <a:rPr lang="cs-CZ" b="1" dirty="0" smtClean="0">
                <a:solidFill>
                  <a:srgbClr val="FF0066"/>
                </a:solidFill>
              </a:rPr>
              <a:t>?</a:t>
            </a:r>
            <a:r>
              <a:rPr lang="cs-CZ" b="1" dirty="0" smtClean="0"/>
              <a:t>	 </a:t>
            </a:r>
            <a:r>
              <a:rPr lang="cs-CZ" dirty="0" smtClean="0"/>
              <a:t>           </a:t>
            </a:r>
            <a:r>
              <a:rPr lang="cs-CZ" dirty="0" smtClean="0">
                <a:solidFill>
                  <a:srgbClr val="0066FF"/>
                </a:solidFill>
              </a:rPr>
              <a:t>11,15</a:t>
            </a:r>
          </a:p>
          <a:p>
            <a:pPr>
              <a:buNone/>
            </a:pPr>
            <a:r>
              <a:rPr lang="cs-CZ" dirty="0" smtClean="0">
                <a:solidFill>
                  <a:srgbClr val="0066FF"/>
                </a:solidFill>
              </a:rPr>
              <a:t>  0,8</a:t>
            </a:r>
            <a:r>
              <a:rPr lang="cs-CZ" dirty="0" smtClean="0"/>
              <a:t>	         </a:t>
            </a:r>
            <a:r>
              <a:rPr lang="cs-CZ" b="1" dirty="0" smtClean="0">
                <a:solidFill>
                  <a:srgbClr val="FF0066"/>
                </a:solidFill>
              </a:rPr>
              <a:t>?	</a:t>
            </a: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0066FF"/>
                </a:solidFill>
              </a:rPr>
              <a:t>0,4</a:t>
            </a:r>
            <a:endParaRPr lang="cs-CZ" dirty="0">
              <a:solidFill>
                <a:srgbClr val="0066FF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 anchor="ctr" anchorCtr="0"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>
                <a:solidFill>
                  <a:srgbClr val="FF0066"/>
                </a:solidFill>
              </a:rPr>
              <a:t>&lt;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66"/>
                </a:solidFill>
              </a:rPr>
              <a:t>&gt;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66"/>
                </a:solidFill>
              </a:rPr>
              <a:t>&lt;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66"/>
                </a:solidFill>
              </a:rPr>
              <a:t>=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66"/>
                </a:solidFill>
              </a:rPr>
              <a:t>&lt;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66"/>
                </a:solidFill>
              </a:rPr>
              <a:t>&gt;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Sčítání desetinných čísel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Při sčítání desetinných čísel sčítáme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jednotky</a:t>
            </a:r>
            <a:r>
              <a:rPr lang="cs-CZ" dirty="0" smtClean="0"/>
              <a:t> s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jednotkami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desetiny</a:t>
            </a:r>
            <a:r>
              <a:rPr lang="cs-CZ" dirty="0" smtClean="0"/>
              <a:t> s </a:t>
            </a:r>
            <a:r>
              <a:rPr lang="cs-CZ" dirty="0" smtClean="0">
                <a:solidFill>
                  <a:srgbClr val="0070C0"/>
                </a:solidFill>
              </a:rPr>
              <a:t>desetinami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setiny</a:t>
            </a:r>
            <a:r>
              <a:rPr lang="cs-CZ" dirty="0" smtClean="0"/>
              <a:t> se </a:t>
            </a:r>
            <a:r>
              <a:rPr lang="cs-CZ" dirty="0" smtClean="0">
                <a:solidFill>
                  <a:srgbClr val="00B050"/>
                </a:solidFill>
              </a:rPr>
              <a:t>setinami</a:t>
            </a:r>
            <a:r>
              <a:rPr lang="cs-CZ" dirty="0" smtClean="0"/>
              <a:t> atd.</a:t>
            </a:r>
          </a:p>
          <a:p>
            <a:pPr>
              <a:buNone/>
            </a:pPr>
            <a:r>
              <a:rPr lang="cs-CZ" dirty="0" smtClean="0"/>
              <a:t>Po sečtení nesmíme zapomenout na </a:t>
            </a:r>
            <a:r>
              <a:rPr lang="cs-CZ" dirty="0" smtClean="0">
                <a:solidFill>
                  <a:srgbClr val="FF0066"/>
                </a:solidFill>
              </a:rPr>
              <a:t>desetinou čárku.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př.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0070C0"/>
                </a:solidFill>
              </a:rPr>
              <a:t>2</a:t>
            </a:r>
            <a:r>
              <a:rPr lang="cs-CZ" dirty="0" smtClean="0">
                <a:solidFill>
                  <a:srgbClr val="00B050"/>
                </a:solidFill>
              </a:rPr>
              <a:t>4</a:t>
            </a:r>
            <a:r>
              <a:rPr lang="cs-CZ" dirty="0" smtClean="0"/>
              <a:t> +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0070C0"/>
                </a:solidFill>
              </a:rPr>
              <a:t>1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66"/>
                </a:solidFill>
              </a:rPr>
              <a:t>=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66"/>
                </a:solidFill>
              </a:rPr>
              <a:t>5,34</a:t>
            </a:r>
          </a:p>
          <a:p>
            <a:pPr>
              <a:buNone/>
            </a:pPr>
            <a:r>
              <a:rPr lang="cs-CZ" dirty="0" smtClean="0"/>
              <a:t>	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r>
              <a:rPr lang="cs-CZ" dirty="0" smtClean="0"/>
              <a:t>+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r>
              <a:rPr lang="cs-CZ" dirty="0" smtClean="0"/>
              <a:t> = 5</a:t>
            </a:r>
          </a:p>
          <a:p>
            <a:pPr>
              <a:buNone/>
            </a:pPr>
            <a:r>
              <a:rPr lang="cs-CZ" dirty="0" smtClean="0"/>
              <a:t>	      </a:t>
            </a:r>
            <a:r>
              <a:rPr lang="cs-CZ" dirty="0" smtClean="0">
                <a:solidFill>
                  <a:srgbClr val="0070C0"/>
                </a:solidFill>
              </a:rPr>
              <a:t>2</a:t>
            </a:r>
            <a:r>
              <a:rPr lang="cs-CZ" dirty="0" smtClean="0"/>
              <a:t>+</a:t>
            </a:r>
            <a:r>
              <a:rPr lang="cs-CZ" dirty="0" smtClean="0">
                <a:solidFill>
                  <a:srgbClr val="0070C0"/>
                </a:solidFill>
              </a:rPr>
              <a:t>1</a:t>
            </a:r>
            <a:r>
              <a:rPr lang="cs-CZ" dirty="0" smtClean="0"/>
              <a:t> = 3</a:t>
            </a:r>
          </a:p>
          <a:p>
            <a:pPr>
              <a:buNone/>
            </a:pPr>
            <a:r>
              <a:rPr lang="cs-CZ" dirty="0" smtClean="0"/>
              <a:t>	      </a:t>
            </a:r>
            <a:r>
              <a:rPr lang="cs-CZ" dirty="0" smtClean="0">
                <a:solidFill>
                  <a:srgbClr val="00B050"/>
                </a:solidFill>
              </a:rPr>
              <a:t>4</a:t>
            </a:r>
            <a:r>
              <a:rPr lang="cs-CZ" dirty="0" smtClean="0"/>
              <a:t>+0 = 4			</a:t>
            </a:r>
            <a:endParaRPr lang="cs-CZ" b="1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Slovní úloha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Anička si v obchodě koupila lízátko za 4,50 Kč a čokoládu za 19,40 Kč. Kolik zaplatila celkem?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Zápis:</a:t>
            </a:r>
            <a:r>
              <a:rPr lang="cs-CZ" dirty="0" smtClean="0"/>
              <a:t> lízátko ……..   4,50 Kč</a:t>
            </a:r>
          </a:p>
          <a:p>
            <a:pPr>
              <a:buNone/>
            </a:pPr>
            <a:r>
              <a:rPr lang="cs-CZ" dirty="0" smtClean="0"/>
              <a:t>		 čokoláda …. 19,40 Kč</a:t>
            </a:r>
          </a:p>
          <a:p>
            <a:pPr>
              <a:buNone/>
            </a:pPr>
            <a:r>
              <a:rPr lang="cs-CZ" dirty="0" smtClean="0"/>
              <a:t>		 celkem ……..      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Výpočet: </a:t>
            </a:r>
            <a:r>
              <a:rPr lang="cs-CZ" dirty="0" smtClean="0"/>
              <a:t>4,50 + 19,40 = 23,90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Odpověď: </a:t>
            </a:r>
            <a:r>
              <a:rPr lang="cs-CZ" dirty="0" smtClean="0"/>
              <a:t>Anička celkem zaplatila 23,90 Kč.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Odčítání desetinných čísel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Při odčítání desetinných čísel odčítáme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jednotky</a:t>
            </a:r>
            <a:r>
              <a:rPr lang="cs-CZ" dirty="0" smtClean="0"/>
              <a:t> s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jednotkami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desetiny</a:t>
            </a:r>
            <a:r>
              <a:rPr lang="cs-CZ" dirty="0" smtClean="0"/>
              <a:t> s </a:t>
            </a:r>
            <a:r>
              <a:rPr lang="cs-CZ" dirty="0" smtClean="0">
                <a:solidFill>
                  <a:srgbClr val="0070C0"/>
                </a:solidFill>
              </a:rPr>
              <a:t>desetinami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setiny</a:t>
            </a:r>
            <a:r>
              <a:rPr lang="cs-CZ" dirty="0" smtClean="0"/>
              <a:t> se </a:t>
            </a:r>
            <a:r>
              <a:rPr lang="cs-CZ" dirty="0" smtClean="0">
                <a:solidFill>
                  <a:srgbClr val="00B050"/>
                </a:solidFill>
              </a:rPr>
              <a:t>setinami</a:t>
            </a:r>
            <a:r>
              <a:rPr lang="cs-CZ" dirty="0" smtClean="0"/>
              <a:t> atd.</a:t>
            </a:r>
          </a:p>
          <a:p>
            <a:pPr>
              <a:buNone/>
            </a:pPr>
            <a:r>
              <a:rPr lang="cs-CZ" dirty="0" smtClean="0"/>
              <a:t>Po odečtení nesmíme zapomenout na </a:t>
            </a:r>
            <a:r>
              <a:rPr lang="cs-CZ" dirty="0" smtClean="0">
                <a:solidFill>
                  <a:srgbClr val="FF0066"/>
                </a:solidFill>
              </a:rPr>
              <a:t>desetinou čárku.</a:t>
            </a:r>
          </a:p>
          <a:p>
            <a:pPr>
              <a:buNone/>
            </a:pPr>
            <a:r>
              <a:rPr lang="cs-CZ" dirty="0" smtClean="0"/>
              <a:t>př.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0070C0"/>
                </a:solidFill>
              </a:rPr>
              <a:t>4</a:t>
            </a:r>
            <a:r>
              <a:rPr lang="cs-CZ" dirty="0" smtClean="0">
                <a:solidFill>
                  <a:srgbClr val="00B050"/>
                </a:solidFill>
              </a:rPr>
              <a:t>6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3</a:t>
            </a:r>
            <a:r>
              <a:rPr lang="cs-CZ" dirty="0" smtClean="0">
                <a:solidFill>
                  <a:srgbClr val="00B050"/>
                </a:solidFill>
              </a:rPr>
              <a:t>4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66"/>
                </a:solidFill>
              </a:rPr>
              <a:t>= </a:t>
            </a:r>
            <a:r>
              <a:rPr lang="cs-CZ" b="1" dirty="0" smtClean="0">
                <a:solidFill>
                  <a:srgbClr val="FF0066"/>
                </a:solidFill>
              </a:rPr>
              <a:t>4,12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6 </a:t>
            </a:r>
            <a:r>
              <a:rPr lang="cs-CZ" dirty="0" smtClean="0"/>
              <a:t>-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r>
              <a:rPr lang="cs-CZ" dirty="0" smtClean="0"/>
              <a:t> = 4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rgbClr val="0070C0"/>
                </a:solidFill>
              </a:rPr>
              <a:t>4</a:t>
            </a:r>
            <a:r>
              <a:rPr lang="cs-CZ" dirty="0" smtClean="0"/>
              <a:t> - </a:t>
            </a:r>
            <a:r>
              <a:rPr lang="cs-CZ" dirty="0" smtClean="0">
                <a:solidFill>
                  <a:srgbClr val="0070C0"/>
                </a:solidFill>
              </a:rPr>
              <a:t>3</a:t>
            </a:r>
            <a:r>
              <a:rPr lang="cs-CZ" dirty="0" smtClean="0"/>
              <a:t> = 1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rgbClr val="00B050"/>
                </a:solidFill>
              </a:rPr>
              <a:t>6 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00B050"/>
                </a:solidFill>
              </a:rPr>
              <a:t>4</a:t>
            </a:r>
            <a:r>
              <a:rPr lang="cs-CZ" dirty="0" smtClean="0"/>
              <a:t> = 2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Slovní úloha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78645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Cesta z první vesnice do města je dlouhá 1,4 km</a:t>
            </a:r>
          </a:p>
          <a:p>
            <a:pPr>
              <a:buNone/>
            </a:pPr>
            <a:r>
              <a:rPr lang="cs-CZ" dirty="0" smtClean="0"/>
              <a:t>z druhé vesnice je cesta dlouhá 3,6 km. O kolik km</a:t>
            </a:r>
          </a:p>
          <a:p>
            <a:pPr>
              <a:buNone/>
            </a:pPr>
            <a:r>
              <a:rPr lang="cs-CZ" dirty="0" smtClean="0"/>
              <a:t>je druhá cesta delší?</a:t>
            </a:r>
          </a:p>
          <a:p>
            <a:pPr>
              <a:buNone/>
            </a:pPr>
            <a:endParaRPr lang="cs-CZ" dirty="0" smtClean="0">
              <a:solidFill>
                <a:srgbClr val="0066FF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66FF"/>
                </a:solidFill>
              </a:rPr>
              <a:t>Zápis: </a:t>
            </a:r>
            <a:r>
              <a:rPr lang="cs-CZ" dirty="0" smtClean="0"/>
              <a:t>první cesta ……  1,4 km</a:t>
            </a:r>
          </a:p>
          <a:p>
            <a:pPr>
              <a:buNone/>
            </a:pPr>
            <a:r>
              <a:rPr lang="cs-CZ" dirty="0" smtClean="0"/>
              <a:t>		druhá cesta ……  3,6 km </a:t>
            </a:r>
          </a:p>
          <a:p>
            <a:pPr>
              <a:buNone/>
            </a:pPr>
            <a:r>
              <a:rPr lang="cs-CZ" smtClean="0"/>
              <a:t>	       o </a:t>
            </a:r>
            <a:r>
              <a:rPr lang="cs-CZ" dirty="0" smtClean="0"/>
              <a:t>kolik je delší ….  ?</a:t>
            </a:r>
          </a:p>
          <a:p>
            <a:pPr>
              <a:buNone/>
            </a:pPr>
            <a:endParaRPr lang="cs-CZ" dirty="0" smtClean="0">
              <a:solidFill>
                <a:srgbClr val="0066FF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66FF"/>
                </a:solidFill>
              </a:rPr>
              <a:t>Výpočet: </a:t>
            </a:r>
            <a:r>
              <a:rPr lang="cs-CZ" dirty="0" smtClean="0"/>
              <a:t>3,6 – 1,4 = 2,2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66FF"/>
                </a:solidFill>
              </a:rPr>
              <a:t>Odpověď: </a:t>
            </a:r>
            <a:r>
              <a:rPr lang="cs-CZ" dirty="0" smtClean="0"/>
              <a:t>Druhá cesta je o 2,2 km delší.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4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234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Arial</vt:lpstr>
      <vt:lpstr>Calibri</vt:lpstr>
      <vt:lpstr>Curlz MT</vt:lpstr>
      <vt:lpstr>Times New Roman</vt:lpstr>
      <vt:lpstr>Wide Latin</vt:lpstr>
      <vt:lpstr>Wingdings</vt:lpstr>
      <vt:lpstr>Motiv sady Office</vt:lpstr>
      <vt:lpstr>Desetinná čísla</vt:lpstr>
      <vt:lpstr>Prezentace aplikace PowerPoint</vt:lpstr>
      <vt:lpstr>Zapiš desetinná čísla slovy</vt:lpstr>
      <vt:lpstr>Porovnávání desetinných čísel</vt:lpstr>
      <vt:lpstr>Porovnej čísla</vt:lpstr>
      <vt:lpstr>Sčítání desetinných čísel</vt:lpstr>
      <vt:lpstr>Slovní úloha</vt:lpstr>
      <vt:lpstr>Odčítání desetinných čísel</vt:lpstr>
      <vt:lpstr>Slovní úloha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Niki</dc:creator>
  <cp:lastModifiedBy>Lucka</cp:lastModifiedBy>
  <cp:revision>45</cp:revision>
  <dcterms:created xsi:type="dcterms:W3CDTF">2012-01-28T12:22:23Z</dcterms:created>
  <dcterms:modified xsi:type="dcterms:W3CDTF">2020-05-18T15:32:43Z</dcterms:modified>
</cp:coreProperties>
</file>