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4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CBC49-708D-46BA-ABD1-75F9CC017FE8}" type="datetimeFigureOut">
              <a:rPr lang="cs-CZ" smtClean="0"/>
              <a:t>28.05.2020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E6221-A879-48C0-88E5-627A145D248D}" type="slidenum">
              <a:rPr lang="cs-CZ" smtClean="0"/>
              <a:t>‹#›</a:t>
            </a:fld>
            <a:endParaRPr lang="cs-CZ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Český jazyk 5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Souvětí a věta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327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553921" y="183569"/>
            <a:ext cx="7992888" cy="230425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874604" y="366201"/>
            <a:ext cx="734842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                    STAVBA SOUVĚTÍ</a:t>
            </a:r>
          </a:p>
          <a:p>
            <a:r>
              <a:rPr lang="cs-CZ" dirty="0"/>
              <a:t> </a:t>
            </a:r>
            <a:r>
              <a:rPr lang="cs-CZ" sz="2400" dirty="0" smtClean="0"/>
              <a:t>RADY</a:t>
            </a:r>
            <a:r>
              <a:rPr lang="cs-CZ" dirty="0" smtClean="0"/>
              <a:t> :  1.  Vyhledej všechna určitá slovesa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a označ si je vlnovkou.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2.  Počet určitých sloves = počtu vět v souvětí.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3.  Zakroužkuj si spojovací výrazy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( čárka, spojky, některá příslovce a zájmena)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268546" y="2636911"/>
            <a:ext cx="8640960" cy="40323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05267" y="2859322"/>
            <a:ext cx="78870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chemeClr val="bg1"/>
                </a:solidFill>
              </a:rPr>
              <a:t>Maminka se stará o děti, protože jsou ještě malé.</a:t>
            </a: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18" name="Levá složená závorka 17"/>
          <p:cNvSpPr/>
          <p:nvPr/>
        </p:nvSpPr>
        <p:spPr>
          <a:xfrm rot="16200000">
            <a:off x="6866211" y="2346577"/>
            <a:ext cx="389657" cy="2338477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Levá složená závorka 18"/>
          <p:cNvSpPr/>
          <p:nvPr/>
        </p:nvSpPr>
        <p:spPr>
          <a:xfrm rot="16200000">
            <a:off x="2320409" y="1715614"/>
            <a:ext cx="389657" cy="3600400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2247664" y="3787530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V 1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759514" y="3710643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V 2</a:t>
            </a:r>
          </a:p>
        </p:txBody>
      </p:sp>
      <p:sp>
        <p:nvSpPr>
          <p:cNvPr id="22" name="Ovál 21"/>
          <p:cNvSpPr/>
          <p:nvPr/>
        </p:nvSpPr>
        <p:spPr>
          <a:xfrm>
            <a:off x="4198368" y="2873538"/>
            <a:ext cx="1584177" cy="4572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extovéPole 22"/>
          <p:cNvSpPr txBox="1"/>
          <p:nvPr/>
        </p:nvSpPr>
        <p:spPr>
          <a:xfrm>
            <a:off x="605267" y="4190512"/>
            <a:ext cx="6123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VZOREC SOUVĚTÍ:               V 1 , protože  V 2 .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-3060848" y="50851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1633858" y="4992850"/>
            <a:ext cx="59103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chemeClr val="bg1"/>
                </a:solidFill>
              </a:rPr>
              <a:t>Teta vaří oběd a strýc opravuje auto.</a:t>
            </a:r>
            <a:endParaRPr lang="cs-CZ" sz="2400" dirty="0">
              <a:solidFill>
                <a:schemeClr val="bg1"/>
              </a:solidFill>
            </a:endParaRPr>
          </a:p>
        </p:txBody>
      </p:sp>
      <p:sp>
        <p:nvSpPr>
          <p:cNvPr id="15" name="Levá složená závorka 14"/>
          <p:cNvSpPr/>
          <p:nvPr/>
        </p:nvSpPr>
        <p:spPr>
          <a:xfrm rot="16200000">
            <a:off x="2591345" y="4437781"/>
            <a:ext cx="389657" cy="2304631"/>
          </a:xfrm>
          <a:prstGeom prst="leftBrace">
            <a:avLst>
              <a:gd name="adj1" fmla="val 8333"/>
              <a:gd name="adj2" fmla="val 51202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Levá složená závorka 15"/>
          <p:cNvSpPr/>
          <p:nvPr/>
        </p:nvSpPr>
        <p:spPr>
          <a:xfrm rot="16200000">
            <a:off x="5560009" y="4125761"/>
            <a:ext cx="389657" cy="2928672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2439473" y="5851556"/>
            <a:ext cx="3767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</a:t>
            </a:r>
            <a:r>
              <a:rPr lang="cs-CZ" dirty="0" smtClean="0">
                <a:solidFill>
                  <a:schemeClr val="bg1"/>
                </a:solidFill>
              </a:rPr>
              <a:t>___                               ___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68426" y="6299943"/>
            <a:ext cx="5814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VZOREC SOUVĚTÍ :   __________________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Ovál 6"/>
          <p:cNvSpPr/>
          <p:nvPr/>
        </p:nvSpPr>
        <p:spPr>
          <a:xfrm>
            <a:off x="3858238" y="5035228"/>
            <a:ext cx="457200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199127" y="6198924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V1  a   V2 .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992527" y="6179226"/>
            <a:ext cx="2487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</a:t>
            </a:r>
            <a:r>
              <a:rPr lang="cs-CZ" dirty="0" smtClean="0">
                <a:solidFill>
                  <a:schemeClr val="bg1"/>
                </a:solidFill>
              </a:rPr>
              <a:t>Klikni pro kontrolu.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47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00602" y="310208"/>
            <a:ext cx="85452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                                           spojky  -  a, že, protože, když, nebo …..</a:t>
            </a:r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SPOJOVACÍ VÝRAZY</a:t>
            </a:r>
            <a:r>
              <a:rPr lang="cs-CZ" dirty="0" smtClean="0"/>
              <a:t>           zájmena  -  který, jaký, kdo, co …..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příslovce  -  kde, kam, odkud, kdy, jak ….</a:t>
            </a:r>
            <a:endParaRPr lang="cs-CZ" dirty="0"/>
          </a:p>
        </p:txBody>
      </p:sp>
      <p:cxnSp>
        <p:nvCxnSpPr>
          <p:cNvPr id="4" name="Přímá spojnice se šipkou 3"/>
          <p:cNvCxnSpPr/>
          <p:nvPr/>
        </p:nvCxnSpPr>
        <p:spPr>
          <a:xfrm>
            <a:off x="3314098" y="771873"/>
            <a:ext cx="504056" cy="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/>
          <p:nvPr/>
        </p:nvCxnSpPr>
        <p:spPr>
          <a:xfrm flipV="1">
            <a:off x="3307369" y="502425"/>
            <a:ext cx="504056" cy="269448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3315041" y="771873"/>
            <a:ext cx="504056" cy="288032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683567" y="1384702"/>
            <a:ext cx="4087337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Klikni si na kytičku pro další úkol.</a:t>
            </a:r>
            <a:endParaRPr lang="cs-CZ" dirty="0"/>
          </a:p>
        </p:txBody>
      </p:sp>
      <p:sp>
        <p:nvSpPr>
          <p:cNvPr id="10" name="Slunce 9"/>
          <p:cNvSpPr/>
          <p:nvPr/>
        </p:nvSpPr>
        <p:spPr>
          <a:xfrm>
            <a:off x="75677" y="1340768"/>
            <a:ext cx="457200" cy="457200"/>
          </a:xfrm>
          <a:prstGeom prst="su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619031" y="1384702"/>
            <a:ext cx="8303748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 smtClean="0"/>
              <a:t>Rozhodni, zda je vzorec souvětí v pořádku. Klikni na správné řešení. 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75677" y="2060848"/>
            <a:ext cx="8960819" cy="46085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304277" y="2518444"/>
            <a:ext cx="703955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Karkulka šla do lesa a vůbec se nebála.         V1  a  V2 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Děti se učily počítat, ale dělaly chyby.           v1, ale V1.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Jsem ráda, když se smějete.                        V1 když V2.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Vezmi si svetr, který ti sluší.                       V1, který V2.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Viděli jsme, jak děti dobře plavou.                 V1, jak v2.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Když odcházíš, jsem smutná.                        V1, V2.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Na louce poletovali včelka Mája a Vilík.           V1 a V2.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7091875" y="5229200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ANO</a:t>
            </a:r>
            <a:endParaRPr lang="cs-CZ" sz="1600" dirty="0"/>
          </a:p>
        </p:txBody>
      </p:sp>
      <p:sp>
        <p:nvSpPr>
          <p:cNvPr id="17" name="Ovál 16"/>
          <p:cNvSpPr/>
          <p:nvPr/>
        </p:nvSpPr>
        <p:spPr>
          <a:xfrm>
            <a:off x="7091875" y="472514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ANO</a:t>
            </a:r>
            <a:endParaRPr lang="cs-CZ" sz="1600" dirty="0"/>
          </a:p>
        </p:txBody>
      </p:sp>
      <p:sp>
        <p:nvSpPr>
          <p:cNvPr id="18" name="Ovál 17"/>
          <p:cNvSpPr/>
          <p:nvPr/>
        </p:nvSpPr>
        <p:spPr>
          <a:xfrm>
            <a:off x="7092280" y="3625795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ANO</a:t>
            </a:r>
            <a:endParaRPr lang="cs-CZ" sz="1600" dirty="0"/>
          </a:p>
        </p:txBody>
      </p:sp>
      <p:sp>
        <p:nvSpPr>
          <p:cNvPr id="19" name="Ovál 18"/>
          <p:cNvSpPr/>
          <p:nvPr/>
        </p:nvSpPr>
        <p:spPr>
          <a:xfrm>
            <a:off x="7092280" y="308571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ANO</a:t>
            </a:r>
            <a:endParaRPr lang="cs-CZ" sz="1600" dirty="0"/>
          </a:p>
        </p:txBody>
      </p:sp>
      <p:sp>
        <p:nvSpPr>
          <p:cNvPr id="20" name="Ovál 19"/>
          <p:cNvSpPr/>
          <p:nvPr/>
        </p:nvSpPr>
        <p:spPr>
          <a:xfrm>
            <a:off x="7092280" y="415724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ANO</a:t>
            </a:r>
            <a:endParaRPr lang="cs-CZ" sz="1600" dirty="0"/>
          </a:p>
        </p:txBody>
      </p:sp>
      <p:sp>
        <p:nvSpPr>
          <p:cNvPr id="21" name="Ovál 20"/>
          <p:cNvSpPr/>
          <p:nvPr/>
        </p:nvSpPr>
        <p:spPr>
          <a:xfrm>
            <a:off x="7092280" y="251844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ANO</a:t>
            </a:r>
            <a:endParaRPr lang="cs-CZ" sz="1600" dirty="0"/>
          </a:p>
        </p:txBody>
      </p:sp>
      <p:sp>
        <p:nvSpPr>
          <p:cNvPr id="22" name="Ovál 21"/>
          <p:cNvSpPr/>
          <p:nvPr/>
        </p:nvSpPr>
        <p:spPr>
          <a:xfrm>
            <a:off x="8008379" y="5733256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NE</a:t>
            </a:r>
            <a:endParaRPr lang="cs-CZ" sz="1600" dirty="0"/>
          </a:p>
        </p:txBody>
      </p:sp>
      <p:sp>
        <p:nvSpPr>
          <p:cNvPr id="23" name="Ovál 22"/>
          <p:cNvSpPr/>
          <p:nvPr/>
        </p:nvSpPr>
        <p:spPr>
          <a:xfrm>
            <a:off x="8008379" y="5229200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NE</a:t>
            </a:r>
            <a:endParaRPr lang="cs-CZ" sz="1600" dirty="0"/>
          </a:p>
        </p:txBody>
      </p:sp>
      <p:sp>
        <p:nvSpPr>
          <p:cNvPr id="24" name="Ovál 23"/>
          <p:cNvSpPr/>
          <p:nvPr/>
        </p:nvSpPr>
        <p:spPr>
          <a:xfrm>
            <a:off x="8008379" y="472514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NE</a:t>
            </a:r>
            <a:endParaRPr lang="cs-CZ" sz="1600" dirty="0"/>
          </a:p>
        </p:txBody>
      </p:sp>
      <p:sp>
        <p:nvSpPr>
          <p:cNvPr id="25" name="Ovál 24"/>
          <p:cNvSpPr/>
          <p:nvPr/>
        </p:nvSpPr>
        <p:spPr>
          <a:xfrm>
            <a:off x="8006275" y="415724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NE</a:t>
            </a:r>
            <a:endParaRPr lang="cs-CZ" sz="1600" dirty="0"/>
          </a:p>
        </p:txBody>
      </p:sp>
      <p:sp>
        <p:nvSpPr>
          <p:cNvPr id="26" name="Ovál 25"/>
          <p:cNvSpPr/>
          <p:nvPr/>
        </p:nvSpPr>
        <p:spPr>
          <a:xfrm>
            <a:off x="8006680" y="3625795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NE</a:t>
            </a:r>
            <a:endParaRPr lang="cs-CZ" sz="1600" dirty="0"/>
          </a:p>
        </p:txBody>
      </p:sp>
      <p:sp>
        <p:nvSpPr>
          <p:cNvPr id="27" name="Ovál 26"/>
          <p:cNvSpPr/>
          <p:nvPr/>
        </p:nvSpPr>
        <p:spPr>
          <a:xfrm>
            <a:off x="8008379" y="308571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NE</a:t>
            </a:r>
            <a:endParaRPr lang="cs-CZ" sz="1600" dirty="0"/>
          </a:p>
        </p:txBody>
      </p:sp>
      <p:sp>
        <p:nvSpPr>
          <p:cNvPr id="28" name="Ovál 27"/>
          <p:cNvSpPr/>
          <p:nvPr/>
        </p:nvSpPr>
        <p:spPr>
          <a:xfrm>
            <a:off x="8008379" y="2509664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NE</a:t>
            </a:r>
            <a:endParaRPr lang="cs-CZ" sz="1600" dirty="0"/>
          </a:p>
        </p:txBody>
      </p:sp>
      <p:sp>
        <p:nvSpPr>
          <p:cNvPr id="29" name="Ovál 28"/>
          <p:cNvSpPr/>
          <p:nvPr/>
        </p:nvSpPr>
        <p:spPr>
          <a:xfrm>
            <a:off x="7091875" y="5733256"/>
            <a:ext cx="914400" cy="36005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smtClean="0"/>
              <a:t>ANO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96607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9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build="p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5974" y="91653"/>
            <a:ext cx="8900521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Vyber vhodné druhé věty a utvoř souvětí. Obě věty spoj a napiš vzorec</a:t>
            </a:r>
          </a:p>
          <a:p>
            <a:r>
              <a:rPr lang="cs-CZ" dirty="0" smtClean="0"/>
              <a:t>Souvětí napište. Kontrolu proveď kliknutím a čekej.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97988" y="764704"/>
            <a:ext cx="3393892" cy="42484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491880" y="764704"/>
            <a:ext cx="3677308" cy="42484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7169188" y="764704"/>
            <a:ext cx="1867307" cy="42484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29224" y="1052736"/>
            <a:ext cx="898996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Žabák kuňkal,                        a proto se už balíme.             ___________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Hokejisté se snažili vyhrát,      mám radost.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         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___________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Pojedeme na výlet,                 ale žabka ho neposlouchala.   ___________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Přijel taxík,                            a dávám velký pozor.             ___________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Když zpívám,                         protože chtěli hrát finále.        ___________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Detektivové hledali zloděje,     aby nás odvezl na letiště.       ___________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Na kole jezdím pomalu            který ukradl kolo.                  ___________</a:t>
            </a:r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1979712" y="1268760"/>
            <a:ext cx="1800200" cy="1008112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98791" y="5028930"/>
            <a:ext cx="8937704" cy="1723549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 </a:t>
            </a:r>
            <a:r>
              <a:rPr lang="cs-CZ" sz="1400" dirty="0" smtClean="0">
                <a:solidFill>
                  <a:schemeClr val="bg1"/>
                </a:solidFill>
              </a:rPr>
              <a:t>___________________________________________________________________________</a:t>
            </a:r>
          </a:p>
          <a:p>
            <a:endParaRPr lang="cs-CZ" sz="1400" dirty="0">
              <a:solidFill>
                <a:schemeClr val="bg1"/>
              </a:solidFill>
            </a:endParaRPr>
          </a:p>
          <a:p>
            <a:r>
              <a:rPr lang="cs-CZ" sz="1400" dirty="0" smtClean="0">
                <a:solidFill>
                  <a:schemeClr val="bg1"/>
                </a:solidFill>
              </a:rPr>
              <a:t> ___________________________________________________________________________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sz="1400" dirty="0" smtClean="0">
                <a:solidFill>
                  <a:schemeClr val="bg1"/>
                </a:solidFill>
              </a:rPr>
              <a:t> ___________________________________________________________________________</a:t>
            </a:r>
          </a:p>
          <a:p>
            <a:endParaRPr lang="cs-CZ" sz="1400" dirty="0">
              <a:solidFill>
                <a:schemeClr val="bg1"/>
              </a:solidFill>
            </a:endParaRPr>
          </a:p>
          <a:p>
            <a:r>
              <a:rPr lang="cs-CZ" sz="1400" dirty="0" smtClean="0">
                <a:solidFill>
                  <a:schemeClr val="bg1"/>
                </a:solidFill>
              </a:rPr>
              <a:t>____________________________________________________________________________</a:t>
            </a:r>
            <a:endParaRPr lang="cs-CZ" sz="1400" dirty="0">
              <a:solidFill>
                <a:schemeClr val="bg1"/>
              </a:solidFill>
            </a:endParaRPr>
          </a:p>
        </p:txBody>
      </p:sp>
      <p:cxnSp>
        <p:nvCxnSpPr>
          <p:cNvPr id="15" name="Přímá spojnice se šipkou 14"/>
          <p:cNvCxnSpPr/>
          <p:nvPr/>
        </p:nvCxnSpPr>
        <p:spPr>
          <a:xfrm>
            <a:off x="3347864" y="1772816"/>
            <a:ext cx="864096" cy="1597754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V="1">
            <a:off x="2563101" y="1321289"/>
            <a:ext cx="1126801" cy="1110451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>
            <a:off x="1619672" y="2888940"/>
            <a:ext cx="2304256" cy="1024779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/>
          <p:nvPr/>
        </p:nvCxnSpPr>
        <p:spPr>
          <a:xfrm flipV="1">
            <a:off x="1794934" y="1907540"/>
            <a:ext cx="2128994" cy="152146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>
            <a:off x="3455876" y="4077072"/>
            <a:ext cx="468052" cy="313184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/>
          <p:nvPr/>
        </p:nvCxnSpPr>
        <p:spPr>
          <a:xfrm flipV="1">
            <a:off x="2987824" y="2899396"/>
            <a:ext cx="936104" cy="1609724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ovéPole 55"/>
          <p:cNvSpPr txBox="1"/>
          <p:nvPr/>
        </p:nvSpPr>
        <p:spPr>
          <a:xfrm>
            <a:off x="7370685" y="773996"/>
            <a:ext cx="146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V1, ale V2.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7169188" y="1321289"/>
            <a:ext cx="1996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V1, protože V2.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7122071" y="1907540"/>
            <a:ext cx="1955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V1, a proto V2.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7396301" y="2431740"/>
            <a:ext cx="1541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V1, aby V2.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7323877" y="3001238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Když V1, V2.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7312946" y="3544387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V1, který V2.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7577953" y="4077072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V1 a V2.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8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000"/>
                            </p:stCondLst>
                            <p:childTnLst>
                              <p:par>
                                <p:cTn id="33" presetID="6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2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7000"/>
                            </p:stCondLst>
                            <p:childTnLst>
                              <p:par>
                                <p:cTn id="47" presetID="6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Léto</Template>
  <TotalTime>856</TotalTime>
  <Words>396</Words>
  <Application>Microsoft Office PowerPoint</Application>
  <PresentationFormat>Předvádění na obrazovce (4:3)</PresentationFormat>
  <Paragraphs>78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Courier New</vt:lpstr>
      <vt:lpstr>Trebuchet MS</vt:lpstr>
      <vt:lpstr>Verdana</vt:lpstr>
      <vt:lpstr>Wingdings 2</vt:lpstr>
      <vt:lpstr>Summer</vt:lpstr>
      <vt:lpstr>Český jazyk 5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Český jazyk 3</dc:title>
  <dc:creator>MatejovicovaA</dc:creator>
  <cp:lastModifiedBy>Lucka</cp:lastModifiedBy>
  <cp:revision>71</cp:revision>
  <dcterms:created xsi:type="dcterms:W3CDTF">2012-05-13T06:00:34Z</dcterms:created>
  <dcterms:modified xsi:type="dcterms:W3CDTF">2020-05-28T14:15:09Z</dcterms:modified>
</cp:coreProperties>
</file>