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5" r:id="rId5"/>
    <p:sldId id="258" r:id="rId6"/>
    <p:sldId id="261" r:id="rId7"/>
    <p:sldId id="266" r:id="rId8"/>
    <p:sldId id="259" r:id="rId9"/>
    <p:sldId id="262" r:id="rId10"/>
    <p:sldId id="263" r:id="rId11"/>
    <p:sldId id="269" r:id="rId12"/>
    <p:sldId id="27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01.06.2020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799"/>
            <a:ext cx="7772400" cy="2880321"/>
          </a:xfrm>
        </p:spPr>
        <p:txBody>
          <a:bodyPr>
            <a:normAutofit/>
          </a:bodyPr>
          <a:lstStyle/>
          <a:p>
            <a:pPr algn="ctr"/>
            <a:r>
              <a:rPr lang="cs-CZ" sz="7200" dirty="0" smtClean="0"/>
              <a:t>PŘEDPONY </a:t>
            </a:r>
            <a:br>
              <a:rPr lang="cs-CZ" sz="7200" dirty="0" smtClean="0"/>
            </a:br>
            <a:r>
              <a:rPr lang="cs-CZ" sz="7200" dirty="0" smtClean="0"/>
              <a:t>S-, Z-, VZ-</a:t>
            </a:r>
            <a:endParaRPr lang="cs-CZ" sz="7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7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SPRÁVA X ZPRÁVA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SPRÁVA</a:t>
            </a:r>
          </a:p>
          <a:p>
            <a:pPr marL="0" indent="0">
              <a:buNone/>
            </a:pPr>
            <a:r>
              <a:rPr lang="cs-CZ" dirty="0" smtClean="0"/>
              <a:t>= vedení, údržba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Správa silnic a dálnic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správa zámku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ZPRÁVA </a:t>
            </a:r>
          </a:p>
          <a:p>
            <a:pPr marL="0" indent="0">
              <a:buNone/>
            </a:pPr>
            <a:r>
              <a:rPr lang="cs-CZ" dirty="0" smtClean="0"/>
              <a:t>= oznámení, novinka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zprávy v televizi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zpráva v novinách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4139952" y="1412776"/>
            <a:ext cx="0" cy="468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Steidlová\AppData\Local\Microsoft\Windows\Temporary Internet Files\Content.IE5\QE7YB77L\MC9002502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37112"/>
            <a:ext cx="252028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7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DOPLŇ SPRÁVNOU PŘEDPONU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Hodina  ___ </a:t>
            </a:r>
            <a:r>
              <a:rPr lang="cs-CZ" dirty="0" err="1" smtClean="0"/>
              <a:t>pěvu</a:t>
            </a:r>
            <a:r>
              <a:rPr lang="cs-CZ" dirty="0" smtClean="0"/>
              <a:t>  už  ___ končila.</a:t>
            </a:r>
          </a:p>
          <a:p>
            <a:r>
              <a:rPr lang="cs-CZ" dirty="0" smtClean="0"/>
              <a:t>Oheň  ___ plál. </a:t>
            </a:r>
          </a:p>
          <a:p>
            <a:r>
              <a:rPr lang="cs-CZ" dirty="0" smtClean="0"/>
              <a:t>Slyšeli jsem samé dobré  ___právy.</a:t>
            </a:r>
          </a:p>
          <a:p>
            <a:r>
              <a:rPr lang="cs-CZ" dirty="0" smtClean="0"/>
              <a:t>V </a:t>
            </a:r>
            <a:r>
              <a:rPr lang="cs-CZ" dirty="0"/>
              <a:t>Krkonoších jsem   ___trávil celý </a:t>
            </a:r>
            <a:r>
              <a:rPr lang="cs-CZ" dirty="0" smtClean="0"/>
              <a:t>víkend.</a:t>
            </a:r>
          </a:p>
          <a:p>
            <a:r>
              <a:rPr lang="cs-CZ" dirty="0" smtClean="0"/>
              <a:t>Vylezli jsme na rozhlednu a  ___ hlédli dolů.</a:t>
            </a:r>
          </a:p>
          <a:p>
            <a:r>
              <a:rPr lang="cs-CZ" dirty="0" smtClean="0"/>
              <a:t>Málem jsme  se v lese  ___ tratili.</a:t>
            </a:r>
          </a:p>
          <a:p>
            <a:r>
              <a:rPr lang="cs-CZ" dirty="0" smtClean="0"/>
              <a:t>Úplně   ___ bělela  ___ teky.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38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Hodina 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pěvu  už 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končila.</a:t>
            </a:r>
          </a:p>
          <a:p>
            <a:r>
              <a:rPr lang="cs-CZ" dirty="0" smtClean="0"/>
              <a:t>Oheň  </a:t>
            </a:r>
            <a:r>
              <a:rPr lang="cs-CZ" dirty="0" smtClean="0">
                <a:solidFill>
                  <a:srgbClr val="FF0000"/>
                </a:solidFill>
              </a:rPr>
              <a:t>vz</a:t>
            </a:r>
            <a:r>
              <a:rPr lang="cs-CZ" dirty="0" smtClean="0"/>
              <a:t>plál. </a:t>
            </a:r>
          </a:p>
          <a:p>
            <a:r>
              <a:rPr lang="cs-CZ" dirty="0" smtClean="0"/>
              <a:t>Slyšeli jsem samé dobré 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právy.</a:t>
            </a:r>
          </a:p>
          <a:p>
            <a:r>
              <a:rPr lang="cs-CZ" dirty="0" smtClean="0"/>
              <a:t>V </a:t>
            </a:r>
            <a:r>
              <a:rPr lang="cs-CZ" dirty="0"/>
              <a:t>Krkonoších jsem 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trávil </a:t>
            </a:r>
            <a:r>
              <a:rPr lang="cs-CZ" dirty="0"/>
              <a:t>celý </a:t>
            </a:r>
            <a:r>
              <a:rPr lang="cs-CZ" dirty="0" smtClean="0"/>
              <a:t>víkend.</a:t>
            </a:r>
          </a:p>
          <a:p>
            <a:r>
              <a:rPr lang="cs-CZ" dirty="0" smtClean="0"/>
              <a:t>Vylezli jsme na rozhlednu a 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hlédli dolů.</a:t>
            </a:r>
          </a:p>
          <a:p>
            <a:r>
              <a:rPr lang="cs-CZ" dirty="0" smtClean="0"/>
              <a:t>Málem jsme se v lese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tratili.</a:t>
            </a:r>
          </a:p>
          <a:p>
            <a:r>
              <a:rPr lang="cs-CZ" dirty="0"/>
              <a:t>Úplně  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bělela  </a:t>
            </a:r>
            <a:r>
              <a:rPr lang="cs-CZ" dirty="0" smtClean="0">
                <a:solidFill>
                  <a:srgbClr val="FF0000"/>
                </a:solidFill>
              </a:rPr>
              <a:t>vz</a:t>
            </a:r>
            <a:r>
              <a:rPr lang="cs-CZ" dirty="0" smtClean="0"/>
              <a:t>teky.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54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cs-CZ" sz="5400" dirty="0" smtClean="0">
                <a:solidFill>
                  <a:srgbClr val="FF0000"/>
                </a:solidFill>
              </a:rPr>
              <a:t>PŘEDPONA S-</a:t>
            </a:r>
            <a:endParaRPr lang="cs-CZ" sz="5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460676"/>
              </p:ext>
            </p:extLst>
          </p:nvPr>
        </p:nvGraphicFramePr>
        <p:xfrm>
          <a:off x="827584" y="1340768"/>
          <a:ext cx="8064897" cy="501431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8232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solidFill>
                            <a:srgbClr val="FF0000"/>
                          </a:solidFill>
                        </a:rPr>
                        <a:t>SMĚR DOHROMADY</a:t>
                      </a:r>
                    </a:p>
                    <a:p>
                      <a:pPr algn="l"/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b="0" dirty="0" smtClean="0"/>
                        <a:t>sbírat</a:t>
                      </a:r>
                    </a:p>
                    <a:p>
                      <a:r>
                        <a:rPr lang="cs-CZ" sz="3200" b="0" dirty="0" smtClean="0"/>
                        <a:t>shromáždit</a:t>
                      </a:r>
                    </a:p>
                    <a:p>
                      <a:r>
                        <a:rPr lang="cs-CZ" sz="3200" b="0" dirty="0" smtClean="0"/>
                        <a:t>spojit </a:t>
                      </a:r>
                    </a:p>
                    <a:p>
                      <a:r>
                        <a:rPr lang="cs-CZ" sz="3200" b="0" dirty="0" smtClean="0"/>
                        <a:t>spočítat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rgbClr val="FF0000"/>
                          </a:solidFill>
                        </a:rPr>
                        <a:t>SMĚR DOLŮ</a:t>
                      </a:r>
                    </a:p>
                    <a:p>
                      <a:endParaRPr lang="cs-CZ" sz="3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sklouznout</a:t>
                      </a:r>
                    </a:p>
                    <a:p>
                      <a:r>
                        <a:rPr lang="cs-CZ" sz="2800" dirty="0" smtClean="0"/>
                        <a:t>spadnout </a:t>
                      </a:r>
                    </a:p>
                    <a:p>
                      <a:r>
                        <a:rPr lang="cs-CZ" sz="2800" dirty="0" smtClean="0"/>
                        <a:t>stáhnout</a:t>
                      </a:r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rgbClr val="FF0000"/>
                          </a:solidFill>
                        </a:rPr>
                        <a:t>SMĚR Z POVRCHU PRYČ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smést ze stolu</a:t>
                      </a:r>
                    </a:p>
                    <a:p>
                      <a:r>
                        <a:rPr lang="cs-CZ" sz="3200" dirty="0" smtClean="0"/>
                        <a:t>smazat</a:t>
                      </a:r>
                    </a:p>
                    <a:p>
                      <a:r>
                        <a:rPr lang="cs-CZ" sz="3200" dirty="0" smtClean="0"/>
                        <a:t>stírat</a:t>
                      </a:r>
                      <a:endParaRPr lang="cs-CZ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Šipka nahoru 4"/>
          <p:cNvSpPr/>
          <p:nvPr/>
        </p:nvSpPr>
        <p:spPr>
          <a:xfrm rot="5400000">
            <a:off x="3876656" y="1924251"/>
            <a:ext cx="484632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nahoru 5"/>
          <p:cNvSpPr/>
          <p:nvPr/>
        </p:nvSpPr>
        <p:spPr>
          <a:xfrm>
            <a:off x="4405564" y="2408518"/>
            <a:ext cx="484632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nahoru 6"/>
          <p:cNvSpPr/>
          <p:nvPr/>
        </p:nvSpPr>
        <p:spPr>
          <a:xfrm rot="16200000">
            <a:off x="5009238" y="1895980"/>
            <a:ext cx="484632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nahoru 7"/>
          <p:cNvSpPr/>
          <p:nvPr/>
        </p:nvSpPr>
        <p:spPr>
          <a:xfrm rot="10800000">
            <a:off x="4416438" y="1461328"/>
            <a:ext cx="484632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lů 9"/>
          <p:cNvSpPr/>
          <p:nvPr/>
        </p:nvSpPr>
        <p:spPr>
          <a:xfrm>
            <a:off x="4385859" y="3851029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Steidlová\AppData\Local\Microsoft\Windows\Temporary Internet Files\Content.IE5\DIKZ2MT3\MC9001936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989" y="5445224"/>
            <a:ext cx="1323782" cy="81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Šipka dolů 11"/>
          <p:cNvSpPr/>
          <p:nvPr/>
        </p:nvSpPr>
        <p:spPr>
          <a:xfrm rot="16383994">
            <a:off x="4003988" y="5020451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63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01752" y="188640"/>
            <a:ext cx="8686800" cy="1109808"/>
          </a:xfrm>
        </p:spPr>
        <p:txBody>
          <a:bodyPr>
            <a:noAutofit/>
          </a:bodyPr>
          <a:lstStyle/>
          <a:p>
            <a:pPr algn="ctr"/>
            <a:r>
              <a:rPr lang="cs-CZ" sz="5400" dirty="0" smtClean="0">
                <a:solidFill>
                  <a:srgbClr val="FF0000"/>
                </a:solidFill>
              </a:rPr>
              <a:t>PŘEDPONA Z-</a:t>
            </a:r>
            <a:endParaRPr lang="cs-CZ" sz="5400" dirty="0">
              <a:solidFill>
                <a:srgbClr val="FF0000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890759"/>
              </p:ext>
            </p:extLst>
          </p:nvPr>
        </p:nvGraphicFramePr>
        <p:xfrm>
          <a:off x="755576" y="1988840"/>
          <a:ext cx="7512496" cy="31089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solidFill>
                            <a:srgbClr val="FF0000"/>
                          </a:solidFill>
                        </a:rPr>
                        <a:t>DOKONČENÍ DĚJE</a:t>
                      </a:r>
                      <a:endParaRPr lang="cs-CZ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b="0" dirty="0" smtClean="0"/>
                        <a:t>hasla, hasla až zhasla</a:t>
                      </a:r>
                      <a:endParaRPr lang="cs-CZ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b="0" dirty="0" smtClean="0"/>
                        <a:t>změnit</a:t>
                      </a:r>
                    </a:p>
                    <a:p>
                      <a:r>
                        <a:rPr lang="cs-CZ" sz="3200" b="0" dirty="0" smtClean="0"/>
                        <a:t>ztišit</a:t>
                      </a:r>
                    </a:p>
                    <a:p>
                      <a:r>
                        <a:rPr lang="cs-CZ" sz="3200" b="0" dirty="0" smtClean="0"/>
                        <a:t>zklamat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rgbClr val="FF0000"/>
                          </a:solidFill>
                        </a:rPr>
                        <a:t>STÁT SE  NĚJAKÝM</a:t>
                      </a:r>
                      <a:endParaRPr lang="cs-CZ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zúrodnit  = stát se úrodným 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zčervivět</a:t>
                      </a:r>
                    </a:p>
                    <a:p>
                      <a:r>
                        <a:rPr lang="cs-CZ" sz="3200" dirty="0" smtClean="0"/>
                        <a:t>zkřivit</a:t>
                      </a:r>
                    </a:p>
                    <a:p>
                      <a:r>
                        <a:rPr lang="cs-CZ" sz="3200" dirty="0" smtClean="0"/>
                        <a:t>zčervenat</a:t>
                      </a:r>
                      <a:endParaRPr lang="cs-CZ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23528"/>
          </a:xfrm>
        </p:spPr>
        <p:txBody>
          <a:bodyPr>
            <a:noAutofit/>
          </a:bodyPr>
          <a:lstStyle/>
          <a:p>
            <a:pPr algn="ctr"/>
            <a:r>
              <a:rPr lang="cs-CZ" sz="5400" dirty="0" smtClean="0">
                <a:solidFill>
                  <a:srgbClr val="FF0000"/>
                </a:solidFill>
              </a:rPr>
              <a:t>PŘEDPONA VZ -</a:t>
            </a:r>
            <a:endParaRPr lang="cs-CZ" sz="5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39243"/>
              </p:ext>
            </p:extLst>
          </p:nvPr>
        </p:nvGraphicFramePr>
        <p:xfrm>
          <a:off x="1524000" y="2492896"/>
          <a:ext cx="6504384" cy="205853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68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8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8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8536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solidFill>
                            <a:srgbClr val="FF0000"/>
                          </a:solidFill>
                        </a:rPr>
                        <a:t>SMĚR VZHŮRU</a:t>
                      </a:r>
                      <a:endParaRPr lang="cs-CZ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vzlétnout</a:t>
                      </a:r>
                    </a:p>
                    <a:p>
                      <a:r>
                        <a:rPr lang="cs-CZ" sz="3200" dirty="0" smtClean="0"/>
                        <a:t>vzplanout</a:t>
                      </a:r>
                    </a:p>
                    <a:p>
                      <a:r>
                        <a:rPr lang="cs-CZ" sz="3200" dirty="0" smtClean="0"/>
                        <a:t>vztyčit</a:t>
                      </a:r>
                      <a:endParaRPr lang="cs-CZ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Šipka nahoru 4"/>
          <p:cNvSpPr/>
          <p:nvPr/>
        </p:nvSpPr>
        <p:spPr>
          <a:xfrm>
            <a:off x="4132985" y="3140968"/>
            <a:ext cx="484632" cy="67005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70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!!!!!!!!           </a:t>
            </a:r>
            <a:r>
              <a:rPr lang="cs-CZ" dirty="0" smtClean="0">
                <a:solidFill>
                  <a:srgbClr val="FF0000"/>
                </a:solidFill>
              </a:rPr>
              <a:t>PAMATOVAT   </a:t>
            </a:r>
            <a:r>
              <a:rPr lang="cs-CZ" dirty="0" smtClean="0"/>
              <a:t>                        !!!!!!!!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683568" y="1556792"/>
            <a:ext cx="4104456" cy="489654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s</a:t>
            </a:r>
            <a:r>
              <a:rPr lang="cs-CZ" sz="4400" dirty="0" smtClean="0"/>
              <a:t>končit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s</a:t>
            </a:r>
            <a:r>
              <a:rPr lang="cs-CZ" sz="4400" dirty="0" smtClean="0"/>
              <a:t>levit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s</a:t>
            </a:r>
            <a:r>
              <a:rPr lang="cs-CZ" sz="4400" dirty="0" smtClean="0"/>
              <a:t>těžovat si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s</a:t>
            </a:r>
            <a:r>
              <a:rPr lang="cs-CZ" sz="4400" dirty="0" smtClean="0"/>
              <a:t>trávit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s</a:t>
            </a:r>
            <a:r>
              <a:rPr lang="cs-CZ" sz="4400" dirty="0" smtClean="0"/>
              <a:t>týskat si</a:t>
            </a:r>
            <a:endParaRPr lang="cs-CZ" sz="4400" dirty="0"/>
          </a:p>
        </p:txBody>
      </p:sp>
      <p:sp>
        <p:nvSpPr>
          <p:cNvPr id="10" name="Obdélník 9"/>
          <p:cNvSpPr/>
          <p:nvPr/>
        </p:nvSpPr>
        <p:spPr>
          <a:xfrm>
            <a:off x="4571998" y="2060848"/>
            <a:ext cx="345638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cs-CZ" sz="9600" b="1" cap="none" spc="0" dirty="0" smtClean="0">
                <a:ln w="1143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S-</a:t>
            </a:r>
            <a:endParaRPr lang="cs-CZ" sz="9600" b="1" cap="none" spc="0" dirty="0">
              <a:ln w="11430">
                <a:solidFill>
                  <a:schemeClr val="accent2">
                    <a:lumMod val="50000"/>
                  </a:schemeClr>
                </a:solidFill>
              </a:ln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456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!!!!!!!     </a:t>
            </a:r>
            <a:r>
              <a:rPr lang="cs-CZ" dirty="0" smtClean="0">
                <a:solidFill>
                  <a:srgbClr val="FF0000"/>
                </a:solidFill>
              </a:rPr>
              <a:t>PAMATOVAT</a:t>
            </a:r>
            <a:r>
              <a:rPr lang="cs-CZ" dirty="0" smtClean="0"/>
              <a:t>            !!!!!!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452048" cy="416329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z</a:t>
            </a:r>
            <a:r>
              <a:rPr lang="cs-CZ" sz="4400" dirty="0" smtClean="0"/>
              <a:t>koumat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z</a:t>
            </a:r>
            <a:r>
              <a:rPr lang="cs-CZ" sz="4400" dirty="0" smtClean="0"/>
              <a:t>koušet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z</a:t>
            </a:r>
            <a:r>
              <a:rPr lang="cs-CZ" sz="4400" dirty="0" smtClean="0"/>
              <a:t>pívat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z</a:t>
            </a:r>
            <a:r>
              <a:rPr lang="cs-CZ" sz="4400" dirty="0" smtClean="0"/>
              <a:t>působ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z</a:t>
            </a:r>
            <a:r>
              <a:rPr lang="cs-CZ" sz="4400" dirty="0" smtClean="0"/>
              <a:t>tratit</a:t>
            </a:r>
            <a:endParaRPr lang="cs-CZ" sz="4400" dirty="0"/>
          </a:p>
        </p:txBody>
      </p:sp>
      <p:sp>
        <p:nvSpPr>
          <p:cNvPr id="4" name="Obdélník 3"/>
          <p:cNvSpPr/>
          <p:nvPr/>
        </p:nvSpPr>
        <p:spPr>
          <a:xfrm>
            <a:off x="4571998" y="2060848"/>
            <a:ext cx="345638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cs-CZ" sz="9600" b="1" cap="none" spc="0" dirty="0" smtClean="0">
                <a:ln w="1143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Z-</a:t>
            </a:r>
            <a:endParaRPr lang="cs-CZ" sz="9600" b="1" cap="none" spc="0" dirty="0">
              <a:ln w="11430">
                <a:solidFill>
                  <a:schemeClr val="accent2">
                    <a:lumMod val="50000"/>
                  </a:schemeClr>
                </a:solidFill>
              </a:ln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677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!!!!!!!     </a:t>
            </a:r>
            <a:r>
              <a:rPr lang="cs-CZ" dirty="0" smtClean="0">
                <a:solidFill>
                  <a:srgbClr val="FF0000"/>
                </a:solidFill>
              </a:rPr>
              <a:t>PAMATOVAT </a:t>
            </a:r>
            <a:r>
              <a:rPr lang="cs-CZ" dirty="0" smtClean="0"/>
              <a:t>           !!!!!!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060848"/>
            <a:ext cx="8452048" cy="401927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vz</a:t>
            </a:r>
            <a:r>
              <a:rPr lang="cs-CZ" sz="4400" dirty="0" smtClean="0"/>
              <a:t>pomenout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vz</a:t>
            </a:r>
            <a:r>
              <a:rPr lang="cs-CZ" sz="4400" dirty="0" smtClean="0"/>
              <a:t>pamatovat</a:t>
            </a:r>
          </a:p>
          <a:p>
            <a:pPr>
              <a:buFont typeface="Wingdings" pitchFamily="2" charset="2"/>
              <a:buChar char="q"/>
            </a:pPr>
            <a:r>
              <a:rPr lang="cs-CZ" sz="4400" dirty="0" smtClean="0"/>
              <a:t> </a:t>
            </a:r>
            <a:r>
              <a:rPr lang="cs-CZ" sz="4400" dirty="0" smtClean="0">
                <a:solidFill>
                  <a:srgbClr val="FF0000"/>
                </a:solidFill>
              </a:rPr>
              <a:t>vz</a:t>
            </a:r>
            <a:r>
              <a:rPr lang="cs-CZ" sz="4400" dirty="0" smtClean="0"/>
              <a:t>tekat</a:t>
            </a:r>
            <a:endParaRPr lang="cs-CZ" sz="4400" dirty="0"/>
          </a:p>
        </p:txBody>
      </p:sp>
      <p:sp>
        <p:nvSpPr>
          <p:cNvPr id="4" name="Obdélník 3"/>
          <p:cNvSpPr/>
          <p:nvPr/>
        </p:nvSpPr>
        <p:spPr>
          <a:xfrm>
            <a:off x="4571998" y="2060848"/>
            <a:ext cx="345638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cs-CZ" sz="9600" b="1" cap="none" spc="0" dirty="0" smtClean="0">
                <a:ln w="1143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VZ-</a:t>
            </a:r>
            <a:endParaRPr lang="cs-CZ" sz="9600" b="1" cap="none" spc="0" dirty="0">
              <a:ln w="11430">
                <a:solidFill>
                  <a:schemeClr val="accent2">
                    <a:lumMod val="50000"/>
                  </a:schemeClr>
                </a:solidFill>
              </a:ln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634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73955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dirty="0" smtClean="0">
                <a:solidFill>
                  <a:srgbClr val="FF0000"/>
                </a:solidFill>
              </a:rPr>
              <a:t>SBÍT X ZBÍT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1"/>
          </p:nvPr>
        </p:nvSpPr>
        <p:spPr>
          <a:xfrm>
            <a:off x="251520" y="2133600"/>
            <a:ext cx="4191000" cy="4724400"/>
          </a:xfrm>
        </p:spPr>
        <p:txBody>
          <a:bodyPr/>
          <a:lstStyle/>
          <a:p>
            <a:r>
              <a:rPr lang="cs-CZ" dirty="0" smtClean="0"/>
              <a:t>SBÍT  NĚCO</a:t>
            </a:r>
          </a:p>
          <a:p>
            <a:pPr marL="0" indent="0">
              <a:buNone/>
            </a:pPr>
            <a:r>
              <a:rPr lang="cs-CZ" dirty="0" smtClean="0"/>
              <a:t>= dvě prkna dohromady</a:t>
            </a: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4716016" y="2132856"/>
            <a:ext cx="4275584" cy="4191744"/>
          </a:xfrm>
        </p:spPr>
        <p:txBody>
          <a:bodyPr/>
          <a:lstStyle/>
          <a:p>
            <a:r>
              <a:rPr lang="cs-CZ" dirty="0" smtClean="0"/>
              <a:t>ZBÍT NĚKOHO</a:t>
            </a:r>
          </a:p>
          <a:p>
            <a:pPr marL="0" indent="0">
              <a:buNone/>
            </a:pPr>
            <a:r>
              <a:rPr lang="cs-CZ" dirty="0" smtClean="0"/>
              <a:t>= někoho  zmlátit</a:t>
            </a:r>
            <a:endParaRPr lang="cs-CZ" dirty="0"/>
          </a:p>
        </p:txBody>
      </p:sp>
      <p:pic>
        <p:nvPicPr>
          <p:cNvPr id="2053" name="Picture 5" descr="C:\Users\Steidlová\AppData\Local\Microsoft\Windows\Temporary Internet Files\Content.IE5\Z51QTSJV\MC9002324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28999"/>
            <a:ext cx="3384376" cy="26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Přímá spojnice 2"/>
          <p:cNvCxnSpPr/>
          <p:nvPr/>
        </p:nvCxnSpPr>
        <p:spPr>
          <a:xfrm>
            <a:off x="4427984" y="1340768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486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Shlédnout x zhlédnout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shlédnout </a:t>
            </a:r>
          </a:p>
          <a:p>
            <a:pPr marL="0" indent="0">
              <a:buNone/>
            </a:pPr>
            <a:r>
              <a:rPr lang="cs-CZ" dirty="0" smtClean="0"/>
              <a:t>=  dívat se shora dolů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 shlédnout z kopce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 shlédnout z věže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zhlédnout</a:t>
            </a:r>
          </a:p>
          <a:p>
            <a:pPr marL="0" indent="0">
              <a:buNone/>
            </a:pPr>
            <a:r>
              <a:rPr lang="cs-CZ" dirty="0" smtClean="0"/>
              <a:t>= dívat se rovně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= zhlédnout představení</a:t>
            </a:r>
          </a:p>
          <a:p>
            <a:pPr marL="0" indent="0">
              <a:buNone/>
            </a:pPr>
            <a:r>
              <a:rPr lang="cs-CZ" dirty="0" smtClean="0"/>
              <a:t>= zhlédnout film </a:t>
            </a:r>
            <a:endParaRPr lang="cs-CZ" dirty="0"/>
          </a:p>
        </p:txBody>
      </p:sp>
      <p:pic>
        <p:nvPicPr>
          <p:cNvPr id="3074" name="Picture 2" descr="C:\Users\Steidlová\AppData\Local\Microsoft\Windows\Temporary Internet Files\Content.IE5\RGU26O7Q\MC9000552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750" y="4221088"/>
            <a:ext cx="178605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Přímá spojnice 5"/>
          <p:cNvCxnSpPr/>
          <p:nvPr/>
        </p:nvCxnSpPr>
        <p:spPr>
          <a:xfrm>
            <a:off x="4139952" y="1412776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55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375</TotalTime>
  <Words>254</Words>
  <Application>Microsoft Office PowerPoint</Application>
  <PresentationFormat>Předvádění na obrazovce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Franklin Gothic Book</vt:lpstr>
      <vt:lpstr>Franklin Gothic Medium</vt:lpstr>
      <vt:lpstr>Wingdings</vt:lpstr>
      <vt:lpstr>Wingdings 2</vt:lpstr>
      <vt:lpstr>Cesta</vt:lpstr>
      <vt:lpstr>PŘEDPONY  S-, Z-, VZ-</vt:lpstr>
      <vt:lpstr>PŘEDPONA S-</vt:lpstr>
      <vt:lpstr>PŘEDPONA Z-</vt:lpstr>
      <vt:lpstr>PŘEDPONA VZ -</vt:lpstr>
      <vt:lpstr>!!!!!!!!           PAMATOVAT                           !!!!!!!!</vt:lpstr>
      <vt:lpstr>!!!!!!!     PAMATOVAT            !!!!!!</vt:lpstr>
      <vt:lpstr>!!!!!!!     PAMATOVAT            !!!!!!</vt:lpstr>
      <vt:lpstr>SBÍT X ZBÍT</vt:lpstr>
      <vt:lpstr>Shlédnout x zhlédnout</vt:lpstr>
      <vt:lpstr>SPRÁVA X ZPRÁVA</vt:lpstr>
      <vt:lpstr>DOPLŇ SPRÁVNOU PŘEDPONU</vt:lpstr>
      <vt:lpstr>ŘEŠENÍ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PŘEDPONY  S-, Z-, VZ-</dc:title>
  <dc:creator>Steidlová</dc:creator>
  <cp:lastModifiedBy>Lucka</cp:lastModifiedBy>
  <cp:revision>24</cp:revision>
  <cp:lastPrinted>2012-06-03T15:53:59Z</cp:lastPrinted>
  <dcterms:created xsi:type="dcterms:W3CDTF">2012-05-28T06:46:51Z</dcterms:created>
  <dcterms:modified xsi:type="dcterms:W3CDTF">2020-06-01T15:03:43Z</dcterms:modified>
</cp:coreProperties>
</file>